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1.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133"/>
  </p:notesMasterIdLst>
  <p:handoutMasterIdLst>
    <p:handoutMasterId r:id="rId134"/>
  </p:handoutMasterIdLst>
  <p:sldIdLst>
    <p:sldId id="14011" r:id="rId2"/>
    <p:sldId id="14006" r:id="rId3"/>
    <p:sldId id="14008" r:id="rId4"/>
    <p:sldId id="13901" r:id="rId5"/>
    <p:sldId id="13974" r:id="rId6"/>
    <p:sldId id="14065" r:id="rId7"/>
    <p:sldId id="14066" r:id="rId8"/>
    <p:sldId id="911" r:id="rId9"/>
    <p:sldId id="13904" r:id="rId10"/>
    <p:sldId id="13940" r:id="rId11"/>
    <p:sldId id="13988" r:id="rId12"/>
    <p:sldId id="14067" r:id="rId13"/>
    <p:sldId id="13993" r:id="rId14"/>
    <p:sldId id="13975" r:id="rId15"/>
    <p:sldId id="14068" r:id="rId16"/>
    <p:sldId id="14069" r:id="rId17"/>
    <p:sldId id="14070" r:id="rId18"/>
    <p:sldId id="14071" r:id="rId19"/>
    <p:sldId id="924" r:id="rId20"/>
    <p:sldId id="13916" r:id="rId21"/>
    <p:sldId id="14101" r:id="rId22"/>
    <p:sldId id="14102" r:id="rId23"/>
    <p:sldId id="14103" r:id="rId24"/>
    <p:sldId id="14104" r:id="rId25"/>
    <p:sldId id="14072" r:id="rId26"/>
    <p:sldId id="14112" r:id="rId27"/>
    <p:sldId id="14111" r:id="rId28"/>
    <p:sldId id="14110" r:id="rId29"/>
    <p:sldId id="14109" r:id="rId30"/>
    <p:sldId id="14108" r:id="rId31"/>
    <p:sldId id="14107" r:id="rId32"/>
    <p:sldId id="14106" r:id="rId33"/>
    <p:sldId id="14105" r:id="rId34"/>
    <p:sldId id="13918" r:id="rId35"/>
    <p:sldId id="14157" r:id="rId36"/>
    <p:sldId id="14158" r:id="rId37"/>
    <p:sldId id="13922" r:id="rId38"/>
    <p:sldId id="14159" r:id="rId39"/>
    <p:sldId id="14160" r:id="rId40"/>
    <p:sldId id="14010" r:id="rId41"/>
    <p:sldId id="13978" r:id="rId42"/>
    <p:sldId id="14014" r:id="rId43"/>
    <p:sldId id="14059" r:id="rId44"/>
    <p:sldId id="14060" r:id="rId45"/>
    <p:sldId id="14061" r:id="rId46"/>
    <p:sldId id="14062" r:id="rId47"/>
    <p:sldId id="14113" r:id="rId48"/>
    <p:sldId id="14064" r:id="rId49"/>
    <p:sldId id="14114" r:id="rId50"/>
    <p:sldId id="14115" r:id="rId51"/>
    <p:sldId id="14116" r:id="rId52"/>
    <p:sldId id="14117" r:id="rId53"/>
    <p:sldId id="14118" r:id="rId54"/>
    <p:sldId id="14119" r:id="rId55"/>
    <p:sldId id="14120" r:id="rId56"/>
    <p:sldId id="14121" r:id="rId57"/>
    <p:sldId id="14122" r:id="rId58"/>
    <p:sldId id="14077" r:id="rId59"/>
    <p:sldId id="14078" r:id="rId60"/>
    <p:sldId id="14187" r:id="rId61"/>
    <p:sldId id="14188" r:id="rId62"/>
    <p:sldId id="14189" r:id="rId63"/>
    <p:sldId id="14190" r:id="rId64"/>
    <p:sldId id="14191" r:id="rId65"/>
    <p:sldId id="14080" r:id="rId66"/>
    <p:sldId id="13999" r:id="rId67"/>
    <p:sldId id="14082" r:id="rId68"/>
    <p:sldId id="14083" r:id="rId69"/>
    <p:sldId id="14084" r:id="rId70"/>
    <p:sldId id="14085" r:id="rId71"/>
    <p:sldId id="14180" r:id="rId72"/>
    <p:sldId id="14181" r:id="rId73"/>
    <p:sldId id="14182" r:id="rId74"/>
    <p:sldId id="14183" r:id="rId75"/>
    <p:sldId id="14184" r:id="rId76"/>
    <p:sldId id="14185" r:id="rId77"/>
    <p:sldId id="14186" r:id="rId78"/>
    <p:sldId id="14088" r:id="rId79"/>
    <p:sldId id="13980" r:id="rId80"/>
    <p:sldId id="14090" r:id="rId81"/>
    <p:sldId id="13927" r:id="rId82"/>
    <p:sldId id="14177" r:id="rId83"/>
    <p:sldId id="14178" r:id="rId84"/>
    <p:sldId id="14179" r:id="rId85"/>
    <p:sldId id="13929" r:id="rId86"/>
    <p:sldId id="14096" r:id="rId87"/>
    <p:sldId id="14125" r:id="rId88"/>
    <p:sldId id="14126" r:id="rId89"/>
    <p:sldId id="14127" r:id="rId90"/>
    <p:sldId id="14128" r:id="rId91"/>
    <p:sldId id="14129" r:id="rId92"/>
    <p:sldId id="14130" r:id="rId93"/>
    <p:sldId id="14131" r:id="rId94"/>
    <p:sldId id="14132" r:id="rId95"/>
    <p:sldId id="14133" r:id="rId96"/>
    <p:sldId id="14134" r:id="rId97"/>
    <p:sldId id="14176" r:id="rId98"/>
    <p:sldId id="14135" r:id="rId99"/>
    <p:sldId id="14136" r:id="rId100"/>
    <p:sldId id="14137" r:id="rId101"/>
    <p:sldId id="13989" r:id="rId102"/>
    <p:sldId id="13990" r:id="rId103"/>
    <p:sldId id="13991" r:id="rId104"/>
    <p:sldId id="13992" r:id="rId105"/>
    <p:sldId id="14138" r:id="rId106"/>
    <p:sldId id="13994" r:id="rId107"/>
    <p:sldId id="13995" r:id="rId108"/>
    <p:sldId id="13996" r:id="rId109"/>
    <p:sldId id="13997" r:id="rId110"/>
    <p:sldId id="13998" r:id="rId111"/>
    <p:sldId id="14139" r:id="rId112"/>
    <p:sldId id="14000" r:id="rId113"/>
    <p:sldId id="14001" r:id="rId114"/>
    <p:sldId id="14141" r:id="rId115"/>
    <p:sldId id="14142" r:id="rId116"/>
    <p:sldId id="14143" r:id="rId117"/>
    <p:sldId id="14144" r:id="rId118"/>
    <p:sldId id="14145" r:id="rId119"/>
    <p:sldId id="14146" r:id="rId120"/>
    <p:sldId id="14147" r:id="rId121"/>
    <p:sldId id="14148" r:id="rId122"/>
    <p:sldId id="14149" r:id="rId123"/>
    <p:sldId id="14150" r:id="rId124"/>
    <p:sldId id="14151" r:id="rId125"/>
    <p:sldId id="14152" r:id="rId126"/>
    <p:sldId id="14153" r:id="rId127"/>
    <p:sldId id="14154" r:id="rId128"/>
    <p:sldId id="14155" r:id="rId129"/>
    <p:sldId id="14156" r:id="rId130"/>
    <p:sldId id="14100" r:id="rId131"/>
    <p:sldId id="14063" r:id="rId132"/>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84" userDrawn="1">
          <p15:clr>
            <a:srgbClr val="A4A3A4"/>
          </p15:clr>
        </p15:guide>
        <p15:guide id="2" orient="horz" pos="3696" userDrawn="1">
          <p15:clr>
            <a:srgbClr val="A4A3A4"/>
          </p15:clr>
        </p15:guide>
        <p15:guide id="3" pos="120" userDrawn="1">
          <p15:clr>
            <a:srgbClr val="A4A3A4"/>
          </p15:clr>
        </p15:guide>
        <p15:guide id="4" pos="7560" userDrawn="1">
          <p15:clr>
            <a:srgbClr val="A4A3A4"/>
          </p15:clr>
        </p15:guide>
        <p15:guide id="5" orient="horz" pos="504" userDrawn="1">
          <p15:clr>
            <a:srgbClr val="A4A3A4"/>
          </p15:clr>
        </p15:guide>
        <p15:guide id="6" orient="horz" pos="1152"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BCD085-A70D-80F0-3A0E-B201E38EFB34}" name="Collin W. Demay" initials="CWD" userId="S::cdemay@brandinstitute.com::101edd66-5034-4972-8a48-3a9b171fa86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hdi" initials="M" lastIdx="1" clrIdx="0">
    <p:extLst>
      <p:ext uri="{19B8F6BF-5375-455C-9EA6-DF929625EA0E}">
        <p15:presenceInfo xmlns:p15="http://schemas.microsoft.com/office/powerpoint/2012/main" userId="Mah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CA62"/>
    <a:srgbClr val="10CF9B"/>
    <a:srgbClr val="0BD0D9"/>
    <a:srgbClr val="009DD9"/>
    <a:srgbClr val="062E83"/>
    <a:srgbClr val="1D3C7C"/>
    <a:srgbClr val="CCFFFF"/>
    <a:srgbClr val="FFCCFF"/>
    <a:srgbClr val="FFFF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2" autoAdjust="0"/>
    <p:restoredTop sz="95324" autoAdjust="0"/>
  </p:normalViewPr>
  <p:slideViewPr>
    <p:cSldViewPr snapToGrid="0" snapToObjects="1" showGuides="1">
      <p:cViewPr varScale="1">
        <p:scale>
          <a:sx n="63" d="100"/>
          <a:sy n="63" d="100"/>
        </p:scale>
        <p:origin x="892" y="56"/>
      </p:cViewPr>
      <p:guideLst>
        <p:guide pos="4584"/>
        <p:guide orient="horz" pos="3696"/>
        <p:guide pos="120"/>
        <p:guide pos="7560"/>
        <p:guide orient="horz" pos="504"/>
        <p:guide orient="horz" pos="1152"/>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122" d="100"/>
          <a:sy n="122" d="100"/>
        </p:scale>
        <p:origin x="499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8.xml"/><Relationship Id="rId1" Type="http://schemas.microsoft.com/office/2011/relationships/chartStyle" Target="style38.xml"/></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Sheet1!$A$2:$A$31</c:f>
              <c:strCache>
                <c:ptCount val="30"/>
                <c:pt idx="0">
                  <c:v>LOGO00</c:v>
                </c:pt>
                <c:pt idx="1">
                  <c:v>LOGO01</c:v>
                </c:pt>
                <c:pt idx="2">
                  <c:v>LOGO02</c:v>
                </c:pt>
                <c:pt idx="3">
                  <c:v>LOGO03</c:v>
                </c:pt>
                <c:pt idx="4">
                  <c:v>LOGO04</c:v>
                </c:pt>
                <c:pt idx="5">
                  <c:v>LOGO05</c:v>
                </c:pt>
                <c:pt idx="6">
                  <c:v>LOGO06</c:v>
                </c:pt>
                <c:pt idx="7">
                  <c:v>LOGO07</c:v>
                </c:pt>
                <c:pt idx="8">
                  <c:v>LOGO08</c:v>
                </c:pt>
                <c:pt idx="9">
                  <c:v>LOGO09</c:v>
                </c:pt>
                <c:pt idx="10">
                  <c:v>LOGO10</c:v>
                </c:pt>
                <c:pt idx="11">
                  <c:v>LOGO11</c:v>
                </c:pt>
                <c:pt idx="12">
                  <c:v>LOGO12</c:v>
                </c:pt>
                <c:pt idx="13">
                  <c:v>LOGO13</c:v>
                </c:pt>
                <c:pt idx="14">
                  <c:v>LOGO14</c:v>
                </c:pt>
                <c:pt idx="15">
                  <c:v>LOGO15</c:v>
                </c:pt>
                <c:pt idx="16">
                  <c:v>LOGO16</c:v>
                </c:pt>
                <c:pt idx="17">
                  <c:v>LOGO17</c:v>
                </c:pt>
                <c:pt idx="18">
                  <c:v>LOGO18</c:v>
                </c:pt>
                <c:pt idx="19">
                  <c:v>LOGO19</c:v>
                </c:pt>
                <c:pt idx="20">
                  <c:v>LOGO20</c:v>
                </c:pt>
                <c:pt idx="21">
                  <c:v>LOGO21</c:v>
                </c:pt>
                <c:pt idx="22">
                  <c:v>LOGO22</c:v>
                </c:pt>
                <c:pt idx="23">
                  <c:v>LOGO23</c:v>
                </c:pt>
                <c:pt idx="24">
                  <c:v>LOGO24</c:v>
                </c:pt>
                <c:pt idx="25">
                  <c:v>LOGO25</c:v>
                </c:pt>
                <c:pt idx="26">
                  <c:v>LOGO26</c:v>
                </c:pt>
                <c:pt idx="27">
                  <c:v>LOGO27</c:v>
                </c:pt>
                <c:pt idx="28">
                  <c:v>LOGO28</c:v>
                </c:pt>
                <c:pt idx="29">
                  <c:v>LOGO29</c:v>
                </c:pt>
              </c:strCache>
            </c:strRef>
          </c:cat>
          <c:val>
            <c:numRef>
              <c:f>Sheet1!$B$2:$B$31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0-507A-417D-ACEE-B6AC4A384473}"/>
            </c:ext>
          </c:extLst>
        </c:ser>
        <c:ser>
          <c:idx val="1"/>
          <c:order val="1"/>
          <c:tx>
            <c:strRef>
              <c:f>Sheet1!$C$1</c:f>
              <c:strCache>
                <c:ptCount val="1"/>
                <c:pt idx="0">
                  <c:v>Series 2</c:v>
                </c:pt>
              </c:strCache>
            </c:strRef>
          </c:tx>
          <c:spPr>
            <a:solidFill>
              <a:schemeClr val="accent2"/>
            </a:solidFill>
            <a:ln>
              <a:noFill/>
            </a:ln>
            <a:effectLst/>
          </c:spPr>
          <c:invertIfNegative val="0"/>
          <c:cat>
            <c:strRef>
              <c:f>Sheet1!$A$2:$A$31</c:f>
              <c:strCache>
                <c:ptCount val="30"/>
                <c:pt idx="0">
                  <c:v>LOGO00</c:v>
                </c:pt>
                <c:pt idx="1">
                  <c:v>LOGO01</c:v>
                </c:pt>
                <c:pt idx="2">
                  <c:v>LOGO02</c:v>
                </c:pt>
                <c:pt idx="3">
                  <c:v>LOGO03</c:v>
                </c:pt>
                <c:pt idx="4">
                  <c:v>LOGO04</c:v>
                </c:pt>
                <c:pt idx="5">
                  <c:v>LOGO05</c:v>
                </c:pt>
                <c:pt idx="6">
                  <c:v>LOGO06</c:v>
                </c:pt>
                <c:pt idx="7">
                  <c:v>LOGO07</c:v>
                </c:pt>
                <c:pt idx="8">
                  <c:v>LOGO08</c:v>
                </c:pt>
                <c:pt idx="9">
                  <c:v>LOGO09</c:v>
                </c:pt>
                <c:pt idx="10">
                  <c:v>LOGO10</c:v>
                </c:pt>
                <c:pt idx="11">
                  <c:v>LOGO11</c:v>
                </c:pt>
                <c:pt idx="12">
                  <c:v>LOGO12</c:v>
                </c:pt>
                <c:pt idx="13">
                  <c:v>LOGO13</c:v>
                </c:pt>
                <c:pt idx="14">
                  <c:v>LOGO14</c:v>
                </c:pt>
                <c:pt idx="15">
                  <c:v>LOGO15</c:v>
                </c:pt>
                <c:pt idx="16">
                  <c:v>LOGO16</c:v>
                </c:pt>
                <c:pt idx="17">
                  <c:v>LOGO17</c:v>
                </c:pt>
                <c:pt idx="18">
                  <c:v>LOGO18</c:v>
                </c:pt>
                <c:pt idx="19">
                  <c:v>LOGO19</c:v>
                </c:pt>
                <c:pt idx="20">
                  <c:v>LOGO20</c:v>
                </c:pt>
                <c:pt idx="21">
                  <c:v>LOGO21</c:v>
                </c:pt>
                <c:pt idx="22">
                  <c:v>LOGO22</c:v>
                </c:pt>
                <c:pt idx="23">
                  <c:v>LOGO23</c:v>
                </c:pt>
                <c:pt idx="24">
                  <c:v>LOGO24</c:v>
                </c:pt>
                <c:pt idx="25">
                  <c:v>LOGO25</c:v>
                </c:pt>
                <c:pt idx="26">
                  <c:v>LOGO26</c:v>
                </c:pt>
                <c:pt idx="27">
                  <c:v>LOGO27</c:v>
                </c:pt>
                <c:pt idx="28">
                  <c:v>LOGO28</c:v>
                </c:pt>
                <c:pt idx="29">
                  <c:v>LOGO29</c:v>
                </c:pt>
              </c:strCache>
            </c:strRef>
          </c:cat>
          <c:val>
            <c:numRef>
              <c:f>Sheet1!$C$2:$C$31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507A-417D-ACEE-B6AC4A384473}"/>
            </c:ext>
          </c:extLst>
        </c:ser>
        <c:ser>
          <c:idx val="2"/>
          <c:order val="2"/>
          <c:tx>
            <c:strRef>
              <c:f>Sheet1!$D$1</c:f>
              <c:strCache>
                <c:ptCount val="1"/>
                <c:pt idx="0">
                  <c:v>Series 3</c:v>
                </c:pt>
              </c:strCache>
            </c:strRef>
          </c:tx>
          <c:spPr>
            <a:solidFill>
              <a:schemeClr val="accent3"/>
            </a:solidFill>
            <a:ln>
              <a:noFill/>
            </a:ln>
            <a:effectLst/>
          </c:spPr>
          <c:invertIfNegative val="0"/>
          <c:cat>
            <c:strRef>
              <c:f>Sheet1!$A$2:$A$31</c:f>
              <c:strCache>
                <c:ptCount val="30"/>
                <c:pt idx="0">
                  <c:v>LOGO00</c:v>
                </c:pt>
                <c:pt idx="1">
                  <c:v>LOGO01</c:v>
                </c:pt>
                <c:pt idx="2">
                  <c:v>LOGO02</c:v>
                </c:pt>
                <c:pt idx="3">
                  <c:v>LOGO03</c:v>
                </c:pt>
                <c:pt idx="4">
                  <c:v>LOGO04</c:v>
                </c:pt>
                <c:pt idx="5">
                  <c:v>LOGO05</c:v>
                </c:pt>
                <c:pt idx="6">
                  <c:v>LOGO06</c:v>
                </c:pt>
                <c:pt idx="7">
                  <c:v>LOGO07</c:v>
                </c:pt>
                <c:pt idx="8">
                  <c:v>LOGO08</c:v>
                </c:pt>
                <c:pt idx="9">
                  <c:v>LOGO09</c:v>
                </c:pt>
                <c:pt idx="10">
                  <c:v>LOGO10</c:v>
                </c:pt>
                <c:pt idx="11">
                  <c:v>LOGO11</c:v>
                </c:pt>
                <c:pt idx="12">
                  <c:v>LOGO12</c:v>
                </c:pt>
                <c:pt idx="13">
                  <c:v>LOGO13</c:v>
                </c:pt>
                <c:pt idx="14">
                  <c:v>LOGO14</c:v>
                </c:pt>
                <c:pt idx="15">
                  <c:v>LOGO15</c:v>
                </c:pt>
                <c:pt idx="16">
                  <c:v>LOGO16</c:v>
                </c:pt>
                <c:pt idx="17">
                  <c:v>LOGO17</c:v>
                </c:pt>
                <c:pt idx="18">
                  <c:v>LOGO18</c:v>
                </c:pt>
                <c:pt idx="19">
                  <c:v>LOGO19</c:v>
                </c:pt>
                <c:pt idx="20">
                  <c:v>LOGO20</c:v>
                </c:pt>
                <c:pt idx="21">
                  <c:v>LOGO21</c:v>
                </c:pt>
                <c:pt idx="22">
                  <c:v>LOGO22</c:v>
                </c:pt>
                <c:pt idx="23">
                  <c:v>LOGO23</c:v>
                </c:pt>
                <c:pt idx="24">
                  <c:v>LOGO24</c:v>
                </c:pt>
                <c:pt idx="25">
                  <c:v>LOGO25</c:v>
                </c:pt>
                <c:pt idx="26">
                  <c:v>LOGO26</c:v>
                </c:pt>
                <c:pt idx="27">
                  <c:v>LOGO27</c:v>
                </c:pt>
                <c:pt idx="28">
                  <c:v>LOGO28</c:v>
                </c:pt>
                <c:pt idx="29">
                  <c:v>LOGO29</c:v>
                </c:pt>
              </c:strCache>
            </c:strRef>
          </c:cat>
          <c:val>
            <c:numRef>
              <c:f>Sheet1!$D$2:$D$31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2-507A-417D-ACEE-B6AC4A384473}"/>
            </c:ext>
          </c:extLst>
        </c:ser>
        <c:ser>
          <c:idx val="3"/>
          <c:order val="3"/>
          <c:tx>
            <c:strRef>
              <c:f>Sheet1!$E$1</c:f>
              <c:strCache>
                <c:ptCount val="1"/>
                <c:pt idx="0">
                  <c:v>Series 4</c:v>
                </c:pt>
              </c:strCache>
            </c:strRef>
          </c:tx>
          <c:spPr>
            <a:solidFill>
              <a:schemeClr val="accent4"/>
            </a:solidFill>
            <a:ln>
              <a:noFill/>
            </a:ln>
            <a:effectLst/>
          </c:spPr>
          <c:invertIfNegative val="0"/>
          <c:cat>
            <c:strRef>
              <c:f>Sheet1!$A$2:$A$31</c:f>
              <c:strCache>
                <c:ptCount val="30"/>
                <c:pt idx="0">
                  <c:v>LOGO00</c:v>
                </c:pt>
                <c:pt idx="1">
                  <c:v>LOGO01</c:v>
                </c:pt>
                <c:pt idx="2">
                  <c:v>LOGO02</c:v>
                </c:pt>
                <c:pt idx="3">
                  <c:v>LOGO03</c:v>
                </c:pt>
                <c:pt idx="4">
                  <c:v>LOGO04</c:v>
                </c:pt>
                <c:pt idx="5">
                  <c:v>LOGO05</c:v>
                </c:pt>
                <c:pt idx="6">
                  <c:v>LOGO06</c:v>
                </c:pt>
                <c:pt idx="7">
                  <c:v>LOGO07</c:v>
                </c:pt>
                <c:pt idx="8">
                  <c:v>LOGO08</c:v>
                </c:pt>
                <c:pt idx="9">
                  <c:v>LOGO09</c:v>
                </c:pt>
                <c:pt idx="10">
                  <c:v>LOGO10</c:v>
                </c:pt>
                <c:pt idx="11">
                  <c:v>LOGO11</c:v>
                </c:pt>
                <c:pt idx="12">
                  <c:v>LOGO12</c:v>
                </c:pt>
                <c:pt idx="13">
                  <c:v>LOGO13</c:v>
                </c:pt>
                <c:pt idx="14">
                  <c:v>LOGO14</c:v>
                </c:pt>
                <c:pt idx="15">
                  <c:v>LOGO15</c:v>
                </c:pt>
                <c:pt idx="16">
                  <c:v>LOGO16</c:v>
                </c:pt>
                <c:pt idx="17">
                  <c:v>LOGO17</c:v>
                </c:pt>
                <c:pt idx="18">
                  <c:v>LOGO18</c:v>
                </c:pt>
                <c:pt idx="19">
                  <c:v>LOGO19</c:v>
                </c:pt>
                <c:pt idx="20">
                  <c:v>LOGO20</c:v>
                </c:pt>
                <c:pt idx="21">
                  <c:v>LOGO21</c:v>
                </c:pt>
                <c:pt idx="22">
                  <c:v>LOGO22</c:v>
                </c:pt>
                <c:pt idx="23">
                  <c:v>LOGO23</c:v>
                </c:pt>
                <c:pt idx="24">
                  <c:v>LOGO24</c:v>
                </c:pt>
                <c:pt idx="25">
                  <c:v>LOGO25</c:v>
                </c:pt>
                <c:pt idx="26">
                  <c:v>LOGO26</c:v>
                </c:pt>
                <c:pt idx="27">
                  <c:v>LOGO27</c:v>
                </c:pt>
                <c:pt idx="28">
                  <c:v>LOGO28</c:v>
                </c:pt>
                <c:pt idx="29">
                  <c:v>LOGO29</c:v>
                </c:pt>
              </c:strCache>
            </c:strRef>
          </c:cat>
          <c:val>
            <c:numRef>
              <c:f>Sheet1!$E$2:$E$31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3-507A-417D-ACEE-B6AC4A384473}"/>
            </c:ext>
          </c:extLst>
        </c:ser>
        <c:ser>
          <c:idx val="4"/>
          <c:order val="4"/>
          <c:tx>
            <c:strRef>
              <c:f>Sheet1!$F$1</c:f>
              <c:strCache>
                <c:ptCount val="1"/>
                <c:pt idx="0">
                  <c:v>Series 5</c:v>
                </c:pt>
              </c:strCache>
            </c:strRef>
          </c:tx>
          <c:spPr>
            <a:solidFill>
              <a:schemeClr val="accent5"/>
            </a:solidFill>
            <a:ln>
              <a:noFill/>
            </a:ln>
            <a:effectLst/>
          </c:spPr>
          <c:invertIfNegative val="0"/>
          <c:cat>
            <c:strRef>
              <c:f>Sheet1!$A$2:$A$31</c:f>
              <c:strCache>
                <c:ptCount val="30"/>
                <c:pt idx="0">
                  <c:v>LOGO00</c:v>
                </c:pt>
                <c:pt idx="1">
                  <c:v>LOGO01</c:v>
                </c:pt>
                <c:pt idx="2">
                  <c:v>LOGO02</c:v>
                </c:pt>
                <c:pt idx="3">
                  <c:v>LOGO03</c:v>
                </c:pt>
                <c:pt idx="4">
                  <c:v>LOGO04</c:v>
                </c:pt>
                <c:pt idx="5">
                  <c:v>LOGO05</c:v>
                </c:pt>
                <c:pt idx="6">
                  <c:v>LOGO06</c:v>
                </c:pt>
                <c:pt idx="7">
                  <c:v>LOGO07</c:v>
                </c:pt>
                <c:pt idx="8">
                  <c:v>LOGO08</c:v>
                </c:pt>
                <c:pt idx="9">
                  <c:v>LOGO09</c:v>
                </c:pt>
                <c:pt idx="10">
                  <c:v>LOGO10</c:v>
                </c:pt>
                <c:pt idx="11">
                  <c:v>LOGO11</c:v>
                </c:pt>
                <c:pt idx="12">
                  <c:v>LOGO12</c:v>
                </c:pt>
                <c:pt idx="13">
                  <c:v>LOGO13</c:v>
                </c:pt>
                <c:pt idx="14">
                  <c:v>LOGO14</c:v>
                </c:pt>
                <c:pt idx="15">
                  <c:v>LOGO15</c:v>
                </c:pt>
                <c:pt idx="16">
                  <c:v>LOGO16</c:v>
                </c:pt>
                <c:pt idx="17">
                  <c:v>LOGO17</c:v>
                </c:pt>
                <c:pt idx="18">
                  <c:v>LOGO18</c:v>
                </c:pt>
                <c:pt idx="19">
                  <c:v>LOGO19</c:v>
                </c:pt>
                <c:pt idx="20">
                  <c:v>LOGO20</c:v>
                </c:pt>
                <c:pt idx="21">
                  <c:v>LOGO21</c:v>
                </c:pt>
                <c:pt idx="22">
                  <c:v>LOGO22</c:v>
                </c:pt>
                <c:pt idx="23">
                  <c:v>LOGO23</c:v>
                </c:pt>
                <c:pt idx="24">
                  <c:v>LOGO24</c:v>
                </c:pt>
                <c:pt idx="25">
                  <c:v>LOGO25</c:v>
                </c:pt>
                <c:pt idx="26">
                  <c:v>LOGO26</c:v>
                </c:pt>
                <c:pt idx="27">
                  <c:v>LOGO27</c:v>
                </c:pt>
                <c:pt idx="28">
                  <c:v>LOGO28</c:v>
                </c:pt>
                <c:pt idx="29">
                  <c:v>LOGO29</c:v>
                </c:pt>
              </c:strCache>
            </c:strRef>
          </c:cat>
          <c:val>
            <c:numRef>
              <c:f>Sheet1!$F$2:$F$31</c:f>
              <c:numCache>
                <c:formatCode>0.00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4-507A-417D-ACEE-B6AC4A384473}"/>
            </c:ext>
          </c:extLst>
        </c:ser>
        <c:dLbls>
          <c:showLegendKey val="0"/>
          <c:showVal val="0"/>
          <c:showCatName val="0"/>
          <c:showSerName val="0"/>
          <c:showPercent val="0"/>
          <c:showBubbleSize val="0"/>
        </c:dLbls>
        <c:gapWidth val="150"/>
        <c:overlap val="100"/>
        <c:axId val="336025984"/>
        <c:axId val="336018784"/>
      </c:barChart>
      <c:catAx>
        <c:axId val="336025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36018784"/>
        <c:crosses val="autoZero"/>
        <c:auto val="1"/>
        <c:lblAlgn val="ctr"/>
        <c:lblOffset val="100"/>
        <c:noMultiLvlLbl val="0"/>
      </c:catAx>
      <c:valAx>
        <c:axId val="336018784"/>
        <c:scaling>
          <c:orientation val="minMax"/>
          <c:max val="10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3602598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10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500"/>
        <c:minorUnit val="5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6C34-4FDB-BBD0-7E99A06C086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6C34-4FDB-BBD0-7E99A06C0866}"/>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24000"/>
        <c:crosses val="autoZero"/>
        <c:auto val="1"/>
        <c:lblAlgn val="ctr"/>
        <c:lblOffset val="100"/>
        <c:noMultiLvlLbl val="0"/>
      </c:catAx>
      <c:valAx>
        <c:axId val="918324000"/>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1E2A-4CB6-B76C-FB6ED8AE880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1E2A-4CB6-B76C-FB6ED8AE8803}"/>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1E2A-4CB6-B76C-FB6ED8AE8803}"/>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1E2A-4CB6-B76C-FB6ED8AE8803}"/>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1E2A-4CB6-B76C-FB6ED8AE8803}"/>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1E2A-4CB6-B76C-FB6ED8AE8803}"/>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1E2A-4CB6-B76C-FB6ED8AE8803}"/>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1E2A-4CB6-B76C-FB6ED8AE8803}"/>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1E2A-4CB6-B76C-FB6ED8AE8803}"/>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1E2A-4CB6-B76C-FB6ED8AE8803}"/>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1E2A-4CB6-B76C-FB6ED8AE8803}"/>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1E2A-4CB6-B76C-FB6ED8AE8803}"/>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1E2A-4CB6-B76C-FB6ED8AE8803}"/>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1E2A-4CB6-B76C-FB6ED8AE8803}"/>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1E2A-4CB6-B76C-FB6ED8AE8803}"/>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1E2A-4CB6-B76C-FB6ED8AE8803}"/>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1E2A-4CB6-B76C-FB6ED8AE880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1E2A-4CB6-B76C-FB6ED8AE8803}"/>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1E2A-4CB6-B76C-FB6ED8AE8803}"/>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1E2A-4CB6-B76C-FB6ED8AE8803}"/>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1E2A-4CB6-B76C-FB6ED8AE880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1E2A-4CB6-B76C-FB6ED8AE8803}"/>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65C-49E7-9AC3-AE877931BC2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65C-49E7-9AC3-AE877931BC2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65C-49E7-9AC3-AE877931BC2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65C-49E7-9AC3-AE877931BC2A}"/>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65C-49E7-9AC3-AE877931BC2A}"/>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65C-49E7-9AC3-AE877931BC2A}"/>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65C-49E7-9AC3-AE877931BC2A}"/>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65C-49E7-9AC3-AE877931BC2A}"/>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65C-49E7-9AC3-AE877931BC2A}"/>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65C-49E7-9AC3-AE877931BC2A}"/>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65C-49E7-9AC3-AE877931BC2A}"/>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65C-49E7-9AC3-AE877931BC2A}"/>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65C-49E7-9AC3-AE877931BC2A}"/>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65C-49E7-9AC3-AE877931BC2A}"/>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65C-49E7-9AC3-AE877931BC2A}"/>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65C-49E7-9AC3-AE877931BC2A}"/>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65C-49E7-9AC3-AE877931BC2A}"/>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65C-49E7-9AC3-AE877931BC2A}"/>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65C-49E7-9AC3-AE877931BC2A}"/>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65C-49E7-9AC3-AE877931BC2A}"/>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65C-49E7-9AC3-AE877931BC2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965C-49E7-9AC3-AE877931BC2A}"/>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622F-4038-9366-BCC818C421CD}"/>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622F-4038-9366-BCC818C421CD}"/>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622F-4038-9366-BCC818C421CD}"/>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622F-4038-9366-BCC818C421CD}"/>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622F-4038-9366-BCC818C421C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622F-4038-9366-BCC818C421CD}"/>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622F-4038-9366-BCC818C421C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622F-4038-9366-BCC818C421CD}"/>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622F-4038-9366-BCC818C421C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622F-4038-9366-BCC818C421CD}"/>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622F-4038-9366-BCC818C421CD}"/>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622F-4038-9366-BCC818C421CD}"/>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622F-4038-9366-BCC818C421C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622F-4038-9366-BCC818C421CD}"/>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622F-4038-9366-BCC818C421CD}"/>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622F-4038-9366-BCC818C421C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622F-4038-9366-BCC818C421C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622F-4038-9366-BCC818C421CD}"/>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622F-4038-9366-BCC818C421CD}"/>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622F-4038-9366-BCC818C421CD}"/>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622F-4038-9366-BCC818C421C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622F-4038-9366-BCC818C421CD}"/>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5864-4CEA-8017-B3FE394B7B4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5864-4CEA-8017-B3FE394B7B4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5864-4CEA-8017-B3FE394B7B4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5864-4CEA-8017-B3FE394B7B4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5864-4CEA-8017-B3FE394B7B4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5864-4CEA-8017-B3FE394B7B4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5864-4CEA-8017-B3FE394B7B4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5864-4CEA-8017-B3FE394B7B4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5864-4CEA-8017-B3FE394B7B4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5864-4CEA-8017-B3FE394B7B4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5864-4CEA-8017-B3FE394B7B4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5864-4CEA-8017-B3FE394B7B4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5864-4CEA-8017-B3FE394B7B4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5864-4CEA-8017-B3FE394B7B4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5864-4CEA-8017-B3FE394B7B4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5864-4CEA-8017-B3FE394B7B4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5864-4CEA-8017-B3FE394B7B4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5864-4CEA-8017-B3FE394B7B4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5864-4CEA-8017-B3FE394B7B4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5864-4CEA-8017-B3FE394B7B4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5864-4CEA-8017-B3FE394B7B4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5864-4CEA-8017-B3FE394B7B4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7E89-4713-A49B-44766AF81646}"/>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7E89-4713-A49B-44766AF81646}"/>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7E89-4713-A49B-44766AF81646}"/>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7E89-4713-A49B-44766AF81646}"/>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7E89-4713-A49B-44766AF81646}"/>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7E89-4713-A49B-44766AF81646}"/>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7E89-4713-A49B-44766AF81646}"/>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7E89-4713-A49B-44766AF81646}"/>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7E89-4713-A49B-44766AF81646}"/>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7E89-4713-A49B-44766AF81646}"/>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7E89-4713-A49B-44766AF81646}"/>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7E89-4713-A49B-44766AF81646}"/>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7E89-4713-A49B-44766AF81646}"/>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7E89-4713-A49B-44766AF81646}"/>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7E89-4713-A49B-44766AF81646}"/>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7E89-4713-A49B-44766AF81646}"/>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7E89-4713-A49B-44766AF8164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7E89-4713-A49B-44766AF81646}"/>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7E89-4713-A49B-44766AF81646}"/>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7E89-4713-A49B-44766AF81646}"/>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7E89-4713-A49B-44766AF8164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7E89-4713-A49B-44766AF81646}"/>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EC4F-4A6B-ABC2-72D5DBDDFA51}"/>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EC4F-4A6B-ABC2-72D5DBDDFA51}"/>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EC4F-4A6B-ABC2-72D5DBDDFA51}"/>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EC4F-4A6B-ABC2-72D5DBDDFA51}"/>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EC4F-4A6B-ABC2-72D5DBDDFA5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EC4F-4A6B-ABC2-72D5DBDDFA5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EC4F-4A6B-ABC2-72D5DBDDFA51}"/>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EC4F-4A6B-ABC2-72D5DBDDFA51}"/>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EC4F-4A6B-ABC2-72D5DBDDFA5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EC4F-4A6B-ABC2-72D5DBDDFA5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EC4F-4A6B-ABC2-72D5DBDDFA5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EC4F-4A6B-ABC2-72D5DBDDFA51}"/>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EC4F-4A6B-ABC2-72D5DBDDFA51}"/>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EC4F-4A6B-ABC2-72D5DBDDFA5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EC4F-4A6B-ABC2-72D5DBDDFA51}"/>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EC4F-4A6B-ABC2-72D5DBDDFA5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EC4F-4A6B-ABC2-72D5DBDDFA51}"/>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EC4F-4A6B-ABC2-72D5DBDDFA51}"/>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EC4F-4A6B-ABC2-72D5DBDDFA5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EC4F-4A6B-ABC2-72D5DBDDFA5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EC4F-4A6B-ABC2-72D5DBDDFA5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EC4F-4A6B-ABC2-72D5DBDDFA51}"/>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A088-4175-86DC-B561928F5F1B}"/>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A088-4175-86DC-B561928F5F1B}"/>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A088-4175-86DC-B561928F5F1B}"/>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A088-4175-86DC-B561928F5F1B}"/>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A088-4175-86DC-B561928F5F1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A088-4175-86DC-B561928F5F1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A088-4175-86DC-B561928F5F1B}"/>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A088-4175-86DC-B561928F5F1B}"/>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A088-4175-86DC-B561928F5F1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A088-4175-86DC-B561928F5F1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A088-4175-86DC-B561928F5F1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A088-4175-86DC-B561928F5F1B}"/>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A088-4175-86DC-B561928F5F1B}"/>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A088-4175-86DC-B561928F5F1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A088-4175-86DC-B561928F5F1B}"/>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A088-4175-86DC-B561928F5F1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A088-4175-86DC-B561928F5F1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A088-4175-86DC-B561928F5F1B}"/>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A088-4175-86DC-B561928F5F1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A088-4175-86DC-B561928F5F1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A088-4175-86DC-B561928F5F1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A088-4175-86DC-B561928F5F1B}"/>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2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100"/>
        <c:min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1182-449E-9898-8B15B9958AE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1182-449E-9898-8B15B9958AE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1182-449E-9898-8B15B9958AE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1182-449E-9898-8B15B9958AEA}"/>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1182-449E-9898-8B15B9958AEA}"/>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1182-449E-9898-8B15B9958AEA}"/>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1182-449E-9898-8B15B9958AEA}"/>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1182-449E-9898-8B15B9958AEA}"/>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1182-449E-9898-8B15B9958AEA}"/>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1182-449E-9898-8B15B9958AEA}"/>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1182-449E-9898-8B15B9958AEA}"/>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1182-449E-9898-8B15B9958AEA}"/>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1182-449E-9898-8B15B9958AEA}"/>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1182-449E-9898-8B15B9958AEA}"/>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1182-449E-9898-8B15B9958AEA}"/>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1182-449E-9898-8B15B9958AEA}"/>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1182-449E-9898-8B15B9958AEA}"/>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1182-449E-9898-8B15B9958AEA}"/>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1182-449E-9898-8B15B9958AEA}"/>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1182-449E-9898-8B15B9958AEA}"/>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1182-449E-9898-8B15B9958AE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1182-449E-9898-8B15B9958AEA}"/>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42CB-4A87-B86D-2DB6D479C1D5}"/>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42CB-4A87-B86D-2DB6D479C1D5}"/>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42CB-4A87-B86D-2DB6D479C1D5}"/>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42CB-4A87-B86D-2DB6D479C1D5}"/>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42CB-4A87-B86D-2DB6D479C1D5}"/>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42CB-4A87-B86D-2DB6D479C1D5}"/>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42CB-4A87-B86D-2DB6D479C1D5}"/>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42CB-4A87-B86D-2DB6D479C1D5}"/>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42CB-4A87-B86D-2DB6D479C1D5}"/>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42CB-4A87-B86D-2DB6D479C1D5}"/>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42CB-4A87-B86D-2DB6D479C1D5}"/>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42CB-4A87-B86D-2DB6D479C1D5}"/>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42CB-4A87-B86D-2DB6D479C1D5}"/>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42CB-4A87-B86D-2DB6D479C1D5}"/>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42CB-4A87-B86D-2DB6D479C1D5}"/>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42CB-4A87-B86D-2DB6D479C1D5}"/>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42CB-4A87-B86D-2DB6D479C1D5}"/>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42CB-4A87-B86D-2DB6D479C1D5}"/>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42CB-4A87-B86D-2DB6D479C1D5}"/>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42CB-4A87-B86D-2DB6D479C1D5}"/>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42CB-4A87-B86D-2DB6D479C1D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42CB-4A87-B86D-2DB6D479C1D5}"/>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D401-41E6-913B-58BCDB3304EF}"/>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D401-41E6-913B-58BCDB3304EF}"/>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D401-41E6-913B-58BCDB3304EF}"/>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D401-41E6-913B-58BCDB3304EF}"/>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D401-41E6-913B-58BCDB3304EF}"/>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D401-41E6-913B-58BCDB3304EF}"/>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D401-41E6-913B-58BCDB3304EF}"/>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D401-41E6-913B-58BCDB3304EF}"/>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D401-41E6-913B-58BCDB3304EF}"/>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D401-41E6-913B-58BCDB3304EF}"/>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D401-41E6-913B-58BCDB3304EF}"/>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D401-41E6-913B-58BCDB3304EF}"/>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D401-41E6-913B-58BCDB3304EF}"/>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D401-41E6-913B-58BCDB3304EF}"/>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D401-41E6-913B-58BCDB3304EF}"/>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D401-41E6-913B-58BCDB3304EF}"/>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D401-41E6-913B-58BCDB3304EF}"/>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D401-41E6-913B-58BCDB3304EF}"/>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D401-41E6-913B-58BCDB3304EF}"/>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D401-41E6-913B-58BCDB3304EF}"/>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D401-41E6-913B-58BCDB3304E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D401-41E6-913B-58BCDB3304EF}"/>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06E2-4100-BFA2-48F753D405C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06E2-4100-BFA2-48F753D405C3}"/>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06E2-4100-BFA2-48F753D405C3}"/>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06E2-4100-BFA2-48F753D405C3}"/>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06E2-4100-BFA2-48F753D405C3}"/>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06E2-4100-BFA2-48F753D405C3}"/>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06E2-4100-BFA2-48F753D405C3}"/>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06E2-4100-BFA2-48F753D405C3}"/>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06E2-4100-BFA2-48F753D405C3}"/>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06E2-4100-BFA2-48F753D405C3}"/>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06E2-4100-BFA2-48F753D405C3}"/>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06E2-4100-BFA2-48F753D405C3}"/>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06E2-4100-BFA2-48F753D405C3}"/>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06E2-4100-BFA2-48F753D405C3}"/>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06E2-4100-BFA2-48F753D405C3}"/>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06E2-4100-BFA2-48F753D405C3}"/>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06E2-4100-BFA2-48F753D405C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06E2-4100-BFA2-48F753D405C3}"/>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06E2-4100-BFA2-48F753D405C3}"/>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06E2-4100-BFA2-48F753D405C3}"/>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06E2-4100-BFA2-48F753D405C3}"/>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06E2-4100-BFA2-48F753D405C3}"/>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06E2-4100-BFA2-48F753D405C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06E2-4100-BFA2-48F753D405C3}"/>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06E2-4100-BFA2-48F753D405C3}"/>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06E2-4100-BFA2-48F753D405C3}"/>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06E2-4100-BFA2-48F753D405C3}"/>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06E2-4100-BFA2-48F753D405C3}"/>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06E2-4100-BFA2-48F753D405C3}"/>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06E2-4100-BFA2-48F753D405C3}"/>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06E2-4100-BFA2-48F753D405C3}"/>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06E2-4100-BFA2-48F753D405C3}"/>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06E2-4100-BFA2-48F753D405C3}"/>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06E2-4100-BFA2-48F753D405C3}"/>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06E2-4100-BFA2-48F753D405C3}"/>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06E2-4100-BFA2-48F753D405C3}"/>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06E2-4100-BFA2-48F753D405C3}"/>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06E2-4100-BFA2-48F753D405C3}"/>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06E2-4100-BFA2-48F753D405C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06E2-4100-BFA2-48F753D405C3}"/>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06E2-4100-BFA2-48F753D405C3}"/>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06E2-4100-BFA2-48F753D405C3}"/>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06E2-4100-BFA2-48F753D405C3}"/>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06E2-4100-BFA2-48F753D405C3}"/>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06E2-4100-BFA2-48F753D405C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06E2-4100-BFA2-48F753D405C3}"/>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06E2-4100-BFA2-48F753D405C3}"/>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06E2-4100-BFA2-48F753D405C3}"/>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06E2-4100-BFA2-48F753D405C3}"/>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06E2-4100-BFA2-48F753D405C3}"/>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06E2-4100-BFA2-48F753D405C3}"/>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06E2-4100-BFA2-48F753D405C3}"/>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06E2-4100-BFA2-48F753D405C3}"/>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06E2-4100-BFA2-48F753D405C3}"/>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06E2-4100-BFA2-48F753D405C3}"/>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06E2-4100-BFA2-48F753D405C3}"/>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06E2-4100-BFA2-48F753D405C3}"/>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06E2-4100-BFA2-48F753D405C3}"/>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06E2-4100-BFA2-48F753D405C3}"/>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06E2-4100-BFA2-48F753D405C3}"/>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06E2-4100-BFA2-48F753D405C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06E2-4100-BFA2-48F753D405C3}"/>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06E2-4100-BFA2-48F753D405C3}"/>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06E2-4100-BFA2-48F753D405C3}"/>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06E2-4100-BFA2-48F753D405C3}"/>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06E2-4100-BFA2-48F753D405C3}"/>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06E2-4100-BFA2-48F753D405C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06E2-4100-BFA2-48F753D405C3}"/>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06E2-4100-BFA2-48F753D405C3}"/>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06E2-4100-BFA2-48F753D405C3}"/>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06E2-4100-BFA2-48F753D405C3}"/>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06E2-4100-BFA2-48F753D405C3}"/>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06E2-4100-BFA2-48F753D405C3}"/>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06E2-4100-BFA2-48F753D405C3}"/>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06E2-4100-BFA2-48F753D405C3}"/>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06E2-4100-BFA2-48F753D405C3}"/>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06E2-4100-BFA2-48F753D405C3}"/>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06E2-4100-BFA2-48F753D405C3}"/>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06E2-4100-BFA2-48F753D405C3}"/>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06E2-4100-BFA2-48F753D405C3}"/>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06E2-4100-BFA2-48F753D405C3}"/>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06E2-4100-BFA2-48F753D405C3}"/>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06E2-4100-BFA2-48F753D405C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06E2-4100-BFA2-48F753D405C3}"/>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06E2-4100-BFA2-48F753D405C3}"/>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06E2-4100-BFA2-48F753D405C3}"/>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06E2-4100-BFA2-48F753D405C3}"/>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06E2-4100-BFA2-48F753D405C3}"/>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7088-4842-B177-8797FC5BBC1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7088-4842-B177-8797FC5BBC1E}"/>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7088-4842-B177-8797FC5BBC1E}"/>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7088-4842-B177-8797FC5BBC1E}"/>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7088-4842-B177-8797FC5BBC1E}"/>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7088-4842-B177-8797FC5BBC1E}"/>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7088-4842-B177-8797FC5BBC1E}"/>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7088-4842-B177-8797FC5BBC1E}"/>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7088-4842-B177-8797FC5BBC1E}"/>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7088-4842-B177-8797FC5BBC1E}"/>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7088-4842-B177-8797FC5BBC1E}"/>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7088-4842-B177-8797FC5BBC1E}"/>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7088-4842-B177-8797FC5BBC1E}"/>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7088-4842-B177-8797FC5BBC1E}"/>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7088-4842-B177-8797FC5BBC1E}"/>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7088-4842-B177-8797FC5BBC1E}"/>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7088-4842-B177-8797FC5BBC1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7088-4842-B177-8797FC5BBC1E}"/>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7088-4842-B177-8797FC5BBC1E}"/>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7088-4842-B177-8797FC5BBC1E}"/>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7088-4842-B177-8797FC5BBC1E}"/>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A-7088-4842-B177-8797FC5BBC1E}"/>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2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100"/>
        <c:min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3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150"/>
        <c:minorUnit val="1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3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150"/>
        <c:minorUnit val="1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4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200"/>
        <c:minorUnit val="2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5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250"/>
        <c:minorUnit val="2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6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300"/>
        <c:minorUnit val="3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350"/>
        <c:minorUnit val="3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8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400"/>
        <c:minorUnit val="4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9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450"/>
        <c:minorUnit val="4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10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500"/>
        <c:minorUnit val="5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947F-6942-BD39-57CE3D797B70}"/>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47F-6942-BD39-57CE3D797B7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47F-6942-BD39-57CE3D797B7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47F-6942-BD39-57CE3D797B7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47F-6942-BD39-57CE3D797B7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47F-6942-BD39-57CE3D797B7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47F-6942-BD39-57CE3D797B7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47F-6942-BD39-57CE3D797B70}"/>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47F-6942-BD39-57CE3D797B7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47F-6942-BD39-57CE3D797B70}"/>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947F-6942-BD39-57CE3D797B70}"/>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947F-6942-BD39-57CE3D797B70}"/>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947F-6942-BD39-57CE3D797B7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947F-6942-BD39-57CE3D797B70}"/>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947F-6942-BD39-57CE3D797B70}"/>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947F-6942-BD39-57CE3D797B7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947F-6942-BD39-57CE3D797B7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947F-6942-BD39-57CE3D797B70}"/>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947F-6942-BD39-57CE3D797B70}"/>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947F-6942-BD39-57CE3D797B70}"/>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947F-6942-BD39-57CE3D797B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947F-6942-BD39-57CE3D797B70}"/>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B587-44BC-8ED0-9871DE562E4F}"/>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B587-44BC-8ED0-9871DE562E4F}"/>
            </c:ext>
          </c:extLst>
        </c:ser>
        <c:ser>
          <c:idx val="2"/>
          <c:order val="2"/>
          <c:tx>
            <c:strRef>
              <c:f>Sheet1!$D$1</c:f>
              <c:strCache>
                <c:ptCount val="1"/>
                <c:pt idx="0">
                  <c:v>Series 3</c:v>
                </c:pt>
              </c:strCache>
            </c:strRef>
          </c:tx>
          <c:spPr>
            <a:solidFill>
              <a:srgbClr val="FF7D7D"/>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B587-44BC-8ED0-9871DE562E4F}"/>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7456-4603-AAEB-05FDFD36B459}"/>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7456-4603-AAEB-05FDFD36B459}"/>
            </c:ext>
          </c:extLst>
        </c:ser>
        <c:ser>
          <c:idx val="2"/>
          <c:order val="2"/>
          <c:tx>
            <c:strRef>
              <c:f>Sheet1!$D$1</c:f>
              <c:strCache>
                <c:ptCount val="1"/>
                <c:pt idx="0">
                  <c:v>Series 3</c:v>
                </c:pt>
              </c:strCache>
            </c:strRef>
          </c:tx>
          <c:spPr>
            <a:solidFill>
              <a:srgbClr val="FF7D7D"/>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7456-4603-AAEB-05FDFD36B459}"/>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4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200"/>
        <c:minorUnit val="2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6C34-4FDB-BBD0-7E99A06C086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6C34-4FDB-BBD0-7E99A06C0866}"/>
            </c:ext>
          </c:extLst>
        </c:ser>
        <c:dLbls>
          <c:showLegendKey val="0"/>
          <c:showVal val="0"/>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rgbClr val="F2F2F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80</c:v>
                </c:pt>
                <c:pt idx="1">
                  <c:v>80</c:v>
                </c:pt>
                <c:pt idx="2">
                  <c:v>80</c:v>
                </c:pt>
                <c:pt idx="3">
                  <c:v>80</c:v>
                </c:pt>
                <c:pt idx="4">
                  <c:v>80</c:v>
                </c:pt>
                <c:pt idx="5">
                  <c:v>80</c:v>
                </c:pt>
                <c:pt idx="6">
                  <c:v>80</c:v>
                </c:pt>
                <c:pt idx="7">
                  <c:v>80</c:v>
                </c:pt>
                <c:pt idx="8">
                  <c:v>80</c:v>
                </c:pt>
                <c:pt idx="9">
                  <c:v>80</c:v>
                </c:pt>
                <c:pt idx="10">
                  <c:v>80</c:v>
                </c:pt>
                <c:pt idx="11">
                  <c:v>80</c:v>
                </c:pt>
                <c:pt idx="12">
                  <c:v>80</c:v>
                </c:pt>
                <c:pt idx="13">
                  <c:v>80</c:v>
                </c:pt>
                <c:pt idx="14">
                  <c:v>80</c:v>
                </c:pt>
                <c:pt idx="15">
                  <c:v>80</c:v>
                </c:pt>
                <c:pt idx="16">
                  <c:v>80</c:v>
                </c:pt>
                <c:pt idx="17">
                  <c:v>80</c:v>
                </c:pt>
                <c:pt idx="18">
                  <c:v>80</c:v>
                </c:pt>
                <c:pt idx="19">
                  <c:v>80</c:v>
                </c:pt>
                <c:pt idx="20">
                  <c:v>80</c:v>
                </c:pt>
                <c:pt idx="21">
                  <c:v>80</c:v>
                </c:pt>
                <c:pt idx="22">
                  <c:v>80</c:v>
                </c:pt>
                <c:pt idx="23">
                  <c:v>80</c:v>
                </c:pt>
                <c:pt idx="24">
                  <c:v>80</c:v>
                </c:pt>
                <c:pt idx="25">
                  <c:v>80</c:v>
                </c:pt>
                <c:pt idx="26">
                  <c:v>80</c:v>
                </c:pt>
                <c:pt idx="27">
                  <c:v>80</c:v>
                </c:pt>
                <c:pt idx="28">
                  <c:v>80</c:v>
                </c:pt>
                <c:pt idx="29">
                  <c:v>80</c:v>
                </c:pt>
              </c:numCache>
            </c:numRef>
          </c:val>
          <c:extLst>
            <c:ext xmlns:c16="http://schemas.microsoft.com/office/drawing/2014/chart" uri="{C3380CC4-5D6E-409C-BE32-E72D297353CC}">
              <c16:uniqueId val="{00000000-7B1A-4293-B79F-EE568356F1EA}"/>
            </c:ext>
          </c:extLst>
        </c:ser>
        <c:ser>
          <c:idx val="1"/>
          <c:order val="1"/>
          <c:tx>
            <c:strRef>
              <c:f>Sheet1!$C$1</c:f>
              <c:strCache>
                <c:ptCount val="1"/>
                <c:pt idx="0">
                  <c:v>Series 2</c:v>
                </c:pt>
              </c:strCache>
            </c:strRef>
          </c:tx>
          <c:spPr>
            <a:solidFill>
              <a:srgbClr val="009DD9"/>
            </a:solidFill>
            <a:ln>
              <a:noFill/>
            </a:ln>
            <a:effectLst/>
          </c:spPr>
          <c:invertIfNegative val="0"/>
          <c:dLbls>
            <c:numFmt formatCode="#,##0.0" sourceLinked="0"/>
            <c:spPr>
              <a:noFill/>
              <a:ln>
                <a:noFill/>
              </a:ln>
              <a:effectLst/>
            </c:spPr>
            <c:txPr>
              <a:bodyPr rot="0" spcFirstLastPara="1" vertOverflow="ellipsis" vert="horz" wrap="square" rIns="365760"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numCache>
            </c:numRef>
          </c:val>
          <c:extLst>
            <c:ext xmlns:c16="http://schemas.microsoft.com/office/drawing/2014/chart" uri="{C3380CC4-5D6E-409C-BE32-E72D297353CC}">
              <c16:uniqueId val="{00000001-7B1A-4293-B79F-EE568356F1EA}"/>
            </c:ext>
          </c:extLst>
        </c:ser>
        <c:dLbls>
          <c:dLblPos val="ctr"/>
          <c:showLegendKey val="0"/>
          <c:showVal val="1"/>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n-lt"/>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5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250"/>
        <c:minorUnit val="2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6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300"/>
        <c:minorUnit val="3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350"/>
        <c:minorUnit val="3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8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400"/>
        <c:minorUnit val="4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1648999825783"/>
          <c:y val="7.07307098884146E-3"/>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841F-4FD6-8084-868C2E5D2498}"/>
              </c:ext>
            </c:extLst>
          </c:dPt>
          <c:dPt>
            <c:idx val="1"/>
            <c:invertIfNegative val="0"/>
            <c:bubble3D val="0"/>
            <c:spPr>
              <a:solidFill>
                <a:srgbClr val="1D3C7C"/>
              </a:solidFill>
              <a:ln>
                <a:noFill/>
              </a:ln>
              <a:effectLst/>
            </c:spPr>
            <c:extLst>
              <c:ext xmlns:c16="http://schemas.microsoft.com/office/drawing/2014/chart" uri="{C3380CC4-5D6E-409C-BE32-E72D297353CC}">
                <c16:uniqueId val="{00000003-841F-4FD6-8084-868C2E5D2498}"/>
              </c:ext>
            </c:extLst>
          </c:dPt>
          <c:dPt>
            <c:idx val="2"/>
            <c:invertIfNegative val="0"/>
            <c:bubble3D val="0"/>
            <c:spPr>
              <a:solidFill>
                <a:srgbClr val="1D3C7C"/>
              </a:solidFill>
              <a:ln>
                <a:noFill/>
              </a:ln>
              <a:effectLst/>
            </c:spPr>
            <c:extLst>
              <c:ext xmlns:c16="http://schemas.microsoft.com/office/drawing/2014/chart" uri="{C3380CC4-5D6E-409C-BE32-E72D297353CC}">
                <c16:uniqueId val="{00000005-841F-4FD6-8084-868C2E5D2498}"/>
              </c:ext>
            </c:extLst>
          </c:dPt>
          <c:dPt>
            <c:idx val="3"/>
            <c:invertIfNegative val="0"/>
            <c:bubble3D val="0"/>
            <c:spPr>
              <a:solidFill>
                <a:srgbClr val="1D3C7C"/>
              </a:solidFill>
              <a:ln>
                <a:noFill/>
              </a:ln>
              <a:effectLst/>
            </c:spPr>
            <c:extLst>
              <c:ext xmlns:c16="http://schemas.microsoft.com/office/drawing/2014/chart" uri="{C3380CC4-5D6E-409C-BE32-E72D297353CC}">
                <c16:uniqueId val="{00000007-841F-4FD6-8084-868C2E5D2498}"/>
              </c:ext>
            </c:extLst>
          </c:dPt>
          <c:dPt>
            <c:idx val="4"/>
            <c:invertIfNegative val="0"/>
            <c:bubble3D val="0"/>
            <c:spPr>
              <a:solidFill>
                <a:srgbClr val="1D3C7C"/>
              </a:solidFill>
              <a:ln>
                <a:noFill/>
              </a:ln>
              <a:effectLst/>
            </c:spPr>
            <c:extLst>
              <c:ext xmlns:c16="http://schemas.microsoft.com/office/drawing/2014/chart" uri="{C3380CC4-5D6E-409C-BE32-E72D297353CC}">
                <c16:uniqueId val="{00000009-841F-4FD6-8084-868C2E5D2498}"/>
              </c:ext>
            </c:extLst>
          </c:dPt>
          <c:dPt>
            <c:idx val="5"/>
            <c:invertIfNegative val="0"/>
            <c:bubble3D val="0"/>
            <c:spPr>
              <a:solidFill>
                <a:srgbClr val="1D3C7C"/>
              </a:solidFill>
              <a:ln>
                <a:noFill/>
              </a:ln>
              <a:effectLst/>
            </c:spPr>
            <c:extLst>
              <c:ext xmlns:c16="http://schemas.microsoft.com/office/drawing/2014/chart" uri="{C3380CC4-5D6E-409C-BE32-E72D297353CC}">
                <c16:uniqueId val="{0000000B-841F-4FD6-8084-868C2E5D2498}"/>
              </c:ext>
            </c:extLst>
          </c:dPt>
          <c:dPt>
            <c:idx val="6"/>
            <c:invertIfNegative val="0"/>
            <c:bubble3D val="0"/>
            <c:spPr>
              <a:solidFill>
                <a:srgbClr val="1D3C7C"/>
              </a:solidFill>
              <a:ln>
                <a:noFill/>
              </a:ln>
              <a:effectLst/>
            </c:spPr>
            <c:extLst>
              <c:ext xmlns:c16="http://schemas.microsoft.com/office/drawing/2014/chart" uri="{C3380CC4-5D6E-409C-BE32-E72D297353CC}">
                <c16:uniqueId val="{0000000D-841F-4FD6-8084-868C2E5D2498}"/>
              </c:ext>
            </c:extLst>
          </c:dPt>
          <c:dPt>
            <c:idx val="7"/>
            <c:invertIfNegative val="0"/>
            <c:bubble3D val="0"/>
            <c:spPr>
              <a:solidFill>
                <a:srgbClr val="1D3C7C"/>
              </a:solidFill>
              <a:ln>
                <a:noFill/>
              </a:ln>
              <a:effectLst/>
            </c:spPr>
            <c:extLst>
              <c:ext xmlns:c16="http://schemas.microsoft.com/office/drawing/2014/chart" uri="{C3380CC4-5D6E-409C-BE32-E72D297353CC}">
                <c16:uniqueId val="{0000000F-841F-4FD6-8084-868C2E5D2498}"/>
              </c:ext>
            </c:extLst>
          </c:dPt>
          <c:dPt>
            <c:idx val="8"/>
            <c:invertIfNegative val="0"/>
            <c:bubble3D val="0"/>
            <c:spPr>
              <a:solidFill>
                <a:srgbClr val="1D3C7C"/>
              </a:solidFill>
              <a:ln>
                <a:noFill/>
              </a:ln>
              <a:effectLst/>
            </c:spPr>
            <c:extLst>
              <c:ext xmlns:c16="http://schemas.microsoft.com/office/drawing/2014/chart" uri="{C3380CC4-5D6E-409C-BE32-E72D297353CC}">
                <c16:uniqueId val="{00000011-841F-4FD6-8084-868C2E5D2498}"/>
              </c:ext>
            </c:extLst>
          </c:dPt>
          <c:dPt>
            <c:idx val="9"/>
            <c:invertIfNegative val="0"/>
            <c:bubble3D val="0"/>
            <c:spPr>
              <a:solidFill>
                <a:srgbClr val="1D3C7C"/>
              </a:solidFill>
              <a:ln>
                <a:noFill/>
              </a:ln>
              <a:effectLst/>
            </c:spPr>
            <c:extLst>
              <c:ext xmlns:c16="http://schemas.microsoft.com/office/drawing/2014/chart" uri="{C3380CC4-5D6E-409C-BE32-E72D297353CC}">
                <c16:uniqueId val="{00000013-841F-4FD6-8084-868C2E5D2498}"/>
              </c:ext>
            </c:extLst>
          </c:dPt>
          <c:dPt>
            <c:idx val="10"/>
            <c:invertIfNegative val="0"/>
            <c:bubble3D val="0"/>
            <c:spPr>
              <a:solidFill>
                <a:srgbClr val="1D3C7C"/>
              </a:solidFill>
              <a:ln>
                <a:noFill/>
              </a:ln>
              <a:effectLst/>
            </c:spPr>
            <c:extLst>
              <c:ext xmlns:c16="http://schemas.microsoft.com/office/drawing/2014/chart" uri="{C3380CC4-5D6E-409C-BE32-E72D297353CC}">
                <c16:uniqueId val="{00000015-841F-4FD6-8084-868C2E5D2498}"/>
              </c:ext>
            </c:extLst>
          </c:dPt>
          <c:dPt>
            <c:idx val="11"/>
            <c:invertIfNegative val="0"/>
            <c:bubble3D val="0"/>
            <c:spPr>
              <a:solidFill>
                <a:srgbClr val="1D3C7C"/>
              </a:solidFill>
              <a:ln>
                <a:noFill/>
              </a:ln>
              <a:effectLst/>
            </c:spPr>
            <c:extLst>
              <c:ext xmlns:c16="http://schemas.microsoft.com/office/drawing/2014/chart" uri="{C3380CC4-5D6E-409C-BE32-E72D297353CC}">
                <c16:uniqueId val="{00000017-841F-4FD6-8084-868C2E5D2498}"/>
              </c:ext>
            </c:extLst>
          </c:dPt>
          <c:dPt>
            <c:idx val="12"/>
            <c:invertIfNegative val="0"/>
            <c:bubble3D val="0"/>
            <c:spPr>
              <a:solidFill>
                <a:srgbClr val="1D3C7C"/>
              </a:solidFill>
              <a:ln>
                <a:noFill/>
              </a:ln>
              <a:effectLst/>
            </c:spPr>
            <c:extLst>
              <c:ext xmlns:c16="http://schemas.microsoft.com/office/drawing/2014/chart" uri="{C3380CC4-5D6E-409C-BE32-E72D297353CC}">
                <c16:uniqueId val="{00000019-841F-4FD6-8084-868C2E5D2498}"/>
              </c:ext>
            </c:extLst>
          </c:dPt>
          <c:dPt>
            <c:idx val="13"/>
            <c:invertIfNegative val="0"/>
            <c:bubble3D val="0"/>
            <c:spPr>
              <a:solidFill>
                <a:srgbClr val="1D3C7C"/>
              </a:solidFill>
              <a:ln>
                <a:noFill/>
              </a:ln>
              <a:effectLst/>
            </c:spPr>
            <c:extLst>
              <c:ext xmlns:c16="http://schemas.microsoft.com/office/drawing/2014/chart" uri="{C3380CC4-5D6E-409C-BE32-E72D297353CC}">
                <c16:uniqueId val="{0000001B-841F-4FD6-8084-868C2E5D2498}"/>
              </c:ext>
            </c:extLst>
          </c:dPt>
          <c:dPt>
            <c:idx val="14"/>
            <c:invertIfNegative val="0"/>
            <c:bubble3D val="0"/>
            <c:spPr>
              <a:solidFill>
                <a:srgbClr val="1D3C7C"/>
              </a:solidFill>
              <a:ln>
                <a:noFill/>
              </a:ln>
              <a:effectLst/>
            </c:spPr>
            <c:extLst>
              <c:ext xmlns:c16="http://schemas.microsoft.com/office/drawing/2014/chart" uri="{C3380CC4-5D6E-409C-BE32-E72D297353CC}">
                <c16:uniqueId val="{0000001D-841F-4FD6-8084-868C2E5D2498}"/>
              </c:ext>
            </c:extLst>
          </c:dPt>
          <c:dPt>
            <c:idx val="15"/>
            <c:invertIfNegative val="0"/>
            <c:bubble3D val="0"/>
            <c:spPr>
              <a:solidFill>
                <a:srgbClr val="1D3C7C"/>
              </a:solidFill>
              <a:ln>
                <a:noFill/>
              </a:ln>
              <a:effectLst/>
            </c:spPr>
            <c:extLst>
              <c:ext xmlns:c16="http://schemas.microsoft.com/office/drawing/2014/chart" uri="{C3380CC4-5D6E-409C-BE32-E72D297353CC}">
                <c16:uniqueId val="{0000001F-841F-4FD6-8084-868C2E5D2498}"/>
              </c:ext>
            </c:extLst>
          </c:dPt>
          <c:dPt>
            <c:idx val="16"/>
            <c:invertIfNegative val="0"/>
            <c:bubble3D val="0"/>
            <c:spPr>
              <a:solidFill>
                <a:srgbClr val="1D3C7C"/>
              </a:solidFill>
              <a:ln>
                <a:noFill/>
              </a:ln>
              <a:effectLst/>
            </c:spPr>
            <c:extLst>
              <c:ext xmlns:c16="http://schemas.microsoft.com/office/drawing/2014/chart" uri="{C3380CC4-5D6E-409C-BE32-E72D297353CC}">
                <c16:uniqueId val="{00000021-841F-4FD6-8084-868C2E5D2498}"/>
              </c:ext>
            </c:extLst>
          </c:dPt>
          <c:dPt>
            <c:idx val="17"/>
            <c:invertIfNegative val="0"/>
            <c:bubble3D val="0"/>
            <c:spPr>
              <a:solidFill>
                <a:srgbClr val="1D3C7C"/>
              </a:solidFill>
              <a:ln>
                <a:noFill/>
              </a:ln>
              <a:effectLst/>
            </c:spPr>
            <c:extLst>
              <c:ext xmlns:c16="http://schemas.microsoft.com/office/drawing/2014/chart" uri="{C3380CC4-5D6E-409C-BE32-E72D297353CC}">
                <c16:uniqueId val="{00000023-841F-4FD6-8084-868C2E5D2498}"/>
              </c:ext>
            </c:extLst>
          </c:dPt>
          <c:dPt>
            <c:idx val="18"/>
            <c:invertIfNegative val="0"/>
            <c:bubble3D val="0"/>
            <c:spPr>
              <a:solidFill>
                <a:srgbClr val="1D3C7C"/>
              </a:solidFill>
              <a:ln>
                <a:noFill/>
              </a:ln>
              <a:effectLst/>
            </c:spPr>
            <c:extLst>
              <c:ext xmlns:c16="http://schemas.microsoft.com/office/drawing/2014/chart" uri="{C3380CC4-5D6E-409C-BE32-E72D297353CC}">
                <c16:uniqueId val="{00000025-841F-4FD6-8084-868C2E5D2498}"/>
              </c:ext>
            </c:extLst>
          </c:dPt>
          <c:dPt>
            <c:idx val="19"/>
            <c:invertIfNegative val="0"/>
            <c:bubble3D val="0"/>
            <c:spPr>
              <a:solidFill>
                <a:srgbClr val="1D3C7C"/>
              </a:solidFill>
              <a:ln>
                <a:noFill/>
              </a:ln>
              <a:effectLst/>
            </c:spPr>
            <c:extLst>
              <c:ext xmlns:c16="http://schemas.microsoft.com/office/drawing/2014/chart" uri="{C3380CC4-5D6E-409C-BE32-E72D297353CC}">
                <c16:uniqueId val="{00000027-841F-4FD6-8084-868C2E5D2498}"/>
              </c:ext>
            </c:extLst>
          </c:dPt>
          <c:dPt>
            <c:idx val="20"/>
            <c:invertIfNegative val="0"/>
            <c:bubble3D val="0"/>
            <c:spPr>
              <a:solidFill>
                <a:srgbClr val="1D3C7C"/>
              </a:solidFill>
              <a:ln>
                <a:noFill/>
              </a:ln>
              <a:effectLst/>
            </c:spPr>
            <c:extLst>
              <c:ext xmlns:c16="http://schemas.microsoft.com/office/drawing/2014/chart" uri="{C3380CC4-5D6E-409C-BE32-E72D297353CC}">
                <c16:uniqueId val="{00000029-841F-4FD6-8084-868C2E5D24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numCache>
            </c:numRef>
          </c:val>
          <c:extLst>
            <c:ext xmlns:c16="http://schemas.microsoft.com/office/drawing/2014/chart" uri="{C3380CC4-5D6E-409C-BE32-E72D297353CC}">
              <c16:uniqueId val="{0000002B-841F-4FD6-8084-868C2E5D2498}"/>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9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450"/>
        <c:minorUnit val="4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BBB27-465A-4331-8A52-04BDEFAE79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58B844C-1BD4-424F-AF68-C1852B4FE077}">
      <dgm:prSet phldrT="[Text]"/>
      <dgm:spPr>
        <a:ln>
          <a:noFill/>
        </a:ln>
        <a:effectLst>
          <a:outerShdw blurRad="50800" dist="38100" dir="2700000" algn="tl" rotWithShape="0">
            <a:prstClr val="black">
              <a:alpha val="40000"/>
            </a:prstClr>
          </a:outerShdw>
        </a:effectLst>
      </dgm:spPr>
      <dgm:t>
        <a:bodyPr/>
        <a:lstStyle/>
        <a:p>
          <a:r>
            <a:rPr lang="en-US" b="1" i="1" dirty="0"/>
            <a:t>Strategic/</a:t>
          </a:r>
          <a:br>
            <a:rPr lang="en-US" b="1" i="1" dirty="0"/>
          </a:br>
          <a:r>
            <a:rPr lang="en-US" b="1" i="1" dirty="0"/>
            <a:t>Marketing</a:t>
          </a:r>
          <a:endParaRPr lang="en-US" dirty="0"/>
        </a:p>
      </dgm:t>
    </dgm:pt>
    <dgm:pt modelId="{2CFEE7B6-751D-4C85-BACE-5624366413A9}" type="parTrans" cxnId="{F0589475-2E84-47B2-98A5-2C5D6F4EF24D}">
      <dgm:prSet/>
      <dgm:spPr/>
      <dgm:t>
        <a:bodyPr/>
        <a:lstStyle/>
        <a:p>
          <a:endParaRPr lang="en-US"/>
        </a:p>
      </dgm:t>
    </dgm:pt>
    <dgm:pt modelId="{76180398-00A8-47C9-A21E-AFF4C3A0D888}" type="sibTrans" cxnId="{F0589475-2E84-47B2-98A5-2C5D6F4EF24D}">
      <dgm:prSet/>
      <dgm:spPr/>
      <dgm:t>
        <a:bodyPr/>
        <a:lstStyle/>
        <a:p>
          <a:endParaRPr lang="en-US"/>
        </a:p>
      </dgm:t>
    </dgm:pt>
    <dgm:pt modelId="{C7214941-386E-4ABB-A089-EDD814B085CB}">
      <dgm:prSet phldrT="[Text]"/>
      <dgm:spPr>
        <a:ln>
          <a:noFill/>
        </a:ln>
        <a:effectLst>
          <a:outerShdw blurRad="50800" dist="38100" dir="2700000" algn="tl" rotWithShape="0">
            <a:prstClr val="black">
              <a:alpha val="40000"/>
            </a:prstClr>
          </a:outerShdw>
        </a:effectLst>
      </dgm:spPr>
      <dgm:t>
        <a:bodyPr/>
        <a:lstStyle/>
        <a:p>
          <a:r>
            <a:rPr lang="en-US" b="1" i="1" dirty="0"/>
            <a:t>Fit to Concept</a:t>
          </a:r>
        </a:p>
        <a:p>
          <a:r>
            <a:rPr lang="en-US" b="1" i="1" dirty="0"/>
            <a:t>25%</a:t>
          </a:r>
          <a:endParaRPr lang="en-US" dirty="0"/>
        </a:p>
      </dgm:t>
    </dgm:pt>
    <dgm:pt modelId="{744450C2-6258-422E-9C76-32DE78BAAE7A}" type="parTrans" cxnId="{E49E3C5C-588F-4CAE-B8CD-DCE142C3A056}">
      <dgm:prSet/>
      <dgm:spPr/>
      <dgm:t>
        <a:bodyPr/>
        <a:lstStyle/>
        <a:p>
          <a:endParaRPr lang="en-US"/>
        </a:p>
      </dgm:t>
    </dgm:pt>
    <dgm:pt modelId="{24CDF422-0CF5-4FE5-9049-EB4E30D32C8F}" type="sibTrans" cxnId="{E49E3C5C-588F-4CAE-B8CD-DCE142C3A056}">
      <dgm:prSet/>
      <dgm:spPr/>
      <dgm:t>
        <a:bodyPr/>
        <a:lstStyle/>
        <a:p>
          <a:endParaRPr lang="en-US"/>
        </a:p>
      </dgm:t>
    </dgm:pt>
    <dgm:pt modelId="{143C60AF-A725-4E3E-80C2-EB6CCA0C2A88}">
      <dgm:prSet phldrT="[Text]"/>
      <dgm:spPr>
        <a:solidFill>
          <a:srgbClr val="009DD9"/>
        </a:solidFill>
        <a:ln>
          <a:noFill/>
        </a:ln>
        <a:effectLst>
          <a:outerShdw blurRad="50800" dist="38100" dir="2700000" algn="tl" rotWithShape="0">
            <a:prstClr val="black">
              <a:alpha val="40000"/>
            </a:prstClr>
          </a:outerShdw>
        </a:effectLst>
      </dgm:spPr>
      <dgm:t>
        <a:bodyPr/>
        <a:lstStyle/>
        <a:p>
          <a:r>
            <a:rPr lang="en-US" b="1" i="1" dirty="0"/>
            <a:t>Attribute Evaluations (Aggregate)</a:t>
          </a:r>
        </a:p>
        <a:p>
          <a:r>
            <a:rPr lang="en-US" b="1" i="1" dirty="0"/>
            <a:t>25%</a:t>
          </a:r>
          <a:endParaRPr lang="en-US" dirty="0"/>
        </a:p>
      </dgm:t>
    </dgm:pt>
    <dgm:pt modelId="{E978CBD8-3386-46CD-8D92-16B515FBC95E}" type="parTrans" cxnId="{F414871B-8A2E-45CE-BEF7-4F88D23EA417}">
      <dgm:prSet/>
      <dgm:spPr/>
      <dgm:t>
        <a:bodyPr/>
        <a:lstStyle/>
        <a:p>
          <a:endParaRPr lang="en-US"/>
        </a:p>
      </dgm:t>
    </dgm:pt>
    <dgm:pt modelId="{205132AB-2A2B-48CB-8ADC-B2E96238F587}" type="sibTrans" cxnId="{F414871B-8A2E-45CE-BEF7-4F88D23EA417}">
      <dgm:prSet/>
      <dgm:spPr/>
      <dgm:t>
        <a:bodyPr/>
        <a:lstStyle/>
        <a:p>
          <a:endParaRPr lang="en-US"/>
        </a:p>
      </dgm:t>
    </dgm:pt>
    <dgm:pt modelId="{9DDE4F2A-9D35-413C-A54A-38DA9B50E856}">
      <dgm:prSet phldrT="[Text]"/>
      <dgm:spPr>
        <a:solidFill>
          <a:srgbClr val="10CF9B"/>
        </a:solidFill>
        <a:ln>
          <a:noFill/>
        </a:ln>
        <a:effectLst>
          <a:outerShdw blurRad="50800" dist="38100" dir="2700000" algn="tl" rotWithShape="0">
            <a:prstClr val="black">
              <a:alpha val="40000"/>
            </a:prstClr>
          </a:outerShdw>
        </a:effectLst>
      </dgm:spPr>
      <dgm:t>
        <a:bodyPr/>
        <a:lstStyle/>
        <a:p>
          <a:r>
            <a:rPr lang="en-US" b="1" i="1" dirty="0"/>
            <a:t>Preference Ranking</a:t>
          </a:r>
        </a:p>
        <a:p>
          <a:r>
            <a:rPr lang="en-US" b="1" i="1" dirty="0"/>
            <a:t>20%</a:t>
          </a:r>
          <a:endParaRPr lang="en-US" dirty="0"/>
        </a:p>
      </dgm:t>
    </dgm:pt>
    <dgm:pt modelId="{55F50793-2693-4B7C-9773-2FDD8CBE98A8}" type="parTrans" cxnId="{6F0286A0-AD46-4E2C-A4FF-6150A4642B21}">
      <dgm:prSet/>
      <dgm:spPr/>
      <dgm:t>
        <a:bodyPr/>
        <a:lstStyle/>
        <a:p>
          <a:endParaRPr lang="en-US"/>
        </a:p>
      </dgm:t>
    </dgm:pt>
    <dgm:pt modelId="{5916AB81-E996-4B8D-99E2-FCB6F4F76C19}" type="sibTrans" cxnId="{6F0286A0-AD46-4E2C-A4FF-6150A4642B21}">
      <dgm:prSet/>
      <dgm:spPr/>
      <dgm:t>
        <a:bodyPr/>
        <a:lstStyle/>
        <a:p>
          <a:endParaRPr lang="en-US"/>
        </a:p>
      </dgm:t>
    </dgm:pt>
    <dgm:pt modelId="{E987AE95-0550-4734-9206-2A07B0BDD3CE}">
      <dgm:prSet phldrT="[Text]"/>
      <dgm:spPr>
        <a:solidFill>
          <a:srgbClr val="7CCA62"/>
        </a:solidFill>
        <a:ln>
          <a:noFill/>
        </a:ln>
        <a:effectLst>
          <a:outerShdw blurRad="50800" dist="38100" dir="2700000" algn="tl" rotWithShape="0">
            <a:prstClr val="black">
              <a:alpha val="40000"/>
            </a:prstClr>
          </a:outerShdw>
        </a:effectLst>
      </dgm:spPr>
      <dgm:t>
        <a:bodyPr/>
        <a:lstStyle/>
        <a:p>
          <a:r>
            <a:rPr lang="en-US" b="1" i="1" dirty="0"/>
            <a:t>Distinctiveness</a:t>
          </a:r>
        </a:p>
        <a:p>
          <a:r>
            <a:rPr lang="en-US" b="1" i="1" dirty="0"/>
            <a:t>10%</a:t>
          </a:r>
          <a:endParaRPr lang="en-US" dirty="0"/>
        </a:p>
      </dgm:t>
    </dgm:pt>
    <dgm:pt modelId="{98B63E04-FE22-4F9D-B74A-9BE9135ED5EC}" type="parTrans" cxnId="{82D18C1E-C7B4-4A77-A815-A18F93F17062}">
      <dgm:prSet/>
      <dgm:spPr/>
      <dgm:t>
        <a:bodyPr/>
        <a:lstStyle/>
        <a:p>
          <a:endParaRPr lang="en-US"/>
        </a:p>
      </dgm:t>
    </dgm:pt>
    <dgm:pt modelId="{44294D0D-A006-4D14-B738-6121E7EC29F3}" type="sibTrans" cxnId="{82D18C1E-C7B4-4A77-A815-A18F93F17062}">
      <dgm:prSet/>
      <dgm:spPr/>
      <dgm:t>
        <a:bodyPr/>
        <a:lstStyle/>
        <a:p>
          <a:endParaRPr lang="en-US"/>
        </a:p>
      </dgm:t>
    </dgm:pt>
    <dgm:pt modelId="{B97B16EA-9EDF-4F1D-884B-6044DED05224}">
      <dgm:prSet phldrT="[Text]"/>
      <dgm:spPr>
        <a:ln>
          <a:noFill/>
        </a:ln>
        <a:effectLst>
          <a:outerShdw blurRad="50800" dist="38100" dir="2700000" algn="tl" rotWithShape="0">
            <a:prstClr val="black">
              <a:alpha val="40000"/>
            </a:prstClr>
          </a:outerShdw>
        </a:effectLst>
      </dgm:spPr>
      <dgm:t>
        <a:bodyPr/>
        <a:lstStyle/>
        <a:p>
          <a:endParaRPr lang="en-US" dirty="0"/>
        </a:p>
      </dgm:t>
    </dgm:pt>
    <dgm:pt modelId="{585ECC7C-BBBB-49CF-A696-B9122E8FD962}" type="parTrans" cxnId="{7D94162E-CD57-4542-A168-619196EC8CB1}">
      <dgm:prSet/>
      <dgm:spPr/>
      <dgm:t>
        <a:bodyPr/>
        <a:lstStyle/>
        <a:p>
          <a:endParaRPr lang="en-US"/>
        </a:p>
      </dgm:t>
    </dgm:pt>
    <dgm:pt modelId="{11B9069C-AE86-43B3-82BD-6A7E3D6A3B93}" type="sibTrans" cxnId="{7D94162E-CD57-4542-A168-619196EC8CB1}">
      <dgm:prSet/>
      <dgm:spPr/>
      <dgm:t>
        <a:bodyPr/>
        <a:lstStyle/>
        <a:p>
          <a:endParaRPr lang="en-US"/>
        </a:p>
      </dgm:t>
    </dgm:pt>
    <dgm:pt modelId="{31016451-5847-4411-AD40-99BFE83F7172}">
      <dgm:prSet phldrT="[Text]"/>
      <dgm:spPr>
        <a:solidFill>
          <a:srgbClr val="0BD0D9"/>
        </a:solidFill>
        <a:ln>
          <a:noFill/>
        </a:ln>
        <a:effectLst>
          <a:outerShdw blurRad="50800" dist="38100" dir="2700000" algn="tl" rotWithShape="0">
            <a:prstClr val="black">
              <a:alpha val="40000"/>
            </a:prstClr>
          </a:outerShdw>
        </a:effectLst>
      </dgm:spPr>
      <dgm:t>
        <a:bodyPr/>
        <a:lstStyle/>
        <a:p>
          <a:r>
            <a:rPr lang="en-US" b="1" dirty="0"/>
            <a:t>Likeability (Like %)</a:t>
          </a:r>
          <a:br>
            <a:rPr lang="en-US" b="1" dirty="0"/>
          </a:br>
          <a:r>
            <a:rPr lang="en-US" b="1" dirty="0"/>
            <a:t>20%</a:t>
          </a:r>
        </a:p>
      </dgm:t>
    </dgm:pt>
    <dgm:pt modelId="{21CE1201-D1CD-4F7F-A4EE-B76F8029B498}" type="parTrans" cxnId="{20581345-98E1-4F34-9D30-6D46C6825BBF}">
      <dgm:prSet/>
      <dgm:spPr/>
      <dgm:t>
        <a:bodyPr/>
        <a:lstStyle/>
        <a:p>
          <a:endParaRPr lang="en-US"/>
        </a:p>
      </dgm:t>
    </dgm:pt>
    <dgm:pt modelId="{4C787134-6DAD-4F7B-98D1-34C888F44A73}" type="sibTrans" cxnId="{20581345-98E1-4F34-9D30-6D46C6825BBF}">
      <dgm:prSet/>
      <dgm:spPr/>
      <dgm:t>
        <a:bodyPr/>
        <a:lstStyle/>
        <a:p>
          <a:endParaRPr lang="en-US"/>
        </a:p>
      </dgm:t>
    </dgm:pt>
    <dgm:pt modelId="{43171B04-1034-4A9F-982A-FB5B759B7B28}" type="pres">
      <dgm:prSet presAssocID="{648BBB27-465A-4331-8A52-04BDEFAE7993}" presName="Name0" presStyleCnt="0">
        <dgm:presLayoutVars>
          <dgm:chMax val="1"/>
          <dgm:dir/>
          <dgm:animLvl val="ctr"/>
          <dgm:resizeHandles val="exact"/>
        </dgm:presLayoutVars>
      </dgm:prSet>
      <dgm:spPr/>
    </dgm:pt>
    <dgm:pt modelId="{40447545-A249-4962-9E4A-E39F1A11FA9D}" type="pres">
      <dgm:prSet presAssocID="{D58B844C-1BD4-424F-AF68-C1852B4FE077}" presName="centerShape" presStyleLbl="node0" presStyleIdx="0" presStyleCnt="1"/>
      <dgm:spPr/>
    </dgm:pt>
    <dgm:pt modelId="{940F1226-2022-4673-95AF-24832A6975E2}" type="pres">
      <dgm:prSet presAssocID="{C7214941-386E-4ABB-A089-EDD814B085CB}" presName="node" presStyleLbl="node1" presStyleIdx="0" presStyleCnt="5">
        <dgm:presLayoutVars>
          <dgm:bulletEnabled val="1"/>
        </dgm:presLayoutVars>
      </dgm:prSet>
      <dgm:spPr/>
    </dgm:pt>
    <dgm:pt modelId="{BD366972-65DE-4410-9D10-D32230B3E867}" type="pres">
      <dgm:prSet presAssocID="{C7214941-386E-4ABB-A089-EDD814B085CB}" presName="dummy" presStyleCnt="0"/>
      <dgm:spPr/>
    </dgm:pt>
    <dgm:pt modelId="{9BB7638E-ACD5-4AD1-8338-79A7BA9589DA}" type="pres">
      <dgm:prSet presAssocID="{24CDF422-0CF5-4FE5-9049-EB4E30D32C8F}" presName="sibTrans" presStyleLbl="sibTrans2D1" presStyleIdx="0" presStyleCnt="5"/>
      <dgm:spPr/>
    </dgm:pt>
    <dgm:pt modelId="{B82E234B-5836-4147-9FAB-E4EAF709B99E}" type="pres">
      <dgm:prSet presAssocID="{143C60AF-A725-4E3E-80C2-EB6CCA0C2A88}" presName="node" presStyleLbl="node1" presStyleIdx="1" presStyleCnt="5">
        <dgm:presLayoutVars>
          <dgm:bulletEnabled val="1"/>
        </dgm:presLayoutVars>
      </dgm:prSet>
      <dgm:spPr/>
    </dgm:pt>
    <dgm:pt modelId="{33B7C469-E69F-4E7A-A2A1-76AA6F2472EC}" type="pres">
      <dgm:prSet presAssocID="{143C60AF-A725-4E3E-80C2-EB6CCA0C2A88}" presName="dummy" presStyleCnt="0"/>
      <dgm:spPr/>
    </dgm:pt>
    <dgm:pt modelId="{538F547F-90C2-4903-95FF-B3DDFB150733}" type="pres">
      <dgm:prSet presAssocID="{205132AB-2A2B-48CB-8ADC-B2E96238F587}" presName="sibTrans" presStyleLbl="sibTrans2D1" presStyleIdx="1" presStyleCnt="5"/>
      <dgm:spPr/>
    </dgm:pt>
    <dgm:pt modelId="{1985ADC8-22FE-4584-A7ED-80DF48F01DE9}" type="pres">
      <dgm:prSet presAssocID="{31016451-5847-4411-AD40-99BFE83F7172}" presName="node" presStyleLbl="node1" presStyleIdx="2" presStyleCnt="5">
        <dgm:presLayoutVars>
          <dgm:bulletEnabled val="1"/>
        </dgm:presLayoutVars>
      </dgm:prSet>
      <dgm:spPr/>
    </dgm:pt>
    <dgm:pt modelId="{2E1A40AA-6097-4EC2-A49D-A20FD06696E7}" type="pres">
      <dgm:prSet presAssocID="{31016451-5847-4411-AD40-99BFE83F7172}" presName="dummy" presStyleCnt="0"/>
      <dgm:spPr/>
    </dgm:pt>
    <dgm:pt modelId="{7A456079-A3D3-4C01-A8E7-5F641982816A}" type="pres">
      <dgm:prSet presAssocID="{4C787134-6DAD-4F7B-98D1-34C888F44A73}" presName="sibTrans" presStyleLbl="sibTrans2D1" presStyleIdx="2" presStyleCnt="5"/>
      <dgm:spPr/>
    </dgm:pt>
    <dgm:pt modelId="{763DEA63-B9DB-4AD3-B7CE-4D293A2E8DDF}" type="pres">
      <dgm:prSet presAssocID="{9DDE4F2A-9D35-413C-A54A-38DA9B50E856}" presName="node" presStyleLbl="node1" presStyleIdx="3" presStyleCnt="5">
        <dgm:presLayoutVars>
          <dgm:bulletEnabled val="1"/>
        </dgm:presLayoutVars>
      </dgm:prSet>
      <dgm:spPr/>
    </dgm:pt>
    <dgm:pt modelId="{919A7942-5052-4380-92FD-D9EF30500EB7}" type="pres">
      <dgm:prSet presAssocID="{9DDE4F2A-9D35-413C-A54A-38DA9B50E856}" presName="dummy" presStyleCnt="0"/>
      <dgm:spPr/>
    </dgm:pt>
    <dgm:pt modelId="{A96FFA6A-BE44-422B-90F7-7B6DC0BB3669}" type="pres">
      <dgm:prSet presAssocID="{5916AB81-E996-4B8D-99E2-FCB6F4F76C19}" presName="sibTrans" presStyleLbl="sibTrans2D1" presStyleIdx="3" presStyleCnt="5"/>
      <dgm:spPr/>
    </dgm:pt>
    <dgm:pt modelId="{CC82A852-BC50-4913-ACF5-524A4F9BA455}" type="pres">
      <dgm:prSet presAssocID="{E987AE95-0550-4734-9206-2A07B0BDD3CE}" presName="node" presStyleLbl="node1" presStyleIdx="4" presStyleCnt="5">
        <dgm:presLayoutVars>
          <dgm:bulletEnabled val="1"/>
        </dgm:presLayoutVars>
      </dgm:prSet>
      <dgm:spPr/>
    </dgm:pt>
    <dgm:pt modelId="{17427EAC-B9EF-41F6-8110-E8D9CD7F2C49}" type="pres">
      <dgm:prSet presAssocID="{E987AE95-0550-4734-9206-2A07B0BDD3CE}" presName="dummy" presStyleCnt="0"/>
      <dgm:spPr/>
    </dgm:pt>
    <dgm:pt modelId="{E4BF533C-2F62-456F-BCEC-502C24F766FF}" type="pres">
      <dgm:prSet presAssocID="{44294D0D-A006-4D14-B738-6121E7EC29F3}" presName="sibTrans" presStyleLbl="sibTrans2D1" presStyleIdx="4" presStyleCnt="5"/>
      <dgm:spPr/>
    </dgm:pt>
  </dgm:ptLst>
  <dgm:cxnLst>
    <dgm:cxn modelId="{F414871B-8A2E-45CE-BEF7-4F88D23EA417}" srcId="{D58B844C-1BD4-424F-AF68-C1852B4FE077}" destId="{143C60AF-A725-4E3E-80C2-EB6CCA0C2A88}" srcOrd="1" destOrd="0" parTransId="{E978CBD8-3386-46CD-8D92-16B515FBC95E}" sibTransId="{205132AB-2A2B-48CB-8ADC-B2E96238F587}"/>
    <dgm:cxn modelId="{82D18C1E-C7B4-4A77-A815-A18F93F17062}" srcId="{D58B844C-1BD4-424F-AF68-C1852B4FE077}" destId="{E987AE95-0550-4734-9206-2A07B0BDD3CE}" srcOrd="4" destOrd="0" parTransId="{98B63E04-FE22-4F9D-B74A-9BE9135ED5EC}" sibTransId="{44294D0D-A006-4D14-B738-6121E7EC29F3}"/>
    <dgm:cxn modelId="{7D94162E-CD57-4542-A168-619196EC8CB1}" srcId="{648BBB27-465A-4331-8A52-04BDEFAE7993}" destId="{B97B16EA-9EDF-4F1D-884B-6044DED05224}" srcOrd="1" destOrd="0" parTransId="{585ECC7C-BBBB-49CF-A696-B9122E8FD962}" sibTransId="{11B9069C-AE86-43B3-82BD-6A7E3D6A3B93}"/>
    <dgm:cxn modelId="{94DC6A3E-67F5-417D-91E0-F9A42BC445E4}" type="presOf" srcId="{24CDF422-0CF5-4FE5-9049-EB4E30D32C8F}" destId="{9BB7638E-ACD5-4AD1-8338-79A7BA9589DA}" srcOrd="0" destOrd="0" presId="urn:microsoft.com/office/officeart/2005/8/layout/radial6"/>
    <dgm:cxn modelId="{E49E3C5C-588F-4CAE-B8CD-DCE142C3A056}" srcId="{D58B844C-1BD4-424F-AF68-C1852B4FE077}" destId="{C7214941-386E-4ABB-A089-EDD814B085CB}" srcOrd="0" destOrd="0" parTransId="{744450C2-6258-422E-9C76-32DE78BAAE7A}" sibTransId="{24CDF422-0CF5-4FE5-9049-EB4E30D32C8F}"/>
    <dgm:cxn modelId="{20581345-98E1-4F34-9D30-6D46C6825BBF}" srcId="{D58B844C-1BD4-424F-AF68-C1852B4FE077}" destId="{31016451-5847-4411-AD40-99BFE83F7172}" srcOrd="2" destOrd="0" parTransId="{21CE1201-D1CD-4F7F-A4EE-B76F8029B498}" sibTransId="{4C787134-6DAD-4F7B-98D1-34C888F44A73}"/>
    <dgm:cxn modelId="{F0589475-2E84-47B2-98A5-2C5D6F4EF24D}" srcId="{648BBB27-465A-4331-8A52-04BDEFAE7993}" destId="{D58B844C-1BD4-424F-AF68-C1852B4FE077}" srcOrd="0" destOrd="0" parTransId="{2CFEE7B6-751D-4C85-BACE-5624366413A9}" sibTransId="{76180398-00A8-47C9-A21E-AFF4C3A0D888}"/>
    <dgm:cxn modelId="{6F0286A0-AD46-4E2C-A4FF-6150A4642B21}" srcId="{D58B844C-1BD4-424F-AF68-C1852B4FE077}" destId="{9DDE4F2A-9D35-413C-A54A-38DA9B50E856}" srcOrd="3" destOrd="0" parTransId="{55F50793-2693-4B7C-9773-2FDD8CBE98A8}" sibTransId="{5916AB81-E996-4B8D-99E2-FCB6F4F76C19}"/>
    <dgm:cxn modelId="{39C8BCA4-913A-4A08-A700-C983FF319B70}" type="presOf" srcId="{44294D0D-A006-4D14-B738-6121E7EC29F3}" destId="{E4BF533C-2F62-456F-BCEC-502C24F766FF}" srcOrd="0" destOrd="0" presId="urn:microsoft.com/office/officeart/2005/8/layout/radial6"/>
    <dgm:cxn modelId="{AE9C43AB-9772-4F2F-B5D4-DED55DBDAB66}" type="presOf" srcId="{143C60AF-A725-4E3E-80C2-EB6CCA0C2A88}" destId="{B82E234B-5836-4147-9FAB-E4EAF709B99E}" srcOrd="0" destOrd="0" presId="urn:microsoft.com/office/officeart/2005/8/layout/radial6"/>
    <dgm:cxn modelId="{2A049DAE-098F-4FFE-A7A2-6B20E80523D6}" type="presOf" srcId="{E987AE95-0550-4734-9206-2A07B0BDD3CE}" destId="{CC82A852-BC50-4913-ACF5-524A4F9BA455}" srcOrd="0" destOrd="0" presId="urn:microsoft.com/office/officeart/2005/8/layout/radial6"/>
    <dgm:cxn modelId="{387FA7BA-3798-4F90-9C7E-F04C89861204}" type="presOf" srcId="{9DDE4F2A-9D35-413C-A54A-38DA9B50E856}" destId="{763DEA63-B9DB-4AD3-B7CE-4D293A2E8DDF}" srcOrd="0" destOrd="0" presId="urn:microsoft.com/office/officeart/2005/8/layout/radial6"/>
    <dgm:cxn modelId="{E3A054D3-E76F-41F4-AB8D-4BAA0D35AF2E}" type="presOf" srcId="{205132AB-2A2B-48CB-8ADC-B2E96238F587}" destId="{538F547F-90C2-4903-95FF-B3DDFB150733}" srcOrd="0" destOrd="0" presId="urn:microsoft.com/office/officeart/2005/8/layout/radial6"/>
    <dgm:cxn modelId="{172E16DD-64EC-459A-A0D0-D0BEE640D1A6}" type="presOf" srcId="{C7214941-386E-4ABB-A089-EDD814B085CB}" destId="{940F1226-2022-4673-95AF-24832A6975E2}" srcOrd="0" destOrd="0" presId="urn:microsoft.com/office/officeart/2005/8/layout/radial6"/>
    <dgm:cxn modelId="{2ADC1CE0-4ECF-42F8-A15E-5ADCBF408779}" type="presOf" srcId="{648BBB27-465A-4331-8A52-04BDEFAE7993}" destId="{43171B04-1034-4A9F-982A-FB5B759B7B28}" srcOrd="0" destOrd="0" presId="urn:microsoft.com/office/officeart/2005/8/layout/radial6"/>
    <dgm:cxn modelId="{3ED9DFE6-D842-4D9F-BDED-468D11769EEF}" type="presOf" srcId="{4C787134-6DAD-4F7B-98D1-34C888F44A73}" destId="{7A456079-A3D3-4C01-A8E7-5F641982816A}" srcOrd="0" destOrd="0" presId="urn:microsoft.com/office/officeart/2005/8/layout/radial6"/>
    <dgm:cxn modelId="{BFC66EE7-1CA8-457C-A345-93811F00CE2B}" type="presOf" srcId="{31016451-5847-4411-AD40-99BFE83F7172}" destId="{1985ADC8-22FE-4584-A7ED-80DF48F01DE9}" srcOrd="0" destOrd="0" presId="urn:microsoft.com/office/officeart/2005/8/layout/radial6"/>
    <dgm:cxn modelId="{31BCA6F3-3E3A-4A20-91DA-8123813EC673}" type="presOf" srcId="{D58B844C-1BD4-424F-AF68-C1852B4FE077}" destId="{40447545-A249-4962-9E4A-E39F1A11FA9D}" srcOrd="0" destOrd="0" presId="urn:microsoft.com/office/officeart/2005/8/layout/radial6"/>
    <dgm:cxn modelId="{E63382F9-CA81-4860-A010-7296403E23D4}" type="presOf" srcId="{5916AB81-E996-4B8D-99E2-FCB6F4F76C19}" destId="{A96FFA6A-BE44-422B-90F7-7B6DC0BB3669}" srcOrd="0" destOrd="0" presId="urn:microsoft.com/office/officeart/2005/8/layout/radial6"/>
    <dgm:cxn modelId="{D76E71DC-3A70-4E18-83D9-AE5A95E2716B}" type="presParOf" srcId="{43171B04-1034-4A9F-982A-FB5B759B7B28}" destId="{40447545-A249-4962-9E4A-E39F1A11FA9D}" srcOrd="0" destOrd="0" presId="urn:microsoft.com/office/officeart/2005/8/layout/radial6"/>
    <dgm:cxn modelId="{BD7517FF-A423-4E98-A49B-78012F078EB1}" type="presParOf" srcId="{43171B04-1034-4A9F-982A-FB5B759B7B28}" destId="{940F1226-2022-4673-95AF-24832A6975E2}" srcOrd="1" destOrd="0" presId="urn:microsoft.com/office/officeart/2005/8/layout/radial6"/>
    <dgm:cxn modelId="{99E71886-7785-4DBF-B135-4FBC7DE16B28}" type="presParOf" srcId="{43171B04-1034-4A9F-982A-FB5B759B7B28}" destId="{BD366972-65DE-4410-9D10-D32230B3E867}" srcOrd="2" destOrd="0" presId="urn:microsoft.com/office/officeart/2005/8/layout/radial6"/>
    <dgm:cxn modelId="{9E0D4A7E-096C-40A9-96ED-6CB87CAC290F}" type="presParOf" srcId="{43171B04-1034-4A9F-982A-FB5B759B7B28}" destId="{9BB7638E-ACD5-4AD1-8338-79A7BA9589DA}" srcOrd="3" destOrd="0" presId="urn:microsoft.com/office/officeart/2005/8/layout/radial6"/>
    <dgm:cxn modelId="{17640777-5478-4DCE-A528-94BE5B9CBC94}" type="presParOf" srcId="{43171B04-1034-4A9F-982A-FB5B759B7B28}" destId="{B82E234B-5836-4147-9FAB-E4EAF709B99E}" srcOrd="4" destOrd="0" presId="urn:microsoft.com/office/officeart/2005/8/layout/radial6"/>
    <dgm:cxn modelId="{BEF539E3-E243-46B4-B1C4-2976D60313C7}" type="presParOf" srcId="{43171B04-1034-4A9F-982A-FB5B759B7B28}" destId="{33B7C469-E69F-4E7A-A2A1-76AA6F2472EC}" srcOrd="5" destOrd="0" presId="urn:microsoft.com/office/officeart/2005/8/layout/radial6"/>
    <dgm:cxn modelId="{231AF7E6-FD57-46A4-B0D2-DB6996E2FCDD}" type="presParOf" srcId="{43171B04-1034-4A9F-982A-FB5B759B7B28}" destId="{538F547F-90C2-4903-95FF-B3DDFB150733}" srcOrd="6" destOrd="0" presId="urn:microsoft.com/office/officeart/2005/8/layout/radial6"/>
    <dgm:cxn modelId="{DE35D571-D7FF-46A1-AEA7-629F8A4602E3}" type="presParOf" srcId="{43171B04-1034-4A9F-982A-FB5B759B7B28}" destId="{1985ADC8-22FE-4584-A7ED-80DF48F01DE9}" srcOrd="7" destOrd="0" presId="urn:microsoft.com/office/officeart/2005/8/layout/radial6"/>
    <dgm:cxn modelId="{C689512E-B4CA-41BD-9998-6D263CFBC331}" type="presParOf" srcId="{43171B04-1034-4A9F-982A-FB5B759B7B28}" destId="{2E1A40AA-6097-4EC2-A49D-A20FD06696E7}" srcOrd="8" destOrd="0" presId="urn:microsoft.com/office/officeart/2005/8/layout/radial6"/>
    <dgm:cxn modelId="{010ED4D0-269E-4CDF-AF8F-D0554E89234E}" type="presParOf" srcId="{43171B04-1034-4A9F-982A-FB5B759B7B28}" destId="{7A456079-A3D3-4C01-A8E7-5F641982816A}" srcOrd="9" destOrd="0" presId="urn:microsoft.com/office/officeart/2005/8/layout/radial6"/>
    <dgm:cxn modelId="{9EE92B62-0350-49F0-AF4A-88856BFA284E}" type="presParOf" srcId="{43171B04-1034-4A9F-982A-FB5B759B7B28}" destId="{763DEA63-B9DB-4AD3-B7CE-4D293A2E8DDF}" srcOrd="10" destOrd="0" presId="urn:microsoft.com/office/officeart/2005/8/layout/radial6"/>
    <dgm:cxn modelId="{0EDC53D4-11BF-481F-8E72-096442349D41}" type="presParOf" srcId="{43171B04-1034-4A9F-982A-FB5B759B7B28}" destId="{919A7942-5052-4380-92FD-D9EF30500EB7}" srcOrd="11" destOrd="0" presId="urn:microsoft.com/office/officeart/2005/8/layout/radial6"/>
    <dgm:cxn modelId="{D61D07DE-B426-4911-88F3-C4FD938889C8}" type="presParOf" srcId="{43171B04-1034-4A9F-982A-FB5B759B7B28}" destId="{A96FFA6A-BE44-422B-90F7-7B6DC0BB3669}" srcOrd="12" destOrd="0" presId="urn:microsoft.com/office/officeart/2005/8/layout/radial6"/>
    <dgm:cxn modelId="{93956016-9ACE-4037-ADDE-23A0F42E5277}" type="presParOf" srcId="{43171B04-1034-4A9F-982A-FB5B759B7B28}" destId="{CC82A852-BC50-4913-ACF5-524A4F9BA455}" srcOrd="13" destOrd="0" presId="urn:microsoft.com/office/officeart/2005/8/layout/radial6"/>
    <dgm:cxn modelId="{9CB7E235-2DF8-4186-BE97-59D3B4B91506}" type="presParOf" srcId="{43171B04-1034-4A9F-982A-FB5B759B7B28}" destId="{17427EAC-B9EF-41F6-8110-E8D9CD7F2C49}" srcOrd="14" destOrd="0" presId="urn:microsoft.com/office/officeart/2005/8/layout/radial6"/>
    <dgm:cxn modelId="{E30D1C98-7ED7-4271-B182-6B9EF4F11F68}" type="presParOf" srcId="{43171B04-1034-4A9F-982A-FB5B759B7B28}" destId="{E4BF533C-2F62-456F-BCEC-502C24F766FF}" srcOrd="15" destOrd="0" presId="urn:microsoft.com/office/officeart/2005/8/layout/radial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4.34</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Distinctiveness</a:t>
          </a:r>
          <a:br>
            <a:rPr lang="en-US" sz="800" i="1" dirty="0">
              <a:solidFill>
                <a:schemeClr val="bg1"/>
              </a:solidFill>
              <a:latin typeface="+mn-lt"/>
            </a:rPr>
          </a:br>
          <a:r>
            <a:rPr lang="en-US" sz="800" i="1" dirty="0">
              <a:solidFill>
                <a:schemeClr val="bg1"/>
              </a:solidFill>
              <a:latin typeface="+mn-lt"/>
            </a:rPr>
            <a:t>4.40</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2">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2">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B4BDF4C-8D6C-4ED7-9A26-D66D462C7870}" type="presOf" srcId="{12DF788D-D257-48B2-8DBF-E29A6F9495A1}" destId="{4DB98596-2766-4057-A6EE-8371584030D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4.34</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Distinctiveness</a:t>
          </a:r>
          <a:br>
            <a:rPr lang="en-US" sz="800" i="1" dirty="0">
              <a:solidFill>
                <a:schemeClr val="bg1"/>
              </a:solidFill>
              <a:latin typeface="+mn-lt"/>
            </a:rPr>
          </a:br>
          <a:r>
            <a:rPr lang="en-US" sz="800" i="1" dirty="0">
              <a:solidFill>
                <a:schemeClr val="bg1"/>
              </a:solidFill>
              <a:latin typeface="+mn-lt"/>
            </a:rPr>
            <a:t>4.40</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2">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2">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B4BDF4C-8D6C-4ED7-9A26-D66D462C7870}" type="presOf" srcId="{12DF788D-D257-48B2-8DBF-E29A6F9495A1}" destId="{4DB98596-2766-4057-A6EE-8371584030D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4.34</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Distinctiveness</a:t>
          </a:r>
          <a:br>
            <a:rPr lang="en-US" sz="800" i="1" dirty="0">
              <a:solidFill>
                <a:schemeClr val="bg1"/>
              </a:solidFill>
              <a:latin typeface="+mn-lt"/>
            </a:rPr>
          </a:br>
          <a:r>
            <a:rPr lang="en-US" sz="800" i="1" dirty="0">
              <a:solidFill>
                <a:schemeClr val="bg1"/>
              </a:solidFill>
              <a:latin typeface="+mn-lt"/>
            </a:rPr>
            <a:t>4.40</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2">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2">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B4BDF4C-8D6C-4ED7-9A26-D66D462C7870}" type="presOf" srcId="{12DF788D-D257-48B2-8DBF-E29A6F9495A1}" destId="{4DB98596-2766-4057-A6EE-8371584030D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F6269C-3A7E-49B8-AD2A-10F7FD1627E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2DF788D-D257-48B2-8DBF-E29A6F9495A1}">
      <dgm:prSet phldrT="[Text]" custT="1"/>
      <dgm:spPr/>
      <dgm:t>
        <a:bodyPr/>
        <a:lstStyle/>
        <a:p>
          <a:r>
            <a:rPr lang="en-US" sz="800" b="1" i="1" dirty="0">
              <a:solidFill>
                <a:schemeClr val="bg1"/>
              </a:solidFill>
            </a:rPr>
            <a:t>Historical</a:t>
          </a:r>
          <a:br>
            <a:rPr lang="en-US" sz="800" b="1" i="1" dirty="0">
              <a:solidFill>
                <a:schemeClr val="bg1"/>
              </a:solidFill>
            </a:rPr>
          </a:br>
          <a:r>
            <a:rPr lang="en-US" sz="800" b="1" i="1" dirty="0">
              <a:solidFill>
                <a:schemeClr val="bg1"/>
              </a:solidFill>
            </a:rPr>
            <a:t>Means</a:t>
          </a:r>
        </a:p>
      </dgm:t>
    </dgm:pt>
    <dgm:pt modelId="{615BBDF5-A88D-484A-87E0-ABFC45DBA061}" type="parTrans" cxnId="{9B9B512A-C333-4FA1-BCA2-7C142FDAB645}">
      <dgm:prSet/>
      <dgm:spPr/>
      <dgm:t>
        <a:bodyPr/>
        <a:lstStyle/>
        <a:p>
          <a:endParaRPr lang="en-US" sz="800" i="1">
            <a:solidFill>
              <a:schemeClr val="bg1"/>
            </a:solidFill>
          </a:endParaRPr>
        </a:p>
      </dgm:t>
    </dgm:pt>
    <dgm:pt modelId="{49D8F5E2-153E-4249-BCE2-FB788886FDA1}" type="sibTrans" cxnId="{9B9B512A-C333-4FA1-BCA2-7C142FDAB645}">
      <dgm:prSet/>
      <dgm:spPr/>
      <dgm:t>
        <a:bodyPr/>
        <a:lstStyle/>
        <a:p>
          <a:endParaRPr lang="en-US" sz="800" i="1">
            <a:solidFill>
              <a:schemeClr val="bg1"/>
            </a:solidFill>
          </a:endParaRPr>
        </a:p>
      </dgm:t>
    </dgm:pt>
    <dgm:pt modelId="{A3FA35E7-6437-4773-8812-91762A3C9DFF}">
      <dgm:prSet phldrT="[Text]" custT="1"/>
      <dgm:spPr>
        <a:solidFill>
          <a:srgbClr val="2B51A5"/>
        </a:solidFill>
      </dgm:spPr>
      <dgm:t>
        <a:bodyPr/>
        <a:lstStyle/>
        <a:p>
          <a:r>
            <a:rPr lang="en-US" sz="800" i="1" dirty="0">
              <a:solidFill>
                <a:schemeClr val="bg1"/>
              </a:solidFill>
              <a:latin typeface="+mn-lt"/>
            </a:rPr>
            <a:t>Fit to Concept </a:t>
          </a:r>
          <a:br>
            <a:rPr lang="en-US" sz="800" i="1" dirty="0">
              <a:solidFill>
                <a:schemeClr val="bg1"/>
              </a:solidFill>
              <a:latin typeface="+mn-lt"/>
            </a:rPr>
          </a:br>
          <a:r>
            <a:rPr lang="en-US" sz="800" i="1" dirty="0">
              <a:solidFill>
                <a:schemeClr val="bg1"/>
              </a:solidFill>
              <a:latin typeface="+mn-lt"/>
            </a:rPr>
            <a:t>4.34</a:t>
          </a:r>
          <a:endParaRPr lang="en-US" sz="800" i="1" dirty="0">
            <a:solidFill>
              <a:schemeClr val="bg1"/>
            </a:solidFill>
          </a:endParaRPr>
        </a:p>
      </dgm:t>
    </dgm:pt>
    <dgm:pt modelId="{B008F81C-F588-4705-B33A-11226D4FE6A8}" type="parTrans" cxnId="{017D823B-A382-4712-BBA3-E9F3EA72968B}">
      <dgm:prSet/>
      <dgm:spPr/>
      <dgm:t>
        <a:bodyPr/>
        <a:lstStyle/>
        <a:p>
          <a:endParaRPr lang="en-US" sz="800" i="1">
            <a:solidFill>
              <a:schemeClr val="bg1"/>
            </a:solidFill>
          </a:endParaRPr>
        </a:p>
      </dgm:t>
    </dgm:pt>
    <dgm:pt modelId="{87E218F5-9D41-44D9-B705-9F36705BBBAC}" type="sibTrans" cxnId="{017D823B-A382-4712-BBA3-E9F3EA72968B}">
      <dgm:prSet/>
      <dgm:spPr/>
      <dgm:t>
        <a:bodyPr/>
        <a:lstStyle/>
        <a:p>
          <a:endParaRPr lang="en-US" sz="800" i="1">
            <a:solidFill>
              <a:schemeClr val="bg1"/>
            </a:solidFill>
          </a:endParaRPr>
        </a:p>
      </dgm:t>
    </dgm:pt>
    <dgm:pt modelId="{0F2AB373-DBF3-451D-9D04-52345E749CDF}">
      <dgm:prSet phldrT="[Text]" custT="1"/>
      <dgm:spPr>
        <a:solidFill>
          <a:srgbClr val="2B51A5"/>
        </a:solidFill>
      </dgm:spPr>
      <dgm:t>
        <a:bodyPr/>
        <a:lstStyle/>
        <a:p>
          <a:r>
            <a:rPr lang="en-US" sz="800" i="1" dirty="0">
              <a:solidFill>
                <a:schemeClr val="bg1"/>
              </a:solidFill>
              <a:latin typeface="+mn-lt"/>
            </a:rPr>
            <a:t>Distinctiveness</a:t>
          </a:r>
          <a:br>
            <a:rPr lang="en-US" sz="800" i="1" dirty="0">
              <a:solidFill>
                <a:schemeClr val="bg1"/>
              </a:solidFill>
              <a:latin typeface="+mn-lt"/>
            </a:rPr>
          </a:br>
          <a:r>
            <a:rPr lang="en-US" sz="800" i="1" dirty="0">
              <a:solidFill>
                <a:schemeClr val="bg1"/>
              </a:solidFill>
              <a:latin typeface="+mn-lt"/>
            </a:rPr>
            <a:t>4.40</a:t>
          </a:r>
          <a:endParaRPr lang="en-US" sz="800" i="1" dirty="0">
            <a:solidFill>
              <a:schemeClr val="bg1"/>
            </a:solidFill>
          </a:endParaRPr>
        </a:p>
      </dgm:t>
    </dgm:pt>
    <dgm:pt modelId="{B6B4940E-7A4A-4C89-A465-D33C5DEA1483}" type="parTrans" cxnId="{51D0558F-F604-4776-B756-0A05284F734A}">
      <dgm:prSet/>
      <dgm:spPr/>
      <dgm:t>
        <a:bodyPr/>
        <a:lstStyle/>
        <a:p>
          <a:endParaRPr lang="en-US" sz="800" i="1">
            <a:solidFill>
              <a:schemeClr val="bg1"/>
            </a:solidFill>
          </a:endParaRPr>
        </a:p>
      </dgm:t>
    </dgm:pt>
    <dgm:pt modelId="{1CD15F05-3366-4712-981C-9A9B5BAC3B4B}" type="sibTrans" cxnId="{51D0558F-F604-4776-B756-0A05284F734A}">
      <dgm:prSet/>
      <dgm:spPr/>
      <dgm:t>
        <a:bodyPr/>
        <a:lstStyle/>
        <a:p>
          <a:endParaRPr lang="en-US" sz="800" i="1">
            <a:solidFill>
              <a:schemeClr val="bg1"/>
            </a:solidFill>
          </a:endParaRPr>
        </a:p>
      </dgm:t>
    </dgm:pt>
    <dgm:pt modelId="{64A3579D-1042-4622-B68F-85B6CF9CDA60}" type="pres">
      <dgm:prSet presAssocID="{7EF6269C-3A7E-49B8-AD2A-10F7FD1627EA}" presName="Name0" presStyleCnt="0">
        <dgm:presLayoutVars>
          <dgm:chPref val="3"/>
          <dgm:dir/>
          <dgm:animLvl val="lvl"/>
          <dgm:resizeHandles/>
        </dgm:presLayoutVars>
      </dgm:prSet>
      <dgm:spPr/>
    </dgm:pt>
    <dgm:pt modelId="{773A2065-D8F7-42FA-BA91-5DB0996FC95C}" type="pres">
      <dgm:prSet presAssocID="{12DF788D-D257-48B2-8DBF-E29A6F9495A1}" presName="horFlow" presStyleCnt="0"/>
      <dgm:spPr/>
    </dgm:pt>
    <dgm:pt modelId="{4DB98596-2766-4057-A6EE-8371584030DA}" type="pres">
      <dgm:prSet presAssocID="{12DF788D-D257-48B2-8DBF-E29A6F9495A1}" presName="bigChev" presStyleLbl="node1" presStyleIdx="0" presStyleCnt="1"/>
      <dgm:spPr/>
    </dgm:pt>
    <dgm:pt modelId="{AED1C715-3F84-4968-828C-6AD3B0D144FA}" type="pres">
      <dgm:prSet presAssocID="{B008F81C-F588-4705-B33A-11226D4FE6A8}" presName="parTrans" presStyleCnt="0"/>
      <dgm:spPr/>
    </dgm:pt>
    <dgm:pt modelId="{5D148A75-129B-476A-8E98-C41F08253E12}" type="pres">
      <dgm:prSet presAssocID="{A3FA35E7-6437-4773-8812-91762A3C9DFF}" presName="node" presStyleLbl="alignAccFollowNode1" presStyleIdx="0" presStyleCnt="2">
        <dgm:presLayoutVars>
          <dgm:bulletEnabled val="1"/>
        </dgm:presLayoutVars>
      </dgm:prSet>
      <dgm:spPr/>
    </dgm:pt>
    <dgm:pt modelId="{B23F2612-15E7-4581-B7D9-660FA4C60510}" type="pres">
      <dgm:prSet presAssocID="{87E218F5-9D41-44D9-B705-9F36705BBBAC}" presName="sibTrans" presStyleCnt="0"/>
      <dgm:spPr/>
    </dgm:pt>
    <dgm:pt modelId="{FC73DD78-2B85-48AA-9E5B-34A731CD3C87}" type="pres">
      <dgm:prSet presAssocID="{0F2AB373-DBF3-451D-9D04-52345E749CDF}" presName="node" presStyleLbl="alignAccFollowNode1" presStyleIdx="1" presStyleCnt="2">
        <dgm:presLayoutVars>
          <dgm:bulletEnabled val="1"/>
        </dgm:presLayoutVars>
      </dgm:prSet>
      <dgm:spPr/>
    </dgm:pt>
  </dgm:ptLst>
  <dgm:cxnLst>
    <dgm:cxn modelId="{B6FBD907-45E7-46BA-9FB8-51E262A3DD0F}" type="presOf" srcId="{7EF6269C-3A7E-49B8-AD2A-10F7FD1627EA}" destId="{64A3579D-1042-4622-B68F-85B6CF9CDA60}" srcOrd="0" destOrd="0" presId="urn:microsoft.com/office/officeart/2005/8/layout/lProcess3"/>
    <dgm:cxn modelId="{2F99A70D-3956-4167-A8CE-41A7730A45D3}" type="presOf" srcId="{A3FA35E7-6437-4773-8812-91762A3C9DFF}" destId="{5D148A75-129B-476A-8E98-C41F08253E12}" srcOrd="0" destOrd="0" presId="urn:microsoft.com/office/officeart/2005/8/layout/lProcess3"/>
    <dgm:cxn modelId="{9B9B512A-C333-4FA1-BCA2-7C142FDAB645}" srcId="{7EF6269C-3A7E-49B8-AD2A-10F7FD1627EA}" destId="{12DF788D-D257-48B2-8DBF-E29A6F9495A1}" srcOrd="0" destOrd="0" parTransId="{615BBDF5-A88D-484A-87E0-ABFC45DBA061}" sibTransId="{49D8F5E2-153E-4249-BCE2-FB788886FDA1}"/>
    <dgm:cxn modelId="{017D823B-A382-4712-BBA3-E9F3EA72968B}" srcId="{12DF788D-D257-48B2-8DBF-E29A6F9495A1}" destId="{A3FA35E7-6437-4773-8812-91762A3C9DFF}" srcOrd="0" destOrd="0" parTransId="{B008F81C-F588-4705-B33A-11226D4FE6A8}" sibTransId="{87E218F5-9D41-44D9-B705-9F36705BBBAC}"/>
    <dgm:cxn modelId="{DB4BDF4C-8D6C-4ED7-9A26-D66D462C7870}" type="presOf" srcId="{12DF788D-D257-48B2-8DBF-E29A6F9495A1}" destId="{4DB98596-2766-4057-A6EE-8371584030DA}" srcOrd="0" destOrd="0" presId="urn:microsoft.com/office/officeart/2005/8/layout/lProcess3"/>
    <dgm:cxn modelId="{4ADAC377-9512-4747-ACA7-53994DC6581A}" type="presOf" srcId="{0F2AB373-DBF3-451D-9D04-52345E749CDF}" destId="{FC73DD78-2B85-48AA-9E5B-34A731CD3C87}" srcOrd="0" destOrd="0" presId="urn:microsoft.com/office/officeart/2005/8/layout/lProcess3"/>
    <dgm:cxn modelId="{51D0558F-F604-4776-B756-0A05284F734A}" srcId="{12DF788D-D257-48B2-8DBF-E29A6F9495A1}" destId="{0F2AB373-DBF3-451D-9D04-52345E749CDF}" srcOrd="1" destOrd="0" parTransId="{B6B4940E-7A4A-4C89-A465-D33C5DEA1483}" sibTransId="{1CD15F05-3366-4712-981C-9A9B5BAC3B4B}"/>
    <dgm:cxn modelId="{9B5FB9EC-7634-40D4-814C-8CB0453EA95A}" type="presParOf" srcId="{64A3579D-1042-4622-B68F-85B6CF9CDA60}" destId="{773A2065-D8F7-42FA-BA91-5DB0996FC95C}" srcOrd="0" destOrd="0" presId="urn:microsoft.com/office/officeart/2005/8/layout/lProcess3"/>
    <dgm:cxn modelId="{C7296A08-3824-4BD3-9046-9461D77919E6}" type="presParOf" srcId="{773A2065-D8F7-42FA-BA91-5DB0996FC95C}" destId="{4DB98596-2766-4057-A6EE-8371584030DA}" srcOrd="0" destOrd="0" presId="urn:microsoft.com/office/officeart/2005/8/layout/lProcess3"/>
    <dgm:cxn modelId="{0C7A83B8-7C47-48CA-84DE-A164278AACFE}" type="presParOf" srcId="{773A2065-D8F7-42FA-BA91-5DB0996FC95C}" destId="{AED1C715-3F84-4968-828C-6AD3B0D144FA}" srcOrd="1" destOrd="0" presId="urn:microsoft.com/office/officeart/2005/8/layout/lProcess3"/>
    <dgm:cxn modelId="{AA409BEC-35E0-420B-8B78-A7FC0B91A5F8}" type="presParOf" srcId="{773A2065-D8F7-42FA-BA91-5DB0996FC95C}" destId="{5D148A75-129B-476A-8E98-C41F08253E12}" srcOrd="2" destOrd="0" presId="urn:microsoft.com/office/officeart/2005/8/layout/lProcess3"/>
    <dgm:cxn modelId="{B7D8A76C-5873-4158-8F73-7C5BC4DF5EFF}" type="presParOf" srcId="{773A2065-D8F7-42FA-BA91-5DB0996FC95C}" destId="{B23F2612-15E7-4581-B7D9-660FA4C60510}" srcOrd="3" destOrd="0" presId="urn:microsoft.com/office/officeart/2005/8/layout/lProcess3"/>
    <dgm:cxn modelId="{4DAA9674-7268-426C-8118-F7493BDE1BF2}" type="presParOf" srcId="{773A2065-D8F7-42FA-BA91-5DB0996FC95C}" destId="{FC73DD78-2B85-48AA-9E5B-34A731CD3C87}" srcOrd="4" destOrd="0" presId="urn:microsoft.com/office/officeart/2005/8/layout/lProcess3"/>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4ACA66-DD83-41D9-8364-939E6C8C770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C8FC3C2-3875-4026-B353-8D7706C8F03E}">
      <dgm:prSet phldrT="[Text]" custT="1"/>
      <dgm:spPr>
        <a:ln>
          <a:noFill/>
        </a:ln>
        <a:effectLst>
          <a:outerShdw blurRad="50800" dist="38100" dir="2700000" algn="tl" rotWithShape="0">
            <a:prstClr val="black">
              <a:alpha val="40000"/>
            </a:prstClr>
          </a:outerShdw>
        </a:effectLst>
      </dgm:spPr>
      <dgm:t>
        <a:bodyPr/>
        <a:lstStyle/>
        <a:p>
          <a:pPr algn="ctr"/>
          <a:r>
            <a:rPr lang="en-US" sz="1800" b="1" dirty="0"/>
            <a:t>Personality Trait #1</a:t>
          </a:r>
        </a:p>
      </dgm:t>
    </dgm:pt>
    <dgm:pt modelId="{6936EF7F-9FD0-4B80-9F94-AC763F885B54}" type="parTrans" cxnId="{B5B1EDC5-4514-4187-904E-2923DE302ABD}">
      <dgm:prSet/>
      <dgm:spPr/>
      <dgm:t>
        <a:bodyPr/>
        <a:lstStyle/>
        <a:p>
          <a:endParaRPr lang="en-US" sz="1800"/>
        </a:p>
      </dgm:t>
    </dgm:pt>
    <dgm:pt modelId="{C2A18253-D322-4C6E-B3AC-5F188B3C2F8B}" type="sibTrans" cxnId="{B5B1EDC5-4514-4187-904E-2923DE302ABD}">
      <dgm:prSet/>
      <dgm:spPr/>
      <dgm:t>
        <a:bodyPr/>
        <a:lstStyle/>
        <a:p>
          <a:endParaRPr lang="en-US" sz="1800"/>
        </a:p>
      </dgm:t>
    </dgm:pt>
    <dgm:pt modelId="{05AAA746-B728-4C23-8882-2611B42E8FCB}">
      <dgm:prSet phldrT="[Text]" custT="1"/>
      <dgm:spPr/>
      <dgm:t>
        <a:bodyPr anchor="ctr" anchorCtr="0"/>
        <a:lstStyle/>
        <a:p>
          <a:pPr algn="ctr">
            <a:buFontTx/>
            <a:buNone/>
          </a:pPr>
          <a:endParaRPr lang="en-US" sz="1800" dirty="0"/>
        </a:p>
      </dgm:t>
    </dgm:pt>
    <dgm:pt modelId="{45196153-0ACC-4B6C-9952-FB7E55D8B0C0}" type="parTrans" cxnId="{D142F9C7-5136-4BC5-B791-E82EF21F62CC}">
      <dgm:prSet/>
      <dgm:spPr/>
      <dgm:t>
        <a:bodyPr/>
        <a:lstStyle/>
        <a:p>
          <a:endParaRPr lang="en-US" sz="1800"/>
        </a:p>
      </dgm:t>
    </dgm:pt>
    <dgm:pt modelId="{DCA6DA7B-3276-4C95-B108-75F5B7D3D945}" type="sibTrans" cxnId="{D142F9C7-5136-4BC5-B791-E82EF21F62CC}">
      <dgm:prSet/>
      <dgm:spPr/>
      <dgm:t>
        <a:bodyPr/>
        <a:lstStyle/>
        <a:p>
          <a:endParaRPr lang="en-US" sz="1800"/>
        </a:p>
      </dgm:t>
    </dgm:pt>
    <dgm:pt modelId="{CE03CEB1-E7AF-446C-BBFB-95AB611F2CF6}">
      <dgm:prSet phldrT="[Text]" custT="1"/>
      <dgm:spPr>
        <a:ln>
          <a:noFill/>
        </a:ln>
        <a:effectLst>
          <a:outerShdw blurRad="50800" dist="38100" dir="2700000" algn="tl" rotWithShape="0">
            <a:prstClr val="black">
              <a:alpha val="40000"/>
            </a:prstClr>
          </a:outerShdw>
        </a:effectLst>
      </dgm:spPr>
      <dgm:t>
        <a:bodyPr/>
        <a:lstStyle/>
        <a:p>
          <a:pPr algn="ctr"/>
          <a:r>
            <a:rPr lang="en-US" sz="1800" b="1" dirty="0"/>
            <a:t>Personality Trait #2</a:t>
          </a:r>
        </a:p>
      </dgm:t>
    </dgm:pt>
    <dgm:pt modelId="{74F8990A-3DEA-4B0E-AE21-A12F0AA875D4}" type="parTrans" cxnId="{0BA177DD-B8CF-4E57-862B-6180681BDF30}">
      <dgm:prSet/>
      <dgm:spPr/>
      <dgm:t>
        <a:bodyPr/>
        <a:lstStyle/>
        <a:p>
          <a:endParaRPr lang="en-US" sz="1800"/>
        </a:p>
      </dgm:t>
    </dgm:pt>
    <dgm:pt modelId="{755E582F-2CF6-4BE6-AAA5-C761BD7B91CE}" type="sibTrans" cxnId="{0BA177DD-B8CF-4E57-862B-6180681BDF30}">
      <dgm:prSet/>
      <dgm:spPr/>
      <dgm:t>
        <a:bodyPr/>
        <a:lstStyle/>
        <a:p>
          <a:endParaRPr lang="en-US" sz="1800"/>
        </a:p>
      </dgm:t>
    </dgm:pt>
    <dgm:pt modelId="{AF11D1AA-2221-420E-8E05-D3967010DE11}">
      <dgm:prSet phldrT="[Text]" custT="1"/>
      <dgm:spPr/>
      <dgm:t>
        <a:bodyPr anchor="ctr" anchorCtr="0"/>
        <a:lstStyle/>
        <a:p>
          <a:pPr algn="ctr">
            <a:buFontTx/>
            <a:buNone/>
          </a:pPr>
          <a:endParaRPr lang="en-US" sz="1800" dirty="0"/>
        </a:p>
      </dgm:t>
    </dgm:pt>
    <dgm:pt modelId="{F7959840-759B-4D97-BF7F-24056C35170B}" type="parTrans" cxnId="{B32688A4-C2DC-4D39-909B-5BD82AFA8C1F}">
      <dgm:prSet/>
      <dgm:spPr/>
      <dgm:t>
        <a:bodyPr/>
        <a:lstStyle/>
        <a:p>
          <a:endParaRPr lang="en-US" sz="1800"/>
        </a:p>
      </dgm:t>
    </dgm:pt>
    <dgm:pt modelId="{6BF7BF1E-32F3-491C-B66F-C790C6E70790}" type="sibTrans" cxnId="{B32688A4-C2DC-4D39-909B-5BD82AFA8C1F}">
      <dgm:prSet/>
      <dgm:spPr/>
      <dgm:t>
        <a:bodyPr/>
        <a:lstStyle/>
        <a:p>
          <a:endParaRPr lang="en-US" sz="1800"/>
        </a:p>
      </dgm:t>
    </dgm:pt>
    <dgm:pt modelId="{64BC4BD7-EB8B-4C3A-B051-6634628681E0}">
      <dgm:prSet phldrT="[Text]" custT="1"/>
      <dgm:spPr>
        <a:ln>
          <a:noFill/>
        </a:ln>
        <a:effectLst>
          <a:outerShdw blurRad="50800" dist="38100" dir="2700000" algn="tl" rotWithShape="0">
            <a:prstClr val="black">
              <a:alpha val="40000"/>
            </a:prstClr>
          </a:outerShdw>
        </a:effectLst>
      </dgm:spPr>
      <dgm:t>
        <a:bodyPr/>
        <a:lstStyle/>
        <a:p>
          <a:pPr algn="ctr"/>
          <a:r>
            <a:rPr lang="en-US" sz="1800" b="1" dirty="0"/>
            <a:t>Personality Trait #3</a:t>
          </a:r>
        </a:p>
      </dgm:t>
    </dgm:pt>
    <dgm:pt modelId="{E380B914-75F6-4299-8D69-E1DFD2395823}" type="parTrans" cxnId="{63D31FAC-5246-45AE-93F1-1A8B7D0A1FDF}">
      <dgm:prSet/>
      <dgm:spPr/>
      <dgm:t>
        <a:bodyPr/>
        <a:lstStyle/>
        <a:p>
          <a:endParaRPr lang="en-US" sz="1800"/>
        </a:p>
      </dgm:t>
    </dgm:pt>
    <dgm:pt modelId="{261110C8-E3B2-4046-BCDB-5ED5A981DC93}" type="sibTrans" cxnId="{63D31FAC-5246-45AE-93F1-1A8B7D0A1FDF}">
      <dgm:prSet/>
      <dgm:spPr/>
      <dgm:t>
        <a:bodyPr/>
        <a:lstStyle/>
        <a:p>
          <a:endParaRPr lang="en-US" sz="1800"/>
        </a:p>
      </dgm:t>
    </dgm:pt>
    <dgm:pt modelId="{03483567-5F07-47D7-B08A-F13DBC4119FE}">
      <dgm:prSet phldrT="[Text]" custT="1"/>
      <dgm:spPr/>
      <dgm:t>
        <a:bodyPr anchor="ctr" anchorCtr="0"/>
        <a:lstStyle/>
        <a:p>
          <a:pPr algn="ctr">
            <a:buFontTx/>
            <a:buNone/>
          </a:pPr>
          <a:endParaRPr lang="en-US" sz="1800" dirty="0"/>
        </a:p>
      </dgm:t>
    </dgm:pt>
    <dgm:pt modelId="{EEFF3A7B-BB8D-4718-8737-B4BA87BCDE82}" type="parTrans" cxnId="{0FB5171A-B265-4683-954E-26BE7AE3AF63}">
      <dgm:prSet/>
      <dgm:spPr/>
      <dgm:t>
        <a:bodyPr/>
        <a:lstStyle/>
        <a:p>
          <a:endParaRPr lang="en-US" sz="1800"/>
        </a:p>
      </dgm:t>
    </dgm:pt>
    <dgm:pt modelId="{17EA43A0-4C76-4B02-B5D1-27802080B584}" type="sibTrans" cxnId="{0FB5171A-B265-4683-954E-26BE7AE3AF63}">
      <dgm:prSet/>
      <dgm:spPr/>
      <dgm:t>
        <a:bodyPr/>
        <a:lstStyle/>
        <a:p>
          <a:endParaRPr lang="en-US" sz="1800"/>
        </a:p>
      </dgm:t>
    </dgm:pt>
    <dgm:pt modelId="{E318F6A5-5B2B-4F7A-AB93-2EEE6532BB9B}">
      <dgm:prSet phldrT="[Text]" custT="1"/>
      <dgm:spPr>
        <a:ln>
          <a:noFill/>
        </a:ln>
        <a:effectLst>
          <a:outerShdw blurRad="50800" dist="38100" dir="2700000" algn="tl" rotWithShape="0">
            <a:prstClr val="black">
              <a:alpha val="40000"/>
            </a:prstClr>
          </a:outerShdw>
        </a:effectLst>
      </dgm:spPr>
      <dgm:t>
        <a:bodyPr/>
        <a:lstStyle/>
        <a:p>
          <a:pPr algn="ctr"/>
          <a:r>
            <a:rPr lang="en-US" sz="1800" b="1" dirty="0"/>
            <a:t>Personality Trait #4</a:t>
          </a:r>
        </a:p>
      </dgm:t>
    </dgm:pt>
    <dgm:pt modelId="{35D41D95-1627-4EEA-9414-9175F4331578}" type="parTrans" cxnId="{FEC585D6-2F90-4082-B75D-8B40BF5D04D2}">
      <dgm:prSet/>
      <dgm:spPr/>
      <dgm:t>
        <a:bodyPr/>
        <a:lstStyle/>
        <a:p>
          <a:endParaRPr lang="en-US" sz="1800"/>
        </a:p>
      </dgm:t>
    </dgm:pt>
    <dgm:pt modelId="{2BF78C07-213A-4082-A8A2-A3E5CF1B9250}" type="sibTrans" cxnId="{FEC585D6-2F90-4082-B75D-8B40BF5D04D2}">
      <dgm:prSet/>
      <dgm:spPr/>
      <dgm:t>
        <a:bodyPr/>
        <a:lstStyle/>
        <a:p>
          <a:endParaRPr lang="en-US" sz="1800"/>
        </a:p>
      </dgm:t>
    </dgm:pt>
    <dgm:pt modelId="{8BB45C67-36D1-4688-82B4-E47270CB021C}">
      <dgm:prSet phldrT="[Text]" custT="1"/>
      <dgm:spPr/>
      <dgm:t>
        <a:bodyPr anchor="ctr" anchorCtr="0"/>
        <a:lstStyle/>
        <a:p>
          <a:pPr algn="ctr">
            <a:buFontTx/>
            <a:buNone/>
          </a:pPr>
          <a:endParaRPr lang="en-US" sz="1800" dirty="0"/>
        </a:p>
      </dgm:t>
    </dgm:pt>
    <dgm:pt modelId="{B7AFCEC1-D46E-4781-ADBC-13BCC99120E0}" type="parTrans" cxnId="{96ADECF9-4878-47C6-9FEA-E2A89E4A9966}">
      <dgm:prSet/>
      <dgm:spPr/>
      <dgm:t>
        <a:bodyPr/>
        <a:lstStyle/>
        <a:p>
          <a:endParaRPr lang="en-US" sz="1800"/>
        </a:p>
      </dgm:t>
    </dgm:pt>
    <dgm:pt modelId="{3AFDBB5F-3E51-4261-BD64-4F2B68ED940D}" type="sibTrans" cxnId="{96ADECF9-4878-47C6-9FEA-E2A89E4A9966}">
      <dgm:prSet/>
      <dgm:spPr/>
      <dgm:t>
        <a:bodyPr/>
        <a:lstStyle/>
        <a:p>
          <a:endParaRPr lang="en-US" sz="1800"/>
        </a:p>
      </dgm:t>
    </dgm:pt>
    <dgm:pt modelId="{6CA1C56E-BC65-42E5-87BD-54AD67694CB7}" type="pres">
      <dgm:prSet presAssocID="{6E4ACA66-DD83-41D9-8364-939E6C8C7704}" presName="Name0" presStyleCnt="0">
        <dgm:presLayoutVars>
          <dgm:dir/>
          <dgm:animLvl val="lvl"/>
          <dgm:resizeHandles val="exact"/>
        </dgm:presLayoutVars>
      </dgm:prSet>
      <dgm:spPr/>
    </dgm:pt>
    <dgm:pt modelId="{AC939464-2696-4DF2-89A6-67BCDC151A27}" type="pres">
      <dgm:prSet presAssocID="{7C8FC3C2-3875-4026-B353-8D7706C8F03E}" presName="linNode" presStyleCnt="0"/>
      <dgm:spPr/>
    </dgm:pt>
    <dgm:pt modelId="{8659E486-D5F3-4457-92E2-6312D37B428C}" type="pres">
      <dgm:prSet presAssocID="{7C8FC3C2-3875-4026-B353-8D7706C8F03E}" presName="parentText" presStyleLbl="node1" presStyleIdx="0" presStyleCnt="4" custScaleX="44890">
        <dgm:presLayoutVars>
          <dgm:chMax val="1"/>
          <dgm:bulletEnabled val="1"/>
        </dgm:presLayoutVars>
      </dgm:prSet>
      <dgm:spPr/>
    </dgm:pt>
    <dgm:pt modelId="{836890A5-54EC-465E-9141-5D5E08C8E0F9}" type="pres">
      <dgm:prSet presAssocID="{7C8FC3C2-3875-4026-B353-8D7706C8F03E}" presName="descendantText" presStyleLbl="alignAccFollowNode1" presStyleIdx="0" presStyleCnt="4">
        <dgm:presLayoutVars>
          <dgm:bulletEnabled val="1"/>
        </dgm:presLayoutVars>
      </dgm:prSet>
      <dgm:spPr/>
    </dgm:pt>
    <dgm:pt modelId="{8C81B680-26F3-42E0-B281-A79BA5943D01}" type="pres">
      <dgm:prSet presAssocID="{C2A18253-D322-4C6E-B3AC-5F188B3C2F8B}" presName="sp" presStyleCnt="0"/>
      <dgm:spPr/>
    </dgm:pt>
    <dgm:pt modelId="{84E01AA9-0239-4FC3-92F9-C8BEB44F5C85}" type="pres">
      <dgm:prSet presAssocID="{CE03CEB1-E7AF-446C-BBFB-95AB611F2CF6}" presName="linNode" presStyleCnt="0"/>
      <dgm:spPr/>
    </dgm:pt>
    <dgm:pt modelId="{042FEE4A-5787-4DD3-93F7-43761C04A715}" type="pres">
      <dgm:prSet presAssocID="{CE03CEB1-E7AF-446C-BBFB-95AB611F2CF6}" presName="parentText" presStyleLbl="node1" presStyleIdx="1" presStyleCnt="4" custScaleX="44890">
        <dgm:presLayoutVars>
          <dgm:chMax val="1"/>
          <dgm:bulletEnabled val="1"/>
        </dgm:presLayoutVars>
      </dgm:prSet>
      <dgm:spPr/>
    </dgm:pt>
    <dgm:pt modelId="{76334FB1-1DE6-48BC-9269-487348C70E72}" type="pres">
      <dgm:prSet presAssocID="{CE03CEB1-E7AF-446C-BBFB-95AB611F2CF6}" presName="descendantText" presStyleLbl="alignAccFollowNode1" presStyleIdx="1" presStyleCnt="4">
        <dgm:presLayoutVars>
          <dgm:bulletEnabled val="1"/>
        </dgm:presLayoutVars>
      </dgm:prSet>
      <dgm:spPr/>
    </dgm:pt>
    <dgm:pt modelId="{F5573B55-C895-4768-8519-6D56901B33C4}" type="pres">
      <dgm:prSet presAssocID="{755E582F-2CF6-4BE6-AAA5-C761BD7B91CE}" presName="sp" presStyleCnt="0"/>
      <dgm:spPr/>
    </dgm:pt>
    <dgm:pt modelId="{010F19E6-B480-4880-B5FF-F2465A9F560A}" type="pres">
      <dgm:prSet presAssocID="{64BC4BD7-EB8B-4C3A-B051-6634628681E0}" presName="linNode" presStyleCnt="0"/>
      <dgm:spPr/>
    </dgm:pt>
    <dgm:pt modelId="{82904290-4735-4EC2-BD3D-4608B58995E0}" type="pres">
      <dgm:prSet presAssocID="{64BC4BD7-EB8B-4C3A-B051-6634628681E0}" presName="parentText" presStyleLbl="node1" presStyleIdx="2" presStyleCnt="4" custScaleX="44890">
        <dgm:presLayoutVars>
          <dgm:chMax val="1"/>
          <dgm:bulletEnabled val="1"/>
        </dgm:presLayoutVars>
      </dgm:prSet>
      <dgm:spPr/>
    </dgm:pt>
    <dgm:pt modelId="{0DCC9954-5477-4827-BB56-01E8CB6C5EB7}" type="pres">
      <dgm:prSet presAssocID="{64BC4BD7-EB8B-4C3A-B051-6634628681E0}" presName="descendantText" presStyleLbl="alignAccFollowNode1" presStyleIdx="2" presStyleCnt="4">
        <dgm:presLayoutVars>
          <dgm:bulletEnabled val="1"/>
        </dgm:presLayoutVars>
      </dgm:prSet>
      <dgm:spPr/>
    </dgm:pt>
    <dgm:pt modelId="{906821A2-E2E8-4C7D-8071-21A479A4FA6D}" type="pres">
      <dgm:prSet presAssocID="{261110C8-E3B2-4046-BCDB-5ED5A981DC93}" presName="sp" presStyleCnt="0"/>
      <dgm:spPr/>
    </dgm:pt>
    <dgm:pt modelId="{90E814B0-C5EA-4879-8527-76D32131BA15}" type="pres">
      <dgm:prSet presAssocID="{E318F6A5-5B2B-4F7A-AB93-2EEE6532BB9B}" presName="linNode" presStyleCnt="0"/>
      <dgm:spPr/>
    </dgm:pt>
    <dgm:pt modelId="{D90EE059-3141-43A0-A47B-02BCD67A9E49}" type="pres">
      <dgm:prSet presAssocID="{E318F6A5-5B2B-4F7A-AB93-2EEE6532BB9B}" presName="parentText" presStyleLbl="node1" presStyleIdx="3" presStyleCnt="4" custScaleX="44890">
        <dgm:presLayoutVars>
          <dgm:chMax val="1"/>
          <dgm:bulletEnabled val="1"/>
        </dgm:presLayoutVars>
      </dgm:prSet>
      <dgm:spPr/>
    </dgm:pt>
    <dgm:pt modelId="{6BD7444A-971D-4C3D-8BDD-80F0AD50B34B}" type="pres">
      <dgm:prSet presAssocID="{E318F6A5-5B2B-4F7A-AB93-2EEE6532BB9B}" presName="descendantText" presStyleLbl="alignAccFollowNode1" presStyleIdx="3" presStyleCnt="4">
        <dgm:presLayoutVars>
          <dgm:bulletEnabled val="1"/>
        </dgm:presLayoutVars>
      </dgm:prSet>
      <dgm:spPr/>
    </dgm:pt>
  </dgm:ptLst>
  <dgm:cxnLst>
    <dgm:cxn modelId="{0FB5171A-B265-4683-954E-26BE7AE3AF63}" srcId="{64BC4BD7-EB8B-4C3A-B051-6634628681E0}" destId="{03483567-5F07-47D7-B08A-F13DBC4119FE}" srcOrd="0" destOrd="0" parTransId="{EEFF3A7B-BB8D-4718-8737-B4BA87BCDE82}" sibTransId="{17EA43A0-4C76-4B02-B5D1-27802080B584}"/>
    <dgm:cxn modelId="{27F7AB33-B5EB-4B7B-AE16-00C8BBF82A79}" type="presOf" srcId="{E318F6A5-5B2B-4F7A-AB93-2EEE6532BB9B}" destId="{D90EE059-3141-43A0-A47B-02BCD67A9E49}" srcOrd="0" destOrd="0" presId="urn:microsoft.com/office/officeart/2005/8/layout/vList5"/>
    <dgm:cxn modelId="{B814645D-43BC-441B-826D-1396B537B33C}" type="presOf" srcId="{7C8FC3C2-3875-4026-B353-8D7706C8F03E}" destId="{8659E486-D5F3-4457-92E2-6312D37B428C}" srcOrd="0" destOrd="0" presId="urn:microsoft.com/office/officeart/2005/8/layout/vList5"/>
    <dgm:cxn modelId="{C44A7F7F-81B2-4CF4-9B7D-4233954031EB}" type="presOf" srcId="{CE03CEB1-E7AF-446C-BBFB-95AB611F2CF6}" destId="{042FEE4A-5787-4DD3-93F7-43761C04A715}" srcOrd="0" destOrd="0" presId="urn:microsoft.com/office/officeart/2005/8/layout/vList5"/>
    <dgm:cxn modelId="{E7B9219B-932A-4008-B682-CF2FB29C2F8D}" type="presOf" srcId="{64BC4BD7-EB8B-4C3A-B051-6634628681E0}" destId="{82904290-4735-4EC2-BD3D-4608B58995E0}" srcOrd="0" destOrd="0" presId="urn:microsoft.com/office/officeart/2005/8/layout/vList5"/>
    <dgm:cxn modelId="{FE4028A1-1DED-4FD4-BA49-9974803A205A}" type="presOf" srcId="{03483567-5F07-47D7-B08A-F13DBC4119FE}" destId="{0DCC9954-5477-4827-BB56-01E8CB6C5EB7}" srcOrd="0" destOrd="0" presId="urn:microsoft.com/office/officeart/2005/8/layout/vList5"/>
    <dgm:cxn modelId="{B32688A4-C2DC-4D39-909B-5BD82AFA8C1F}" srcId="{CE03CEB1-E7AF-446C-BBFB-95AB611F2CF6}" destId="{AF11D1AA-2221-420E-8E05-D3967010DE11}" srcOrd="0" destOrd="0" parTransId="{F7959840-759B-4D97-BF7F-24056C35170B}" sibTransId="{6BF7BF1E-32F3-491C-B66F-C790C6E70790}"/>
    <dgm:cxn modelId="{3F70C7A7-A38E-4C3D-93D1-9C500EF76F4F}" type="presOf" srcId="{6E4ACA66-DD83-41D9-8364-939E6C8C7704}" destId="{6CA1C56E-BC65-42E5-87BD-54AD67694CB7}" srcOrd="0" destOrd="0" presId="urn:microsoft.com/office/officeart/2005/8/layout/vList5"/>
    <dgm:cxn modelId="{63D31FAC-5246-45AE-93F1-1A8B7D0A1FDF}" srcId="{6E4ACA66-DD83-41D9-8364-939E6C8C7704}" destId="{64BC4BD7-EB8B-4C3A-B051-6634628681E0}" srcOrd="2" destOrd="0" parTransId="{E380B914-75F6-4299-8D69-E1DFD2395823}" sibTransId="{261110C8-E3B2-4046-BCDB-5ED5A981DC93}"/>
    <dgm:cxn modelId="{014777BE-E4DF-428A-A4E8-49F70AD1A581}" type="presOf" srcId="{05AAA746-B728-4C23-8882-2611B42E8FCB}" destId="{836890A5-54EC-465E-9141-5D5E08C8E0F9}" srcOrd="0" destOrd="0" presId="urn:microsoft.com/office/officeart/2005/8/layout/vList5"/>
    <dgm:cxn modelId="{B5B1EDC5-4514-4187-904E-2923DE302ABD}" srcId="{6E4ACA66-DD83-41D9-8364-939E6C8C7704}" destId="{7C8FC3C2-3875-4026-B353-8D7706C8F03E}" srcOrd="0" destOrd="0" parTransId="{6936EF7F-9FD0-4B80-9F94-AC763F885B54}" sibTransId="{C2A18253-D322-4C6E-B3AC-5F188B3C2F8B}"/>
    <dgm:cxn modelId="{D142F9C7-5136-4BC5-B791-E82EF21F62CC}" srcId="{7C8FC3C2-3875-4026-B353-8D7706C8F03E}" destId="{05AAA746-B728-4C23-8882-2611B42E8FCB}" srcOrd="0" destOrd="0" parTransId="{45196153-0ACC-4B6C-9952-FB7E55D8B0C0}" sibTransId="{DCA6DA7B-3276-4C95-B108-75F5B7D3D945}"/>
    <dgm:cxn modelId="{FEC585D6-2F90-4082-B75D-8B40BF5D04D2}" srcId="{6E4ACA66-DD83-41D9-8364-939E6C8C7704}" destId="{E318F6A5-5B2B-4F7A-AB93-2EEE6532BB9B}" srcOrd="3" destOrd="0" parTransId="{35D41D95-1627-4EEA-9414-9175F4331578}" sibTransId="{2BF78C07-213A-4082-A8A2-A3E5CF1B9250}"/>
    <dgm:cxn modelId="{0BA177DD-B8CF-4E57-862B-6180681BDF30}" srcId="{6E4ACA66-DD83-41D9-8364-939E6C8C7704}" destId="{CE03CEB1-E7AF-446C-BBFB-95AB611F2CF6}" srcOrd="1" destOrd="0" parTransId="{74F8990A-3DEA-4B0E-AE21-A12F0AA875D4}" sibTransId="{755E582F-2CF6-4BE6-AAA5-C761BD7B91CE}"/>
    <dgm:cxn modelId="{3BC329F5-73A3-4729-957A-6C0FA83C0226}" type="presOf" srcId="{8BB45C67-36D1-4688-82B4-E47270CB021C}" destId="{6BD7444A-971D-4C3D-8BDD-80F0AD50B34B}" srcOrd="0" destOrd="0" presId="urn:microsoft.com/office/officeart/2005/8/layout/vList5"/>
    <dgm:cxn modelId="{96ADECF9-4878-47C6-9FEA-E2A89E4A9966}" srcId="{E318F6A5-5B2B-4F7A-AB93-2EEE6532BB9B}" destId="{8BB45C67-36D1-4688-82B4-E47270CB021C}" srcOrd="0" destOrd="0" parTransId="{B7AFCEC1-D46E-4781-ADBC-13BCC99120E0}" sibTransId="{3AFDBB5F-3E51-4261-BD64-4F2B68ED940D}"/>
    <dgm:cxn modelId="{C1578AFB-4825-4B0F-BF1E-5194181AD02C}" type="presOf" srcId="{AF11D1AA-2221-420E-8E05-D3967010DE11}" destId="{76334FB1-1DE6-48BC-9269-487348C70E72}" srcOrd="0" destOrd="0" presId="urn:microsoft.com/office/officeart/2005/8/layout/vList5"/>
    <dgm:cxn modelId="{242EDC1A-0260-4134-B58E-073350BB8406}" type="presParOf" srcId="{6CA1C56E-BC65-42E5-87BD-54AD67694CB7}" destId="{AC939464-2696-4DF2-89A6-67BCDC151A27}" srcOrd="0" destOrd="0" presId="urn:microsoft.com/office/officeart/2005/8/layout/vList5"/>
    <dgm:cxn modelId="{E4389785-26D3-48D9-8AE8-4A12D8B8BA09}" type="presParOf" srcId="{AC939464-2696-4DF2-89A6-67BCDC151A27}" destId="{8659E486-D5F3-4457-92E2-6312D37B428C}" srcOrd="0" destOrd="0" presId="urn:microsoft.com/office/officeart/2005/8/layout/vList5"/>
    <dgm:cxn modelId="{1B67698F-4EFE-438E-8EAE-25511FA6B96C}" type="presParOf" srcId="{AC939464-2696-4DF2-89A6-67BCDC151A27}" destId="{836890A5-54EC-465E-9141-5D5E08C8E0F9}" srcOrd="1" destOrd="0" presId="urn:microsoft.com/office/officeart/2005/8/layout/vList5"/>
    <dgm:cxn modelId="{BA0F705D-E640-4D0B-9246-F366181372DE}" type="presParOf" srcId="{6CA1C56E-BC65-42E5-87BD-54AD67694CB7}" destId="{8C81B680-26F3-42E0-B281-A79BA5943D01}" srcOrd="1" destOrd="0" presId="urn:microsoft.com/office/officeart/2005/8/layout/vList5"/>
    <dgm:cxn modelId="{A63FB565-6B02-488D-A494-9EBDFA001ACB}" type="presParOf" srcId="{6CA1C56E-BC65-42E5-87BD-54AD67694CB7}" destId="{84E01AA9-0239-4FC3-92F9-C8BEB44F5C85}" srcOrd="2" destOrd="0" presId="urn:microsoft.com/office/officeart/2005/8/layout/vList5"/>
    <dgm:cxn modelId="{1BD10345-05BF-4194-B4E3-571DDE9955BD}" type="presParOf" srcId="{84E01AA9-0239-4FC3-92F9-C8BEB44F5C85}" destId="{042FEE4A-5787-4DD3-93F7-43761C04A715}" srcOrd="0" destOrd="0" presId="urn:microsoft.com/office/officeart/2005/8/layout/vList5"/>
    <dgm:cxn modelId="{68E906D7-1F0E-485D-BFF1-9DF6734B859B}" type="presParOf" srcId="{84E01AA9-0239-4FC3-92F9-C8BEB44F5C85}" destId="{76334FB1-1DE6-48BC-9269-487348C70E72}" srcOrd="1" destOrd="0" presId="urn:microsoft.com/office/officeart/2005/8/layout/vList5"/>
    <dgm:cxn modelId="{88EDC2CC-EBC7-400F-B024-59166A36709C}" type="presParOf" srcId="{6CA1C56E-BC65-42E5-87BD-54AD67694CB7}" destId="{F5573B55-C895-4768-8519-6D56901B33C4}" srcOrd="3" destOrd="0" presId="urn:microsoft.com/office/officeart/2005/8/layout/vList5"/>
    <dgm:cxn modelId="{2611E529-8CFF-4352-8CAD-12A811F87AEB}" type="presParOf" srcId="{6CA1C56E-BC65-42E5-87BD-54AD67694CB7}" destId="{010F19E6-B480-4880-B5FF-F2465A9F560A}" srcOrd="4" destOrd="0" presId="urn:microsoft.com/office/officeart/2005/8/layout/vList5"/>
    <dgm:cxn modelId="{E7208589-AD76-45B2-8033-3CC7131551DD}" type="presParOf" srcId="{010F19E6-B480-4880-B5FF-F2465A9F560A}" destId="{82904290-4735-4EC2-BD3D-4608B58995E0}" srcOrd="0" destOrd="0" presId="urn:microsoft.com/office/officeart/2005/8/layout/vList5"/>
    <dgm:cxn modelId="{8BE30062-3073-45EC-AAF7-5EB091D799CA}" type="presParOf" srcId="{010F19E6-B480-4880-B5FF-F2465A9F560A}" destId="{0DCC9954-5477-4827-BB56-01E8CB6C5EB7}" srcOrd="1" destOrd="0" presId="urn:microsoft.com/office/officeart/2005/8/layout/vList5"/>
    <dgm:cxn modelId="{50166A15-2F35-43CE-A749-0862B083C48A}" type="presParOf" srcId="{6CA1C56E-BC65-42E5-87BD-54AD67694CB7}" destId="{906821A2-E2E8-4C7D-8071-21A479A4FA6D}" srcOrd="5" destOrd="0" presId="urn:microsoft.com/office/officeart/2005/8/layout/vList5"/>
    <dgm:cxn modelId="{98E6C2DA-5D21-4D1D-8204-B2AF29DD60C4}" type="presParOf" srcId="{6CA1C56E-BC65-42E5-87BD-54AD67694CB7}" destId="{90E814B0-C5EA-4879-8527-76D32131BA15}" srcOrd="6" destOrd="0" presId="urn:microsoft.com/office/officeart/2005/8/layout/vList5"/>
    <dgm:cxn modelId="{AB7CD090-8799-4F03-881E-457C0BCF91EF}" type="presParOf" srcId="{90E814B0-C5EA-4879-8527-76D32131BA15}" destId="{D90EE059-3141-43A0-A47B-02BCD67A9E49}" srcOrd="0" destOrd="0" presId="urn:microsoft.com/office/officeart/2005/8/layout/vList5"/>
    <dgm:cxn modelId="{88C0E37D-6907-42CC-8F3B-D91A52E025D8}" type="presParOf" srcId="{90E814B0-C5EA-4879-8527-76D32131BA15}" destId="{6BD7444A-971D-4C3D-8BDD-80F0AD50B34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4ACA66-DD83-41D9-8364-939E6C8C770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C8FC3C2-3875-4026-B353-8D7706C8F03E}">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#1</a:t>
          </a:r>
        </a:p>
      </dgm:t>
    </dgm:pt>
    <dgm:pt modelId="{6936EF7F-9FD0-4B80-9F94-AC763F885B54}" type="parTrans" cxnId="{B5B1EDC5-4514-4187-904E-2923DE302ABD}">
      <dgm:prSet/>
      <dgm:spPr/>
      <dgm:t>
        <a:bodyPr/>
        <a:lstStyle/>
        <a:p>
          <a:endParaRPr lang="en-US" sz="1800"/>
        </a:p>
      </dgm:t>
    </dgm:pt>
    <dgm:pt modelId="{C2A18253-D322-4C6E-B3AC-5F188B3C2F8B}" type="sibTrans" cxnId="{B5B1EDC5-4514-4187-904E-2923DE302ABD}">
      <dgm:prSet/>
      <dgm:spPr/>
      <dgm:t>
        <a:bodyPr/>
        <a:lstStyle/>
        <a:p>
          <a:endParaRPr lang="en-US" sz="1800"/>
        </a:p>
      </dgm:t>
    </dgm:pt>
    <dgm:pt modelId="{05AAA746-B728-4C23-8882-2611B42E8FCB}">
      <dgm:prSet phldrT="[Text]" custT="1"/>
      <dgm:spPr/>
      <dgm:t>
        <a:bodyPr anchor="ctr" anchorCtr="0"/>
        <a:lstStyle/>
        <a:p>
          <a:pPr algn="ctr">
            <a:buFontTx/>
            <a:buNone/>
          </a:pPr>
          <a:endParaRPr lang="en-US" sz="1800" dirty="0">
            <a:solidFill>
              <a:srgbClr val="FF0000"/>
            </a:solidFill>
          </a:endParaRPr>
        </a:p>
      </dgm:t>
    </dgm:pt>
    <dgm:pt modelId="{45196153-0ACC-4B6C-9952-FB7E55D8B0C0}" type="parTrans" cxnId="{D142F9C7-5136-4BC5-B791-E82EF21F62CC}">
      <dgm:prSet/>
      <dgm:spPr/>
      <dgm:t>
        <a:bodyPr/>
        <a:lstStyle/>
        <a:p>
          <a:endParaRPr lang="en-US" sz="1800"/>
        </a:p>
      </dgm:t>
    </dgm:pt>
    <dgm:pt modelId="{DCA6DA7B-3276-4C95-B108-75F5B7D3D945}" type="sibTrans" cxnId="{D142F9C7-5136-4BC5-B791-E82EF21F62CC}">
      <dgm:prSet/>
      <dgm:spPr/>
      <dgm:t>
        <a:bodyPr/>
        <a:lstStyle/>
        <a:p>
          <a:endParaRPr lang="en-US" sz="1800"/>
        </a:p>
      </dgm:t>
    </dgm:pt>
    <dgm:pt modelId="{CE03CEB1-E7AF-446C-BBFB-95AB611F2CF6}">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#2</a:t>
          </a:r>
        </a:p>
      </dgm:t>
    </dgm:pt>
    <dgm:pt modelId="{74F8990A-3DEA-4B0E-AE21-A12F0AA875D4}" type="parTrans" cxnId="{0BA177DD-B8CF-4E57-862B-6180681BDF30}">
      <dgm:prSet/>
      <dgm:spPr/>
      <dgm:t>
        <a:bodyPr/>
        <a:lstStyle/>
        <a:p>
          <a:endParaRPr lang="en-US" sz="1800"/>
        </a:p>
      </dgm:t>
    </dgm:pt>
    <dgm:pt modelId="{755E582F-2CF6-4BE6-AAA5-C761BD7B91CE}" type="sibTrans" cxnId="{0BA177DD-B8CF-4E57-862B-6180681BDF30}">
      <dgm:prSet/>
      <dgm:spPr/>
      <dgm:t>
        <a:bodyPr/>
        <a:lstStyle/>
        <a:p>
          <a:endParaRPr lang="en-US" sz="1800"/>
        </a:p>
      </dgm:t>
    </dgm:pt>
    <dgm:pt modelId="{AF11D1AA-2221-420E-8E05-D3967010DE11}">
      <dgm:prSet phldrT="[Text]" custT="1"/>
      <dgm:spPr/>
      <dgm:t>
        <a:bodyPr anchor="ctr" anchorCtr="0"/>
        <a:lstStyle/>
        <a:p>
          <a:pPr algn="ctr">
            <a:buFontTx/>
            <a:buNone/>
          </a:pPr>
          <a:endParaRPr lang="en-US" sz="1800" dirty="0">
            <a:solidFill>
              <a:srgbClr val="FF0000"/>
            </a:solidFill>
          </a:endParaRPr>
        </a:p>
      </dgm:t>
    </dgm:pt>
    <dgm:pt modelId="{F7959840-759B-4D97-BF7F-24056C35170B}" type="parTrans" cxnId="{B32688A4-C2DC-4D39-909B-5BD82AFA8C1F}">
      <dgm:prSet/>
      <dgm:spPr/>
      <dgm:t>
        <a:bodyPr/>
        <a:lstStyle/>
        <a:p>
          <a:endParaRPr lang="en-US" sz="1800"/>
        </a:p>
      </dgm:t>
    </dgm:pt>
    <dgm:pt modelId="{6BF7BF1E-32F3-491C-B66F-C790C6E70790}" type="sibTrans" cxnId="{B32688A4-C2DC-4D39-909B-5BD82AFA8C1F}">
      <dgm:prSet/>
      <dgm:spPr/>
      <dgm:t>
        <a:bodyPr/>
        <a:lstStyle/>
        <a:p>
          <a:endParaRPr lang="en-US" sz="1800"/>
        </a:p>
      </dgm:t>
    </dgm:pt>
    <dgm:pt modelId="{64BC4BD7-EB8B-4C3A-B051-6634628681E0}">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#3</a:t>
          </a:r>
        </a:p>
      </dgm:t>
    </dgm:pt>
    <dgm:pt modelId="{E380B914-75F6-4299-8D69-E1DFD2395823}" type="parTrans" cxnId="{63D31FAC-5246-45AE-93F1-1A8B7D0A1FDF}">
      <dgm:prSet/>
      <dgm:spPr/>
      <dgm:t>
        <a:bodyPr/>
        <a:lstStyle/>
        <a:p>
          <a:endParaRPr lang="en-US" sz="1800"/>
        </a:p>
      </dgm:t>
    </dgm:pt>
    <dgm:pt modelId="{261110C8-E3B2-4046-BCDB-5ED5A981DC93}" type="sibTrans" cxnId="{63D31FAC-5246-45AE-93F1-1A8B7D0A1FDF}">
      <dgm:prSet/>
      <dgm:spPr/>
      <dgm:t>
        <a:bodyPr/>
        <a:lstStyle/>
        <a:p>
          <a:endParaRPr lang="en-US" sz="1800"/>
        </a:p>
      </dgm:t>
    </dgm:pt>
    <dgm:pt modelId="{03483567-5F07-47D7-B08A-F13DBC4119FE}">
      <dgm:prSet phldrT="[Text]" custT="1"/>
      <dgm:spPr/>
      <dgm:t>
        <a:bodyPr anchor="ctr" anchorCtr="0"/>
        <a:lstStyle/>
        <a:p>
          <a:pPr algn="ctr">
            <a:buFontTx/>
            <a:buNone/>
          </a:pPr>
          <a:endParaRPr lang="en-US" sz="1800" dirty="0">
            <a:solidFill>
              <a:srgbClr val="FF0000"/>
            </a:solidFill>
          </a:endParaRPr>
        </a:p>
      </dgm:t>
    </dgm:pt>
    <dgm:pt modelId="{EEFF3A7B-BB8D-4718-8737-B4BA87BCDE82}" type="parTrans" cxnId="{0FB5171A-B265-4683-954E-26BE7AE3AF63}">
      <dgm:prSet/>
      <dgm:spPr/>
      <dgm:t>
        <a:bodyPr/>
        <a:lstStyle/>
        <a:p>
          <a:endParaRPr lang="en-US" sz="1800"/>
        </a:p>
      </dgm:t>
    </dgm:pt>
    <dgm:pt modelId="{17EA43A0-4C76-4B02-B5D1-27802080B584}" type="sibTrans" cxnId="{0FB5171A-B265-4683-954E-26BE7AE3AF63}">
      <dgm:prSet/>
      <dgm:spPr/>
      <dgm:t>
        <a:bodyPr/>
        <a:lstStyle/>
        <a:p>
          <a:endParaRPr lang="en-US" sz="1800"/>
        </a:p>
      </dgm:t>
    </dgm:pt>
    <dgm:pt modelId="{E318F6A5-5B2B-4F7A-AB93-2EEE6532BB9B}">
      <dgm:prSet phldrT="[Text]" custT="1"/>
      <dgm:spPr>
        <a:ln>
          <a:noFill/>
        </a:ln>
        <a:effectLst>
          <a:outerShdw blurRad="50800" dist="38100" dir="2700000" algn="tl" rotWithShape="0">
            <a:prstClr val="black">
              <a:alpha val="40000"/>
            </a:prstClr>
          </a:outerShdw>
        </a:effectLst>
      </dgm:spPr>
      <dgm:t>
        <a:bodyPr/>
        <a:lstStyle/>
        <a:p>
          <a:pPr algn="ctr"/>
          <a:r>
            <a:rPr lang="en-US" sz="1800" b="1" dirty="0"/>
            <a:t>Attribute #4</a:t>
          </a:r>
        </a:p>
      </dgm:t>
    </dgm:pt>
    <dgm:pt modelId="{35D41D95-1627-4EEA-9414-9175F4331578}" type="parTrans" cxnId="{FEC585D6-2F90-4082-B75D-8B40BF5D04D2}">
      <dgm:prSet/>
      <dgm:spPr/>
      <dgm:t>
        <a:bodyPr/>
        <a:lstStyle/>
        <a:p>
          <a:endParaRPr lang="en-US" sz="1800"/>
        </a:p>
      </dgm:t>
    </dgm:pt>
    <dgm:pt modelId="{2BF78C07-213A-4082-A8A2-A3E5CF1B9250}" type="sibTrans" cxnId="{FEC585D6-2F90-4082-B75D-8B40BF5D04D2}">
      <dgm:prSet/>
      <dgm:spPr/>
      <dgm:t>
        <a:bodyPr/>
        <a:lstStyle/>
        <a:p>
          <a:endParaRPr lang="en-US" sz="1800"/>
        </a:p>
      </dgm:t>
    </dgm:pt>
    <dgm:pt modelId="{8BB45C67-36D1-4688-82B4-E47270CB021C}">
      <dgm:prSet phldrT="[Text]" custT="1"/>
      <dgm:spPr/>
      <dgm:t>
        <a:bodyPr anchor="ctr" anchorCtr="0"/>
        <a:lstStyle/>
        <a:p>
          <a:pPr algn="ctr">
            <a:buFontTx/>
            <a:buNone/>
          </a:pPr>
          <a:endParaRPr lang="en-US" sz="1800" dirty="0">
            <a:solidFill>
              <a:srgbClr val="FF0000"/>
            </a:solidFill>
          </a:endParaRPr>
        </a:p>
      </dgm:t>
    </dgm:pt>
    <dgm:pt modelId="{B7AFCEC1-D46E-4781-ADBC-13BCC99120E0}" type="parTrans" cxnId="{96ADECF9-4878-47C6-9FEA-E2A89E4A9966}">
      <dgm:prSet/>
      <dgm:spPr/>
      <dgm:t>
        <a:bodyPr/>
        <a:lstStyle/>
        <a:p>
          <a:endParaRPr lang="en-US" sz="1800"/>
        </a:p>
      </dgm:t>
    </dgm:pt>
    <dgm:pt modelId="{3AFDBB5F-3E51-4261-BD64-4F2B68ED940D}" type="sibTrans" cxnId="{96ADECF9-4878-47C6-9FEA-E2A89E4A9966}">
      <dgm:prSet/>
      <dgm:spPr/>
      <dgm:t>
        <a:bodyPr/>
        <a:lstStyle/>
        <a:p>
          <a:endParaRPr lang="en-US" sz="1800"/>
        </a:p>
      </dgm:t>
    </dgm:pt>
    <dgm:pt modelId="{6CA1C56E-BC65-42E5-87BD-54AD67694CB7}" type="pres">
      <dgm:prSet presAssocID="{6E4ACA66-DD83-41D9-8364-939E6C8C7704}" presName="Name0" presStyleCnt="0">
        <dgm:presLayoutVars>
          <dgm:dir/>
          <dgm:animLvl val="lvl"/>
          <dgm:resizeHandles val="exact"/>
        </dgm:presLayoutVars>
      </dgm:prSet>
      <dgm:spPr/>
    </dgm:pt>
    <dgm:pt modelId="{AC939464-2696-4DF2-89A6-67BCDC151A27}" type="pres">
      <dgm:prSet presAssocID="{7C8FC3C2-3875-4026-B353-8D7706C8F03E}" presName="linNode" presStyleCnt="0"/>
      <dgm:spPr/>
    </dgm:pt>
    <dgm:pt modelId="{8659E486-D5F3-4457-92E2-6312D37B428C}" type="pres">
      <dgm:prSet presAssocID="{7C8FC3C2-3875-4026-B353-8D7706C8F03E}" presName="parentText" presStyleLbl="node1" presStyleIdx="0" presStyleCnt="4" custScaleX="44890">
        <dgm:presLayoutVars>
          <dgm:chMax val="1"/>
          <dgm:bulletEnabled val="1"/>
        </dgm:presLayoutVars>
      </dgm:prSet>
      <dgm:spPr/>
    </dgm:pt>
    <dgm:pt modelId="{836890A5-54EC-465E-9141-5D5E08C8E0F9}" type="pres">
      <dgm:prSet presAssocID="{7C8FC3C2-3875-4026-B353-8D7706C8F03E}" presName="descendantText" presStyleLbl="alignAccFollowNode1" presStyleIdx="0" presStyleCnt="4">
        <dgm:presLayoutVars>
          <dgm:bulletEnabled val="1"/>
        </dgm:presLayoutVars>
      </dgm:prSet>
      <dgm:spPr/>
    </dgm:pt>
    <dgm:pt modelId="{8C81B680-26F3-42E0-B281-A79BA5943D01}" type="pres">
      <dgm:prSet presAssocID="{C2A18253-D322-4C6E-B3AC-5F188B3C2F8B}" presName="sp" presStyleCnt="0"/>
      <dgm:spPr/>
    </dgm:pt>
    <dgm:pt modelId="{84E01AA9-0239-4FC3-92F9-C8BEB44F5C85}" type="pres">
      <dgm:prSet presAssocID="{CE03CEB1-E7AF-446C-BBFB-95AB611F2CF6}" presName="linNode" presStyleCnt="0"/>
      <dgm:spPr/>
    </dgm:pt>
    <dgm:pt modelId="{042FEE4A-5787-4DD3-93F7-43761C04A715}" type="pres">
      <dgm:prSet presAssocID="{CE03CEB1-E7AF-446C-BBFB-95AB611F2CF6}" presName="parentText" presStyleLbl="node1" presStyleIdx="1" presStyleCnt="4" custScaleX="44890">
        <dgm:presLayoutVars>
          <dgm:chMax val="1"/>
          <dgm:bulletEnabled val="1"/>
        </dgm:presLayoutVars>
      </dgm:prSet>
      <dgm:spPr/>
    </dgm:pt>
    <dgm:pt modelId="{76334FB1-1DE6-48BC-9269-487348C70E72}" type="pres">
      <dgm:prSet presAssocID="{CE03CEB1-E7AF-446C-BBFB-95AB611F2CF6}" presName="descendantText" presStyleLbl="alignAccFollowNode1" presStyleIdx="1" presStyleCnt="4">
        <dgm:presLayoutVars>
          <dgm:bulletEnabled val="1"/>
        </dgm:presLayoutVars>
      </dgm:prSet>
      <dgm:spPr/>
    </dgm:pt>
    <dgm:pt modelId="{F5573B55-C895-4768-8519-6D56901B33C4}" type="pres">
      <dgm:prSet presAssocID="{755E582F-2CF6-4BE6-AAA5-C761BD7B91CE}" presName="sp" presStyleCnt="0"/>
      <dgm:spPr/>
    </dgm:pt>
    <dgm:pt modelId="{010F19E6-B480-4880-B5FF-F2465A9F560A}" type="pres">
      <dgm:prSet presAssocID="{64BC4BD7-EB8B-4C3A-B051-6634628681E0}" presName="linNode" presStyleCnt="0"/>
      <dgm:spPr/>
    </dgm:pt>
    <dgm:pt modelId="{82904290-4735-4EC2-BD3D-4608B58995E0}" type="pres">
      <dgm:prSet presAssocID="{64BC4BD7-EB8B-4C3A-B051-6634628681E0}" presName="parentText" presStyleLbl="node1" presStyleIdx="2" presStyleCnt="4" custScaleX="44890">
        <dgm:presLayoutVars>
          <dgm:chMax val="1"/>
          <dgm:bulletEnabled val="1"/>
        </dgm:presLayoutVars>
      </dgm:prSet>
      <dgm:spPr/>
    </dgm:pt>
    <dgm:pt modelId="{0DCC9954-5477-4827-BB56-01E8CB6C5EB7}" type="pres">
      <dgm:prSet presAssocID="{64BC4BD7-EB8B-4C3A-B051-6634628681E0}" presName="descendantText" presStyleLbl="alignAccFollowNode1" presStyleIdx="2" presStyleCnt="4">
        <dgm:presLayoutVars>
          <dgm:bulletEnabled val="1"/>
        </dgm:presLayoutVars>
      </dgm:prSet>
      <dgm:spPr/>
    </dgm:pt>
    <dgm:pt modelId="{906821A2-E2E8-4C7D-8071-21A479A4FA6D}" type="pres">
      <dgm:prSet presAssocID="{261110C8-E3B2-4046-BCDB-5ED5A981DC93}" presName="sp" presStyleCnt="0"/>
      <dgm:spPr/>
    </dgm:pt>
    <dgm:pt modelId="{90E814B0-C5EA-4879-8527-76D32131BA15}" type="pres">
      <dgm:prSet presAssocID="{E318F6A5-5B2B-4F7A-AB93-2EEE6532BB9B}" presName="linNode" presStyleCnt="0"/>
      <dgm:spPr/>
    </dgm:pt>
    <dgm:pt modelId="{D90EE059-3141-43A0-A47B-02BCD67A9E49}" type="pres">
      <dgm:prSet presAssocID="{E318F6A5-5B2B-4F7A-AB93-2EEE6532BB9B}" presName="parentText" presStyleLbl="node1" presStyleIdx="3" presStyleCnt="4" custScaleX="44890">
        <dgm:presLayoutVars>
          <dgm:chMax val="1"/>
          <dgm:bulletEnabled val="1"/>
        </dgm:presLayoutVars>
      </dgm:prSet>
      <dgm:spPr/>
    </dgm:pt>
    <dgm:pt modelId="{6BD7444A-971D-4C3D-8BDD-80F0AD50B34B}" type="pres">
      <dgm:prSet presAssocID="{E318F6A5-5B2B-4F7A-AB93-2EEE6532BB9B}" presName="descendantText" presStyleLbl="alignAccFollowNode1" presStyleIdx="3" presStyleCnt="4">
        <dgm:presLayoutVars>
          <dgm:bulletEnabled val="1"/>
        </dgm:presLayoutVars>
      </dgm:prSet>
      <dgm:spPr/>
    </dgm:pt>
  </dgm:ptLst>
  <dgm:cxnLst>
    <dgm:cxn modelId="{0FB5171A-B265-4683-954E-26BE7AE3AF63}" srcId="{64BC4BD7-EB8B-4C3A-B051-6634628681E0}" destId="{03483567-5F07-47D7-B08A-F13DBC4119FE}" srcOrd="0" destOrd="0" parTransId="{EEFF3A7B-BB8D-4718-8737-B4BA87BCDE82}" sibTransId="{17EA43A0-4C76-4B02-B5D1-27802080B584}"/>
    <dgm:cxn modelId="{27F7AB33-B5EB-4B7B-AE16-00C8BBF82A79}" type="presOf" srcId="{E318F6A5-5B2B-4F7A-AB93-2EEE6532BB9B}" destId="{D90EE059-3141-43A0-A47B-02BCD67A9E49}" srcOrd="0" destOrd="0" presId="urn:microsoft.com/office/officeart/2005/8/layout/vList5"/>
    <dgm:cxn modelId="{B814645D-43BC-441B-826D-1396B537B33C}" type="presOf" srcId="{7C8FC3C2-3875-4026-B353-8D7706C8F03E}" destId="{8659E486-D5F3-4457-92E2-6312D37B428C}" srcOrd="0" destOrd="0" presId="urn:microsoft.com/office/officeart/2005/8/layout/vList5"/>
    <dgm:cxn modelId="{C44A7F7F-81B2-4CF4-9B7D-4233954031EB}" type="presOf" srcId="{CE03CEB1-E7AF-446C-BBFB-95AB611F2CF6}" destId="{042FEE4A-5787-4DD3-93F7-43761C04A715}" srcOrd="0" destOrd="0" presId="urn:microsoft.com/office/officeart/2005/8/layout/vList5"/>
    <dgm:cxn modelId="{E7B9219B-932A-4008-B682-CF2FB29C2F8D}" type="presOf" srcId="{64BC4BD7-EB8B-4C3A-B051-6634628681E0}" destId="{82904290-4735-4EC2-BD3D-4608B58995E0}" srcOrd="0" destOrd="0" presId="urn:microsoft.com/office/officeart/2005/8/layout/vList5"/>
    <dgm:cxn modelId="{FE4028A1-1DED-4FD4-BA49-9974803A205A}" type="presOf" srcId="{03483567-5F07-47D7-B08A-F13DBC4119FE}" destId="{0DCC9954-5477-4827-BB56-01E8CB6C5EB7}" srcOrd="0" destOrd="0" presId="urn:microsoft.com/office/officeart/2005/8/layout/vList5"/>
    <dgm:cxn modelId="{B32688A4-C2DC-4D39-909B-5BD82AFA8C1F}" srcId="{CE03CEB1-E7AF-446C-BBFB-95AB611F2CF6}" destId="{AF11D1AA-2221-420E-8E05-D3967010DE11}" srcOrd="0" destOrd="0" parTransId="{F7959840-759B-4D97-BF7F-24056C35170B}" sibTransId="{6BF7BF1E-32F3-491C-B66F-C790C6E70790}"/>
    <dgm:cxn modelId="{3F70C7A7-A38E-4C3D-93D1-9C500EF76F4F}" type="presOf" srcId="{6E4ACA66-DD83-41D9-8364-939E6C8C7704}" destId="{6CA1C56E-BC65-42E5-87BD-54AD67694CB7}" srcOrd="0" destOrd="0" presId="urn:microsoft.com/office/officeart/2005/8/layout/vList5"/>
    <dgm:cxn modelId="{63D31FAC-5246-45AE-93F1-1A8B7D0A1FDF}" srcId="{6E4ACA66-DD83-41D9-8364-939E6C8C7704}" destId="{64BC4BD7-EB8B-4C3A-B051-6634628681E0}" srcOrd="2" destOrd="0" parTransId="{E380B914-75F6-4299-8D69-E1DFD2395823}" sibTransId="{261110C8-E3B2-4046-BCDB-5ED5A981DC93}"/>
    <dgm:cxn modelId="{014777BE-E4DF-428A-A4E8-49F70AD1A581}" type="presOf" srcId="{05AAA746-B728-4C23-8882-2611B42E8FCB}" destId="{836890A5-54EC-465E-9141-5D5E08C8E0F9}" srcOrd="0" destOrd="0" presId="urn:microsoft.com/office/officeart/2005/8/layout/vList5"/>
    <dgm:cxn modelId="{B5B1EDC5-4514-4187-904E-2923DE302ABD}" srcId="{6E4ACA66-DD83-41D9-8364-939E6C8C7704}" destId="{7C8FC3C2-3875-4026-B353-8D7706C8F03E}" srcOrd="0" destOrd="0" parTransId="{6936EF7F-9FD0-4B80-9F94-AC763F885B54}" sibTransId="{C2A18253-D322-4C6E-B3AC-5F188B3C2F8B}"/>
    <dgm:cxn modelId="{D142F9C7-5136-4BC5-B791-E82EF21F62CC}" srcId="{7C8FC3C2-3875-4026-B353-8D7706C8F03E}" destId="{05AAA746-B728-4C23-8882-2611B42E8FCB}" srcOrd="0" destOrd="0" parTransId="{45196153-0ACC-4B6C-9952-FB7E55D8B0C0}" sibTransId="{DCA6DA7B-3276-4C95-B108-75F5B7D3D945}"/>
    <dgm:cxn modelId="{FEC585D6-2F90-4082-B75D-8B40BF5D04D2}" srcId="{6E4ACA66-DD83-41D9-8364-939E6C8C7704}" destId="{E318F6A5-5B2B-4F7A-AB93-2EEE6532BB9B}" srcOrd="3" destOrd="0" parTransId="{35D41D95-1627-4EEA-9414-9175F4331578}" sibTransId="{2BF78C07-213A-4082-A8A2-A3E5CF1B9250}"/>
    <dgm:cxn modelId="{0BA177DD-B8CF-4E57-862B-6180681BDF30}" srcId="{6E4ACA66-DD83-41D9-8364-939E6C8C7704}" destId="{CE03CEB1-E7AF-446C-BBFB-95AB611F2CF6}" srcOrd="1" destOrd="0" parTransId="{74F8990A-3DEA-4B0E-AE21-A12F0AA875D4}" sibTransId="{755E582F-2CF6-4BE6-AAA5-C761BD7B91CE}"/>
    <dgm:cxn modelId="{3BC329F5-73A3-4729-957A-6C0FA83C0226}" type="presOf" srcId="{8BB45C67-36D1-4688-82B4-E47270CB021C}" destId="{6BD7444A-971D-4C3D-8BDD-80F0AD50B34B}" srcOrd="0" destOrd="0" presId="urn:microsoft.com/office/officeart/2005/8/layout/vList5"/>
    <dgm:cxn modelId="{96ADECF9-4878-47C6-9FEA-E2A89E4A9966}" srcId="{E318F6A5-5B2B-4F7A-AB93-2EEE6532BB9B}" destId="{8BB45C67-36D1-4688-82B4-E47270CB021C}" srcOrd="0" destOrd="0" parTransId="{B7AFCEC1-D46E-4781-ADBC-13BCC99120E0}" sibTransId="{3AFDBB5F-3E51-4261-BD64-4F2B68ED940D}"/>
    <dgm:cxn modelId="{C1578AFB-4825-4B0F-BF1E-5194181AD02C}" type="presOf" srcId="{AF11D1AA-2221-420E-8E05-D3967010DE11}" destId="{76334FB1-1DE6-48BC-9269-487348C70E72}" srcOrd="0" destOrd="0" presId="urn:microsoft.com/office/officeart/2005/8/layout/vList5"/>
    <dgm:cxn modelId="{242EDC1A-0260-4134-B58E-073350BB8406}" type="presParOf" srcId="{6CA1C56E-BC65-42E5-87BD-54AD67694CB7}" destId="{AC939464-2696-4DF2-89A6-67BCDC151A27}" srcOrd="0" destOrd="0" presId="urn:microsoft.com/office/officeart/2005/8/layout/vList5"/>
    <dgm:cxn modelId="{E4389785-26D3-48D9-8AE8-4A12D8B8BA09}" type="presParOf" srcId="{AC939464-2696-4DF2-89A6-67BCDC151A27}" destId="{8659E486-D5F3-4457-92E2-6312D37B428C}" srcOrd="0" destOrd="0" presId="urn:microsoft.com/office/officeart/2005/8/layout/vList5"/>
    <dgm:cxn modelId="{1B67698F-4EFE-438E-8EAE-25511FA6B96C}" type="presParOf" srcId="{AC939464-2696-4DF2-89A6-67BCDC151A27}" destId="{836890A5-54EC-465E-9141-5D5E08C8E0F9}" srcOrd="1" destOrd="0" presId="urn:microsoft.com/office/officeart/2005/8/layout/vList5"/>
    <dgm:cxn modelId="{BA0F705D-E640-4D0B-9246-F366181372DE}" type="presParOf" srcId="{6CA1C56E-BC65-42E5-87BD-54AD67694CB7}" destId="{8C81B680-26F3-42E0-B281-A79BA5943D01}" srcOrd="1" destOrd="0" presId="urn:microsoft.com/office/officeart/2005/8/layout/vList5"/>
    <dgm:cxn modelId="{A63FB565-6B02-488D-A494-9EBDFA001ACB}" type="presParOf" srcId="{6CA1C56E-BC65-42E5-87BD-54AD67694CB7}" destId="{84E01AA9-0239-4FC3-92F9-C8BEB44F5C85}" srcOrd="2" destOrd="0" presId="urn:microsoft.com/office/officeart/2005/8/layout/vList5"/>
    <dgm:cxn modelId="{1BD10345-05BF-4194-B4E3-571DDE9955BD}" type="presParOf" srcId="{84E01AA9-0239-4FC3-92F9-C8BEB44F5C85}" destId="{042FEE4A-5787-4DD3-93F7-43761C04A715}" srcOrd="0" destOrd="0" presId="urn:microsoft.com/office/officeart/2005/8/layout/vList5"/>
    <dgm:cxn modelId="{68E906D7-1F0E-485D-BFF1-9DF6734B859B}" type="presParOf" srcId="{84E01AA9-0239-4FC3-92F9-C8BEB44F5C85}" destId="{76334FB1-1DE6-48BC-9269-487348C70E72}" srcOrd="1" destOrd="0" presId="urn:microsoft.com/office/officeart/2005/8/layout/vList5"/>
    <dgm:cxn modelId="{88EDC2CC-EBC7-400F-B024-59166A36709C}" type="presParOf" srcId="{6CA1C56E-BC65-42E5-87BD-54AD67694CB7}" destId="{F5573B55-C895-4768-8519-6D56901B33C4}" srcOrd="3" destOrd="0" presId="urn:microsoft.com/office/officeart/2005/8/layout/vList5"/>
    <dgm:cxn modelId="{2611E529-8CFF-4352-8CAD-12A811F87AEB}" type="presParOf" srcId="{6CA1C56E-BC65-42E5-87BD-54AD67694CB7}" destId="{010F19E6-B480-4880-B5FF-F2465A9F560A}" srcOrd="4" destOrd="0" presId="urn:microsoft.com/office/officeart/2005/8/layout/vList5"/>
    <dgm:cxn modelId="{E7208589-AD76-45B2-8033-3CC7131551DD}" type="presParOf" srcId="{010F19E6-B480-4880-B5FF-F2465A9F560A}" destId="{82904290-4735-4EC2-BD3D-4608B58995E0}" srcOrd="0" destOrd="0" presId="urn:microsoft.com/office/officeart/2005/8/layout/vList5"/>
    <dgm:cxn modelId="{8BE30062-3073-45EC-AAF7-5EB091D799CA}" type="presParOf" srcId="{010F19E6-B480-4880-B5FF-F2465A9F560A}" destId="{0DCC9954-5477-4827-BB56-01E8CB6C5EB7}" srcOrd="1" destOrd="0" presId="urn:microsoft.com/office/officeart/2005/8/layout/vList5"/>
    <dgm:cxn modelId="{50166A15-2F35-43CE-A749-0862B083C48A}" type="presParOf" srcId="{6CA1C56E-BC65-42E5-87BD-54AD67694CB7}" destId="{906821A2-E2E8-4C7D-8071-21A479A4FA6D}" srcOrd="5" destOrd="0" presId="urn:microsoft.com/office/officeart/2005/8/layout/vList5"/>
    <dgm:cxn modelId="{98E6C2DA-5D21-4D1D-8204-B2AF29DD60C4}" type="presParOf" srcId="{6CA1C56E-BC65-42E5-87BD-54AD67694CB7}" destId="{90E814B0-C5EA-4879-8527-76D32131BA15}" srcOrd="6" destOrd="0" presId="urn:microsoft.com/office/officeart/2005/8/layout/vList5"/>
    <dgm:cxn modelId="{AB7CD090-8799-4F03-881E-457C0BCF91EF}" type="presParOf" srcId="{90E814B0-C5EA-4879-8527-76D32131BA15}" destId="{D90EE059-3141-43A0-A47B-02BCD67A9E49}" srcOrd="0" destOrd="0" presId="urn:microsoft.com/office/officeart/2005/8/layout/vList5"/>
    <dgm:cxn modelId="{88C0E37D-6907-42CC-8F3B-D91A52E025D8}" type="presParOf" srcId="{90E814B0-C5EA-4879-8527-76D32131BA15}" destId="{6BD7444A-971D-4C3D-8BDD-80F0AD50B34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F533C-2F62-456F-BCEC-502C24F766FF}">
      <dsp:nvSpPr>
        <dsp:cNvPr id="0" name=""/>
        <dsp:cNvSpPr/>
      </dsp:nvSpPr>
      <dsp:spPr>
        <a:xfrm>
          <a:off x="1585633" y="707886"/>
          <a:ext cx="4741108" cy="4741108"/>
        </a:xfrm>
        <a:prstGeom prst="blockArc">
          <a:avLst>
            <a:gd name="adj1" fmla="val 11880000"/>
            <a:gd name="adj2" fmla="val 162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6FFA6A-BE44-422B-90F7-7B6DC0BB3669}">
      <dsp:nvSpPr>
        <dsp:cNvPr id="0" name=""/>
        <dsp:cNvSpPr/>
      </dsp:nvSpPr>
      <dsp:spPr>
        <a:xfrm>
          <a:off x="1585633" y="707886"/>
          <a:ext cx="4741108" cy="4741108"/>
        </a:xfrm>
        <a:prstGeom prst="blockArc">
          <a:avLst>
            <a:gd name="adj1" fmla="val 7560000"/>
            <a:gd name="adj2" fmla="val 1188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456079-A3D3-4C01-A8E7-5F641982816A}">
      <dsp:nvSpPr>
        <dsp:cNvPr id="0" name=""/>
        <dsp:cNvSpPr/>
      </dsp:nvSpPr>
      <dsp:spPr>
        <a:xfrm>
          <a:off x="1585633" y="707886"/>
          <a:ext cx="4741108" cy="4741108"/>
        </a:xfrm>
        <a:prstGeom prst="blockArc">
          <a:avLst>
            <a:gd name="adj1" fmla="val 3240000"/>
            <a:gd name="adj2" fmla="val 756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8F547F-90C2-4903-95FF-B3DDFB150733}">
      <dsp:nvSpPr>
        <dsp:cNvPr id="0" name=""/>
        <dsp:cNvSpPr/>
      </dsp:nvSpPr>
      <dsp:spPr>
        <a:xfrm>
          <a:off x="1585633" y="707886"/>
          <a:ext cx="4741108" cy="4741108"/>
        </a:xfrm>
        <a:prstGeom prst="blockArc">
          <a:avLst>
            <a:gd name="adj1" fmla="val 20520000"/>
            <a:gd name="adj2" fmla="val 324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B7638E-ACD5-4AD1-8338-79A7BA9589DA}">
      <dsp:nvSpPr>
        <dsp:cNvPr id="0" name=""/>
        <dsp:cNvSpPr/>
      </dsp:nvSpPr>
      <dsp:spPr>
        <a:xfrm>
          <a:off x="1585633" y="707886"/>
          <a:ext cx="4741108" cy="4741108"/>
        </a:xfrm>
        <a:prstGeom prst="blockArc">
          <a:avLst>
            <a:gd name="adj1" fmla="val 16200000"/>
            <a:gd name="adj2" fmla="val 2052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47545-A249-4962-9E4A-E39F1A11FA9D}">
      <dsp:nvSpPr>
        <dsp:cNvPr id="0" name=""/>
        <dsp:cNvSpPr/>
      </dsp:nvSpPr>
      <dsp:spPr>
        <a:xfrm>
          <a:off x="2866690" y="1988943"/>
          <a:ext cx="2178994" cy="2178994"/>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b="1" i="1" kern="1200" dirty="0"/>
            <a:t>Strategic/</a:t>
          </a:r>
          <a:br>
            <a:rPr lang="en-US" sz="2300" b="1" i="1" kern="1200" dirty="0"/>
          </a:br>
          <a:r>
            <a:rPr lang="en-US" sz="2300" b="1" i="1" kern="1200" dirty="0"/>
            <a:t>Marketing</a:t>
          </a:r>
          <a:endParaRPr lang="en-US" sz="2300" kern="1200" dirty="0"/>
        </a:p>
      </dsp:txBody>
      <dsp:txXfrm>
        <a:off x="3185796" y="2308049"/>
        <a:ext cx="1540782" cy="1540782"/>
      </dsp:txXfrm>
    </dsp:sp>
    <dsp:sp modelId="{940F1226-2022-4673-95AF-24832A6975E2}">
      <dsp:nvSpPr>
        <dsp:cNvPr id="0" name=""/>
        <dsp:cNvSpPr/>
      </dsp:nvSpPr>
      <dsp:spPr>
        <a:xfrm>
          <a:off x="3193540" y="148"/>
          <a:ext cx="1525295" cy="1525295"/>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Fit to Concept</a:t>
          </a:r>
        </a:p>
        <a:p>
          <a:pPr marL="0" lvl="0" indent="0" algn="ctr" defTabSz="488950">
            <a:lnSpc>
              <a:spcPct val="90000"/>
            </a:lnSpc>
            <a:spcBef>
              <a:spcPct val="0"/>
            </a:spcBef>
            <a:spcAft>
              <a:spcPct val="35000"/>
            </a:spcAft>
            <a:buNone/>
          </a:pPr>
          <a:r>
            <a:rPr lang="en-US" sz="1100" b="1" i="1" kern="1200" dirty="0"/>
            <a:t>25%</a:t>
          </a:r>
          <a:endParaRPr lang="en-US" sz="1100" kern="1200" dirty="0"/>
        </a:p>
      </dsp:txBody>
      <dsp:txXfrm>
        <a:off x="3416914" y="223522"/>
        <a:ext cx="1078547" cy="1078547"/>
      </dsp:txXfrm>
    </dsp:sp>
    <dsp:sp modelId="{B82E234B-5836-4147-9FAB-E4EAF709B99E}">
      <dsp:nvSpPr>
        <dsp:cNvPr id="0" name=""/>
        <dsp:cNvSpPr/>
      </dsp:nvSpPr>
      <dsp:spPr>
        <a:xfrm>
          <a:off x="5395848" y="1600219"/>
          <a:ext cx="1525295" cy="1525295"/>
        </a:xfrm>
        <a:prstGeom prst="ellipse">
          <a:avLst/>
        </a:prstGeom>
        <a:solidFill>
          <a:srgbClr val="009D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Attribute Evaluations (Aggregate)</a:t>
          </a:r>
        </a:p>
        <a:p>
          <a:pPr marL="0" lvl="0" indent="0" algn="ctr" defTabSz="488950">
            <a:lnSpc>
              <a:spcPct val="90000"/>
            </a:lnSpc>
            <a:spcBef>
              <a:spcPct val="0"/>
            </a:spcBef>
            <a:spcAft>
              <a:spcPct val="35000"/>
            </a:spcAft>
            <a:buNone/>
          </a:pPr>
          <a:r>
            <a:rPr lang="en-US" sz="1100" b="1" i="1" kern="1200" dirty="0"/>
            <a:t>25%</a:t>
          </a:r>
          <a:endParaRPr lang="en-US" sz="1100" kern="1200" dirty="0"/>
        </a:p>
      </dsp:txBody>
      <dsp:txXfrm>
        <a:off x="5619222" y="1823593"/>
        <a:ext cx="1078547" cy="1078547"/>
      </dsp:txXfrm>
    </dsp:sp>
    <dsp:sp modelId="{1985ADC8-22FE-4584-A7ED-80DF48F01DE9}">
      <dsp:nvSpPr>
        <dsp:cNvPr id="0" name=""/>
        <dsp:cNvSpPr/>
      </dsp:nvSpPr>
      <dsp:spPr>
        <a:xfrm>
          <a:off x="4554641" y="4189187"/>
          <a:ext cx="1525295" cy="1525295"/>
        </a:xfrm>
        <a:prstGeom prst="ellipse">
          <a:avLst/>
        </a:prstGeom>
        <a:solidFill>
          <a:srgbClr val="0BD0D9"/>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Likeability (Like %)</a:t>
          </a:r>
          <a:br>
            <a:rPr lang="en-US" sz="1100" b="1" kern="1200" dirty="0"/>
          </a:br>
          <a:r>
            <a:rPr lang="en-US" sz="1100" b="1" kern="1200" dirty="0"/>
            <a:t>20%</a:t>
          </a:r>
        </a:p>
      </dsp:txBody>
      <dsp:txXfrm>
        <a:off x="4778015" y="4412561"/>
        <a:ext cx="1078547" cy="1078547"/>
      </dsp:txXfrm>
    </dsp:sp>
    <dsp:sp modelId="{763DEA63-B9DB-4AD3-B7CE-4D293A2E8DDF}">
      <dsp:nvSpPr>
        <dsp:cNvPr id="0" name=""/>
        <dsp:cNvSpPr/>
      </dsp:nvSpPr>
      <dsp:spPr>
        <a:xfrm>
          <a:off x="1832438" y="4189187"/>
          <a:ext cx="1525295" cy="1525295"/>
        </a:xfrm>
        <a:prstGeom prst="ellipse">
          <a:avLst/>
        </a:prstGeom>
        <a:solidFill>
          <a:srgbClr val="10CF9B"/>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Preference Ranking</a:t>
          </a:r>
        </a:p>
        <a:p>
          <a:pPr marL="0" lvl="0" indent="0" algn="ctr" defTabSz="488950">
            <a:lnSpc>
              <a:spcPct val="90000"/>
            </a:lnSpc>
            <a:spcBef>
              <a:spcPct val="0"/>
            </a:spcBef>
            <a:spcAft>
              <a:spcPct val="35000"/>
            </a:spcAft>
            <a:buNone/>
          </a:pPr>
          <a:r>
            <a:rPr lang="en-US" sz="1100" b="1" i="1" kern="1200" dirty="0"/>
            <a:t>20%</a:t>
          </a:r>
          <a:endParaRPr lang="en-US" sz="1100" kern="1200" dirty="0"/>
        </a:p>
      </dsp:txBody>
      <dsp:txXfrm>
        <a:off x="2055812" y="4412561"/>
        <a:ext cx="1078547" cy="1078547"/>
      </dsp:txXfrm>
    </dsp:sp>
    <dsp:sp modelId="{CC82A852-BC50-4913-ACF5-524A4F9BA455}">
      <dsp:nvSpPr>
        <dsp:cNvPr id="0" name=""/>
        <dsp:cNvSpPr/>
      </dsp:nvSpPr>
      <dsp:spPr>
        <a:xfrm>
          <a:off x="991231" y="1600219"/>
          <a:ext cx="1525295" cy="1525295"/>
        </a:xfrm>
        <a:prstGeom prst="ellipse">
          <a:avLst/>
        </a:prstGeom>
        <a:solidFill>
          <a:srgbClr val="7CCA62"/>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Distinctiveness</a:t>
          </a:r>
        </a:p>
        <a:p>
          <a:pPr marL="0" lvl="0" indent="0" algn="ctr" defTabSz="488950">
            <a:lnSpc>
              <a:spcPct val="90000"/>
            </a:lnSpc>
            <a:spcBef>
              <a:spcPct val="0"/>
            </a:spcBef>
            <a:spcAft>
              <a:spcPct val="35000"/>
            </a:spcAft>
            <a:buNone/>
          </a:pPr>
          <a:r>
            <a:rPr lang="en-US" sz="1100" b="1" i="1" kern="1200" dirty="0"/>
            <a:t>10%</a:t>
          </a:r>
          <a:endParaRPr lang="en-US" sz="1100" kern="1200" dirty="0"/>
        </a:p>
      </dsp:txBody>
      <dsp:txXfrm>
        <a:off x="1214605" y="1823593"/>
        <a:ext cx="1078547" cy="10785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360466" y="230"/>
          <a:ext cx="1408308" cy="5633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642128" y="230"/>
        <a:ext cx="844985" cy="563323"/>
      </dsp:txXfrm>
    </dsp:sp>
    <dsp:sp modelId="{5D148A75-129B-476A-8E98-C41F08253E12}">
      <dsp:nvSpPr>
        <dsp:cNvPr id="0" name=""/>
        <dsp:cNvSpPr/>
      </dsp:nvSpPr>
      <dsp:spPr>
        <a:xfrm>
          <a:off x="1585694" y="48112"/>
          <a:ext cx="1168895" cy="4675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4.34</a:t>
          </a:r>
          <a:endParaRPr lang="en-US" sz="800" i="1" kern="1200" dirty="0">
            <a:solidFill>
              <a:schemeClr val="bg1"/>
            </a:solidFill>
          </a:endParaRPr>
        </a:p>
      </dsp:txBody>
      <dsp:txXfrm>
        <a:off x="1819473" y="48112"/>
        <a:ext cx="701337" cy="467558"/>
      </dsp:txXfrm>
    </dsp:sp>
    <dsp:sp modelId="{FC73DD78-2B85-48AA-9E5B-34A731CD3C87}">
      <dsp:nvSpPr>
        <dsp:cNvPr id="0" name=""/>
        <dsp:cNvSpPr/>
      </dsp:nvSpPr>
      <dsp:spPr>
        <a:xfrm>
          <a:off x="2590944" y="48112"/>
          <a:ext cx="1168895" cy="4675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Distinctiveness</a:t>
          </a:r>
          <a:br>
            <a:rPr lang="en-US" sz="800" i="1" kern="1200" dirty="0">
              <a:solidFill>
                <a:schemeClr val="bg1"/>
              </a:solidFill>
              <a:latin typeface="+mn-lt"/>
            </a:rPr>
          </a:br>
          <a:r>
            <a:rPr lang="en-US" sz="800" i="1" kern="1200" dirty="0">
              <a:solidFill>
                <a:schemeClr val="bg1"/>
              </a:solidFill>
              <a:latin typeface="+mn-lt"/>
            </a:rPr>
            <a:t>4.40</a:t>
          </a:r>
          <a:endParaRPr lang="en-US" sz="800" i="1" kern="1200" dirty="0">
            <a:solidFill>
              <a:schemeClr val="bg1"/>
            </a:solidFill>
          </a:endParaRPr>
        </a:p>
      </dsp:txBody>
      <dsp:txXfrm>
        <a:off x="2824723" y="48112"/>
        <a:ext cx="701337" cy="467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360466" y="230"/>
          <a:ext cx="1408308" cy="5633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642128" y="230"/>
        <a:ext cx="844985" cy="563323"/>
      </dsp:txXfrm>
    </dsp:sp>
    <dsp:sp modelId="{5D148A75-129B-476A-8E98-C41F08253E12}">
      <dsp:nvSpPr>
        <dsp:cNvPr id="0" name=""/>
        <dsp:cNvSpPr/>
      </dsp:nvSpPr>
      <dsp:spPr>
        <a:xfrm>
          <a:off x="1585694" y="48112"/>
          <a:ext cx="1168895" cy="4675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4.34</a:t>
          </a:r>
          <a:endParaRPr lang="en-US" sz="800" i="1" kern="1200" dirty="0">
            <a:solidFill>
              <a:schemeClr val="bg1"/>
            </a:solidFill>
          </a:endParaRPr>
        </a:p>
      </dsp:txBody>
      <dsp:txXfrm>
        <a:off x="1819473" y="48112"/>
        <a:ext cx="701337" cy="467558"/>
      </dsp:txXfrm>
    </dsp:sp>
    <dsp:sp modelId="{FC73DD78-2B85-48AA-9E5B-34A731CD3C87}">
      <dsp:nvSpPr>
        <dsp:cNvPr id="0" name=""/>
        <dsp:cNvSpPr/>
      </dsp:nvSpPr>
      <dsp:spPr>
        <a:xfrm>
          <a:off x="2590944" y="48112"/>
          <a:ext cx="1168895" cy="4675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Distinctiveness</a:t>
          </a:r>
          <a:br>
            <a:rPr lang="en-US" sz="800" i="1" kern="1200" dirty="0">
              <a:solidFill>
                <a:schemeClr val="bg1"/>
              </a:solidFill>
              <a:latin typeface="+mn-lt"/>
            </a:rPr>
          </a:br>
          <a:r>
            <a:rPr lang="en-US" sz="800" i="1" kern="1200" dirty="0">
              <a:solidFill>
                <a:schemeClr val="bg1"/>
              </a:solidFill>
              <a:latin typeface="+mn-lt"/>
            </a:rPr>
            <a:t>4.40</a:t>
          </a:r>
          <a:endParaRPr lang="en-US" sz="800" i="1" kern="1200" dirty="0">
            <a:solidFill>
              <a:schemeClr val="bg1"/>
            </a:solidFill>
          </a:endParaRPr>
        </a:p>
      </dsp:txBody>
      <dsp:txXfrm>
        <a:off x="2824723" y="48112"/>
        <a:ext cx="701337" cy="467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360466" y="230"/>
          <a:ext cx="1408308" cy="5633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642128" y="230"/>
        <a:ext cx="844985" cy="563323"/>
      </dsp:txXfrm>
    </dsp:sp>
    <dsp:sp modelId="{5D148A75-129B-476A-8E98-C41F08253E12}">
      <dsp:nvSpPr>
        <dsp:cNvPr id="0" name=""/>
        <dsp:cNvSpPr/>
      </dsp:nvSpPr>
      <dsp:spPr>
        <a:xfrm>
          <a:off x="1585694" y="48112"/>
          <a:ext cx="1168895" cy="4675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4.34</a:t>
          </a:r>
          <a:endParaRPr lang="en-US" sz="800" i="1" kern="1200" dirty="0">
            <a:solidFill>
              <a:schemeClr val="bg1"/>
            </a:solidFill>
          </a:endParaRPr>
        </a:p>
      </dsp:txBody>
      <dsp:txXfrm>
        <a:off x="1819473" y="48112"/>
        <a:ext cx="701337" cy="467558"/>
      </dsp:txXfrm>
    </dsp:sp>
    <dsp:sp modelId="{FC73DD78-2B85-48AA-9E5B-34A731CD3C87}">
      <dsp:nvSpPr>
        <dsp:cNvPr id="0" name=""/>
        <dsp:cNvSpPr/>
      </dsp:nvSpPr>
      <dsp:spPr>
        <a:xfrm>
          <a:off x="2590944" y="48112"/>
          <a:ext cx="1168895" cy="4675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Distinctiveness</a:t>
          </a:r>
          <a:br>
            <a:rPr lang="en-US" sz="800" i="1" kern="1200" dirty="0">
              <a:solidFill>
                <a:schemeClr val="bg1"/>
              </a:solidFill>
              <a:latin typeface="+mn-lt"/>
            </a:rPr>
          </a:br>
          <a:r>
            <a:rPr lang="en-US" sz="800" i="1" kern="1200" dirty="0">
              <a:solidFill>
                <a:schemeClr val="bg1"/>
              </a:solidFill>
              <a:latin typeface="+mn-lt"/>
            </a:rPr>
            <a:t>4.40</a:t>
          </a:r>
          <a:endParaRPr lang="en-US" sz="800" i="1" kern="1200" dirty="0">
            <a:solidFill>
              <a:schemeClr val="bg1"/>
            </a:solidFill>
          </a:endParaRPr>
        </a:p>
      </dsp:txBody>
      <dsp:txXfrm>
        <a:off x="2824723" y="48112"/>
        <a:ext cx="701337" cy="4675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8596-2766-4057-A6EE-8371584030DA}">
      <dsp:nvSpPr>
        <dsp:cNvPr id="0" name=""/>
        <dsp:cNvSpPr/>
      </dsp:nvSpPr>
      <dsp:spPr>
        <a:xfrm>
          <a:off x="360466" y="230"/>
          <a:ext cx="1408308" cy="5633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1" i="1" kern="1200" dirty="0">
              <a:solidFill>
                <a:schemeClr val="bg1"/>
              </a:solidFill>
            </a:rPr>
            <a:t>Historical</a:t>
          </a:r>
          <a:br>
            <a:rPr lang="en-US" sz="800" b="1" i="1" kern="1200" dirty="0">
              <a:solidFill>
                <a:schemeClr val="bg1"/>
              </a:solidFill>
            </a:rPr>
          </a:br>
          <a:r>
            <a:rPr lang="en-US" sz="800" b="1" i="1" kern="1200" dirty="0">
              <a:solidFill>
                <a:schemeClr val="bg1"/>
              </a:solidFill>
            </a:rPr>
            <a:t>Means</a:t>
          </a:r>
        </a:p>
      </dsp:txBody>
      <dsp:txXfrm>
        <a:off x="642128" y="230"/>
        <a:ext cx="844985" cy="563323"/>
      </dsp:txXfrm>
    </dsp:sp>
    <dsp:sp modelId="{5D148A75-129B-476A-8E98-C41F08253E12}">
      <dsp:nvSpPr>
        <dsp:cNvPr id="0" name=""/>
        <dsp:cNvSpPr/>
      </dsp:nvSpPr>
      <dsp:spPr>
        <a:xfrm>
          <a:off x="1585694" y="48112"/>
          <a:ext cx="1168895" cy="4675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Fit to Concept </a:t>
          </a:r>
          <a:br>
            <a:rPr lang="en-US" sz="800" i="1" kern="1200" dirty="0">
              <a:solidFill>
                <a:schemeClr val="bg1"/>
              </a:solidFill>
              <a:latin typeface="+mn-lt"/>
            </a:rPr>
          </a:br>
          <a:r>
            <a:rPr lang="en-US" sz="800" i="1" kern="1200" dirty="0">
              <a:solidFill>
                <a:schemeClr val="bg1"/>
              </a:solidFill>
              <a:latin typeface="+mn-lt"/>
            </a:rPr>
            <a:t>4.34</a:t>
          </a:r>
          <a:endParaRPr lang="en-US" sz="800" i="1" kern="1200" dirty="0">
            <a:solidFill>
              <a:schemeClr val="bg1"/>
            </a:solidFill>
          </a:endParaRPr>
        </a:p>
      </dsp:txBody>
      <dsp:txXfrm>
        <a:off x="1819473" y="48112"/>
        <a:ext cx="701337" cy="467558"/>
      </dsp:txXfrm>
    </dsp:sp>
    <dsp:sp modelId="{FC73DD78-2B85-48AA-9E5B-34A731CD3C87}">
      <dsp:nvSpPr>
        <dsp:cNvPr id="0" name=""/>
        <dsp:cNvSpPr/>
      </dsp:nvSpPr>
      <dsp:spPr>
        <a:xfrm>
          <a:off x="2590944" y="48112"/>
          <a:ext cx="1168895" cy="467558"/>
        </a:xfrm>
        <a:prstGeom prst="chevron">
          <a:avLst/>
        </a:prstGeom>
        <a:solidFill>
          <a:srgbClr val="2B51A5"/>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chemeClr val="bg1"/>
              </a:solidFill>
              <a:latin typeface="+mn-lt"/>
            </a:rPr>
            <a:t>Distinctiveness</a:t>
          </a:r>
          <a:br>
            <a:rPr lang="en-US" sz="800" i="1" kern="1200" dirty="0">
              <a:solidFill>
                <a:schemeClr val="bg1"/>
              </a:solidFill>
              <a:latin typeface="+mn-lt"/>
            </a:rPr>
          </a:br>
          <a:r>
            <a:rPr lang="en-US" sz="800" i="1" kern="1200" dirty="0">
              <a:solidFill>
                <a:schemeClr val="bg1"/>
              </a:solidFill>
              <a:latin typeface="+mn-lt"/>
            </a:rPr>
            <a:t>4.40</a:t>
          </a:r>
          <a:endParaRPr lang="en-US" sz="800" i="1" kern="1200" dirty="0">
            <a:solidFill>
              <a:schemeClr val="bg1"/>
            </a:solidFill>
          </a:endParaRPr>
        </a:p>
      </dsp:txBody>
      <dsp:txXfrm>
        <a:off x="2824723" y="48112"/>
        <a:ext cx="701337" cy="4675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90A5-54EC-465E-9141-5D5E08C8E0F9}">
      <dsp:nvSpPr>
        <dsp:cNvPr id="0" name=""/>
        <dsp:cNvSpPr/>
      </dsp:nvSpPr>
      <dsp:spPr>
        <a:xfrm rot="5400000">
          <a:off x="5497563" y="-2752664"/>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138422"/>
        <a:ext cx="6451905" cy="708034"/>
      </dsp:txXfrm>
    </dsp:sp>
    <dsp:sp modelId="{8659E486-D5F3-4457-92E2-6312D37B428C}">
      <dsp:nvSpPr>
        <dsp:cNvPr id="0" name=""/>
        <dsp:cNvSpPr/>
      </dsp:nvSpPr>
      <dsp:spPr>
        <a:xfrm>
          <a:off x="1005961" y="2039"/>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Personality Trait #1</a:t>
          </a:r>
        </a:p>
      </dsp:txBody>
      <dsp:txXfrm>
        <a:off x="1053840" y="49918"/>
        <a:ext cx="1543060" cy="885043"/>
      </dsp:txXfrm>
    </dsp:sp>
    <dsp:sp modelId="{76334FB1-1DE6-48BC-9269-487348C70E72}">
      <dsp:nvSpPr>
        <dsp:cNvPr id="0" name=""/>
        <dsp:cNvSpPr/>
      </dsp:nvSpPr>
      <dsp:spPr>
        <a:xfrm rot="5400000">
          <a:off x="5497563" y="-1722823"/>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1168263"/>
        <a:ext cx="6451905" cy="708034"/>
      </dsp:txXfrm>
    </dsp:sp>
    <dsp:sp modelId="{042FEE4A-5787-4DD3-93F7-43761C04A715}">
      <dsp:nvSpPr>
        <dsp:cNvPr id="0" name=""/>
        <dsp:cNvSpPr/>
      </dsp:nvSpPr>
      <dsp:spPr>
        <a:xfrm>
          <a:off x="1005961" y="1031880"/>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Personality Trait #2</a:t>
          </a:r>
        </a:p>
      </dsp:txBody>
      <dsp:txXfrm>
        <a:off x="1053840" y="1079759"/>
        <a:ext cx="1543060" cy="885043"/>
      </dsp:txXfrm>
    </dsp:sp>
    <dsp:sp modelId="{0DCC9954-5477-4827-BB56-01E8CB6C5EB7}">
      <dsp:nvSpPr>
        <dsp:cNvPr id="0" name=""/>
        <dsp:cNvSpPr/>
      </dsp:nvSpPr>
      <dsp:spPr>
        <a:xfrm rot="5400000">
          <a:off x="5497563" y="-692981"/>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2198105"/>
        <a:ext cx="6451905" cy="708034"/>
      </dsp:txXfrm>
    </dsp:sp>
    <dsp:sp modelId="{82904290-4735-4EC2-BD3D-4608B58995E0}">
      <dsp:nvSpPr>
        <dsp:cNvPr id="0" name=""/>
        <dsp:cNvSpPr/>
      </dsp:nvSpPr>
      <dsp:spPr>
        <a:xfrm>
          <a:off x="1005961" y="2061721"/>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Personality Trait #3</a:t>
          </a:r>
        </a:p>
      </dsp:txBody>
      <dsp:txXfrm>
        <a:off x="1053840" y="2109600"/>
        <a:ext cx="1543060" cy="885043"/>
      </dsp:txXfrm>
    </dsp:sp>
    <dsp:sp modelId="{6BD7444A-971D-4C3D-8BDD-80F0AD50B34B}">
      <dsp:nvSpPr>
        <dsp:cNvPr id="0" name=""/>
        <dsp:cNvSpPr/>
      </dsp:nvSpPr>
      <dsp:spPr>
        <a:xfrm rot="5400000">
          <a:off x="5497563" y="336859"/>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p>
      </dsp:txBody>
      <dsp:txXfrm rot="-5400000">
        <a:off x="2644780" y="3227946"/>
        <a:ext cx="6451905" cy="708034"/>
      </dsp:txXfrm>
    </dsp:sp>
    <dsp:sp modelId="{D90EE059-3141-43A0-A47B-02BCD67A9E49}">
      <dsp:nvSpPr>
        <dsp:cNvPr id="0" name=""/>
        <dsp:cNvSpPr/>
      </dsp:nvSpPr>
      <dsp:spPr>
        <a:xfrm>
          <a:off x="1005961" y="3091562"/>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Personality Trait #4</a:t>
          </a:r>
        </a:p>
      </dsp:txBody>
      <dsp:txXfrm>
        <a:off x="1053840" y="3139441"/>
        <a:ext cx="1543060" cy="8850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90A5-54EC-465E-9141-5D5E08C8E0F9}">
      <dsp:nvSpPr>
        <dsp:cNvPr id="0" name=""/>
        <dsp:cNvSpPr/>
      </dsp:nvSpPr>
      <dsp:spPr>
        <a:xfrm rot="5400000">
          <a:off x="5497563" y="-2752664"/>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solidFill>
              <a:srgbClr val="FF0000"/>
            </a:solidFill>
          </a:endParaRPr>
        </a:p>
      </dsp:txBody>
      <dsp:txXfrm rot="-5400000">
        <a:off x="2644780" y="138422"/>
        <a:ext cx="6451905" cy="708034"/>
      </dsp:txXfrm>
    </dsp:sp>
    <dsp:sp modelId="{8659E486-D5F3-4457-92E2-6312D37B428C}">
      <dsp:nvSpPr>
        <dsp:cNvPr id="0" name=""/>
        <dsp:cNvSpPr/>
      </dsp:nvSpPr>
      <dsp:spPr>
        <a:xfrm>
          <a:off x="1005961" y="2039"/>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#1</a:t>
          </a:r>
        </a:p>
      </dsp:txBody>
      <dsp:txXfrm>
        <a:off x="1053840" y="49918"/>
        <a:ext cx="1543060" cy="885043"/>
      </dsp:txXfrm>
    </dsp:sp>
    <dsp:sp modelId="{76334FB1-1DE6-48BC-9269-487348C70E72}">
      <dsp:nvSpPr>
        <dsp:cNvPr id="0" name=""/>
        <dsp:cNvSpPr/>
      </dsp:nvSpPr>
      <dsp:spPr>
        <a:xfrm rot="5400000">
          <a:off x="5497563" y="-1722823"/>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solidFill>
              <a:srgbClr val="FF0000"/>
            </a:solidFill>
          </a:endParaRPr>
        </a:p>
      </dsp:txBody>
      <dsp:txXfrm rot="-5400000">
        <a:off x="2644780" y="1168263"/>
        <a:ext cx="6451905" cy="708034"/>
      </dsp:txXfrm>
    </dsp:sp>
    <dsp:sp modelId="{042FEE4A-5787-4DD3-93F7-43761C04A715}">
      <dsp:nvSpPr>
        <dsp:cNvPr id="0" name=""/>
        <dsp:cNvSpPr/>
      </dsp:nvSpPr>
      <dsp:spPr>
        <a:xfrm>
          <a:off x="1005961" y="1031880"/>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#2</a:t>
          </a:r>
        </a:p>
      </dsp:txBody>
      <dsp:txXfrm>
        <a:off x="1053840" y="1079759"/>
        <a:ext cx="1543060" cy="885043"/>
      </dsp:txXfrm>
    </dsp:sp>
    <dsp:sp modelId="{0DCC9954-5477-4827-BB56-01E8CB6C5EB7}">
      <dsp:nvSpPr>
        <dsp:cNvPr id="0" name=""/>
        <dsp:cNvSpPr/>
      </dsp:nvSpPr>
      <dsp:spPr>
        <a:xfrm rot="5400000">
          <a:off x="5497563" y="-692981"/>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solidFill>
              <a:srgbClr val="FF0000"/>
            </a:solidFill>
          </a:endParaRPr>
        </a:p>
      </dsp:txBody>
      <dsp:txXfrm rot="-5400000">
        <a:off x="2644780" y="2198105"/>
        <a:ext cx="6451905" cy="708034"/>
      </dsp:txXfrm>
    </dsp:sp>
    <dsp:sp modelId="{82904290-4735-4EC2-BD3D-4608B58995E0}">
      <dsp:nvSpPr>
        <dsp:cNvPr id="0" name=""/>
        <dsp:cNvSpPr/>
      </dsp:nvSpPr>
      <dsp:spPr>
        <a:xfrm>
          <a:off x="1005961" y="2061721"/>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#3</a:t>
          </a:r>
        </a:p>
      </dsp:txBody>
      <dsp:txXfrm>
        <a:off x="1053840" y="2109600"/>
        <a:ext cx="1543060" cy="885043"/>
      </dsp:txXfrm>
    </dsp:sp>
    <dsp:sp modelId="{6BD7444A-971D-4C3D-8BDD-80F0AD50B34B}">
      <dsp:nvSpPr>
        <dsp:cNvPr id="0" name=""/>
        <dsp:cNvSpPr/>
      </dsp:nvSpPr>
      <dsp:spPr>
        <a:xfrm rot="5400000">
          <a:off x="5497563" y="336859"/>
          <a:ext cx="784640" cy="64902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Tx/>
            <a:buNone/>
          </a:pPr>
          <a:endParaRPr lang="en-US" sz="1800" kern="1200" dirty="0">
            <a:solidFill>
              <a:srgbClr val="FF0000"/>
            </a:solidFill>
          </a:endParaRPr>
        </a:p>
      </dsp:txBody>
      <dsp:txXfrm rot="-5400000">
        <a:off x="2644780" y="3227946"/>
        <a:ext cx="6451905" cy="708034"/>
      </dsp:txXfrm>
    </dsp:sp>
    <dsp:sp modelId="{D90EE059-3141-43A0-A47B-02BCD67A9E49}">
      <dsp:nvSpPr>
        <dsp:cNvPr id="0" name=""/>
        <dsp:cNvSpPr/>
      </dsp:nvSpPr>
      <dsp:spPr>
        <a:xfrm>
          <a:off x="1005961" y="3091562"/>
          <a:ext cx="1638818" cy="980801"/>
        </a:xfrm>
        <a:prstGeom prst="round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Attribute #4</a:t>
          </a:r>
        </a:p>
      </dsp:txBody>
      <dsp:txXfrm>
        <a:off x="1053840" y="3139441"/>
        <a:ext cx="1543060" cy="88504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t>10/29/2024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dirty="0"/>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FFD40-13C9-7B48-A0BE-E251E1E33FE5}" type="datetimeFigureOut">
              <a:rPr lang="en-US" smtClean="0"/>
              <a:t>10/29/2024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dirty="0"/>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2">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elcome Message 1">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Picture Placeholder 8">
            <a:extLst>
              <a:ext uri="{FF2B5EF4-FFF2-40B4-BE49-F238E27FC236}">
                <a16:creationId xmlns:a16="http://schemas.microsoft.com/office/drawing/2014/main" id="{F246201C-0AB2-4864-9B5B-356A50CB1EFB}"/>
              </a:ext>
            </a:extLst>
          </p:cNvPr>
          <p:cNvSpPr>
            <a:spLocks noGrp="1"/>
          </p:cNvSpPr>
          <p:nvPr>
            <p:ph type="pic" sz="quarter" idx="13"/>
          </p:nvPr>
        </p:nvSpPr>
        <p:spPr>
          <a:xfrm>
            <a:off x="7109138" y="1049628"/>
            <a:ext cx="3870101" cy="47523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itle 5">
            <a:extLst>
              <a:ext uri="{FF2B5EF4-FFF2-40B4-BE49-F238E27FC236}">
                <a16:creationId xmlns:a16="http://schemas.microsoft.com/office/drawing/2014/main" id="{70D0D4DA-AE70-4CF8-80F2-1FEB9708B12C}"/>
              </a:ext>
            </a:extLst>
          </p:cNvPr>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26538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elcome Message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12498C75-C0F3-900B-8928-C2885AB05A61}"/>
              </a:ext>
            </a:extLst>
          </p:cNvPr>
          <p:cNvSpPr>
            <a:spLocks noGrp="1"/>
          </p:cNvSpPr>
          <p:nvPr>
            <p:ph type="pic" sz="quarter" idx="13"/>
          </p:nvPr>
        </p:nvSpPr>
        <p:spPr>
          <a:xfrm>
            <a:off x="1019175" y="1125538"/>
            <a:ext cx="5076825" cy="494041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71532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Message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407A4DB-9FA4-8F2C-D340-59AE231D9E0B}"/>
              </a:ext>
            </a:extLst>
          </p:cNvPr>
          <p:cNvSpPr>
            <a:spLocks noGrp="1"/>
          </p:cNvSpPr>
          <p:nvPr>
            <p:ph type="pic" sz="quarter" idx="13"/>
          </p:nvPr>
        </p:nvSpPr>
        <p:spPr>
          <a:xfrm>
            <a:off x="5801932" y="2331747"/>
            <a:ext cx="5370893" cy="332274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5581A5A-F8E3-2F61-F0ED-B38F67AAF395}"/>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48493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B4E1AB4A-53EA-A484-D01F-C1423CB8FA0F}"/>
              </a:ext>
            </a:extLst>
          </p:cNvPr>
          <p:cNvSpPr>
            <a:spLocks noGrp="1"/>
          </p:cNvSpPr>
          <p:nvPr>
            <p:ph type="pic" sz="quarter" idx="13"/>
          </p:nvPr>
        </p:nvSpPr>
        <p:spPr>
          <a:xfrm>
            <a:off x="4417454" y="936222"/>
            <a:ext cx="3573887" cy="53375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58649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2"/>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ent Agenda">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DD5F6B2-D6AD-5E5A-B91D-59EEC8F51C06}"/>
              </a:ext>
            </a:extLst>
          </p:cNvPr>
          <p:cNvSpPr>
            <a:spLocks noGrp="1"/>
          </p:cNvSpPr>
          <p:nvPr>
            <p:ph type="pic" sz="quarter" idx="13"/>
          </p:nvPr>
        </p:nvSpPr>
        <p:spPr>
          <a:xfrm>
            <a:off x="473074" y="1956327"/>
            <a:ext cx="4413885" cy="2945346"/>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5700477-E30F-700A-77D6-C61517E9BDD2}"/>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5742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ssage for the CE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6E227BF-C543-FA10-03B8-C62FC332B1FD}"/>
              </a:ext>
            </a:extLst>
          </p:cNvPr>
          <p:cNvSpPr>
            <a:spLocks noGrp="1"/>
          </p:cNvSpPr>
          <p:nvPr>
            <p:ph type="pic" sz="quarter" idx="13"/>
          </p:nvPr>
        </p:nvSpPr>
        <p:spPr>
          <a:xfrm>
            <a:off x="0" y="0"/>
            <a:ext cx="46101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64134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O Mess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011874B-C9A9-4AF7-B7F2-66B55CE703EE}"/>
              </a:ext>
            </a:extLst>
          </p:cNvPr>
          <p:cNvSpPr>
            <a:spLocks noGrp="1"/>
          </p:cNvSpPr>
          <p:nvPr>
            <p:ph type="pic" sz="quarter" idx="13"/>
          </p:nvPr>
        </p:nvSpPr>
        <p:spPr>
          <a:xfrm>
            <a:off x="5225222" y="1305753"/>
            <a:ext cx="1741555" cy="1741555"/>
          </a:xfrm>
          <a:custGeom>
            <a:avLst/>
            <a:gdLst>
              <a:gd name="connsiteX0" fmla="*/ 682375 w 1364750"/>
              <a:gd name="connsiteY0" fmla="*/ 0 h 1364750"/>
              <a:gd name="connsiteX1" fmla="*/ 1364750 w 1364750"/>
              <a:gd name="connsiteY1" fmla="*/ 682375 h 1364750"/>
              <a:gd name="connsiteX2" fmla="*/ 682375 w 1364750"/>
              <a:gd name="connsiteY2" fmla="*/ 1364750 h 1364750"/>
              <a:gd name="connsiteX3" fmla="*/ 0 w 1364750"/>
              <a:gd name="connsiteY3" fmla="*/ 682375 h 1364750"/>
              <a:gd name="connsiteX4" fmla="*/ 682375 w 1364750"/>
              <a:gd name="connsiteY4" fmla="*/ 0 h 136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50" h="1364750">
                <a:moveTo>
                  <a:pt x="682375" y="0"/>
                </a:moveTo>
                <a:cubicBezTo>
                  <a:pt x="1059240" y="0"/>
                  <a:pt x="1364750" y="305510"/>
                  <a:pt x="1364750" y="682375"/>
                </a:cubicBezTo>
                <a:cubicBezTo>
                  <a:pt x="1364750" y="1059240"/>
                  <a:pt x="1059240" y="1364750"/>
                  <a:pt x="682375" y="1364750"/>
                </a:cubicBezTo>
                <a:cubicBezTo>
                  <a:pt x="305510" y="1364750"/>
                  <a:pt x="0" y="1059240"/>
                  <a:pt x="0" y="682375"/>
                </a:cubicBezTo>
                <a:cubicBezTo>
                  <a:pt x="0" y="305510"/>
                  <a:pt x="305510" y="0"/>
                  <a:pt x="682375" y="0"/>
                </a:cubicBezTo>
                <a:close/>
              </a:path>
            </a:pathLst>
          </a:cu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86834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87BFF96-783D-4815-AC98-24BBE626F117}"/>
              </a:ext>
            </a:extLst>
          </p:cNvPr>
          <p:cNvSpPr>
            <a:spLocks noGrp="1"/>
          </p:cNvSpPr>
          <p:nvPr>
            <p:ph type="pic" sz="quarter" idx="12"/>
          </p:nvPr>
        </p:nvSpPr>
        <p:spPr>
          <a:xfrm>
            <a:off x="4914898" y="-12493"/>
            <a:ext cx="7277101"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0391B8AC-6293-F42E-A078-D44AA9942013}"/>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3058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out us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51BF190C-8167-8441-41CB-CE9BD65FEEF6}"/>
              </a:ext>
            </a:extLst>
          </p:cNvPr>
          <p:cNvSpPr>
            <a:spLocks noGrp="1"/>
          </p:cNvSpPr>
          <p:nvPr>
            <p:ph type="pic" sz="quarter" idx="13"/>
          </p:nvPr>
        </p:nvSpPr>
        <p:spPr>
          <a:xfrm>
            <a:off x="7502524" y="1654810"/>
            <a:ext cx="4019549" cy="35483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6B4B4AA-B02E-05C4-0B1D-B020977908D3}"/>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11056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8C06E91-68B5-C33A-F5AC-DE80D7424F47}"/>
              </a:ext>
            </a:extLst>
          </p:cNvPr>
          <p:cNvSpPr>
            <a:spLocks noGrp="1"/>
          </p:cNvSpPr>
          <p:nvPr>
            <p:ph type="pic" sz="quarter" idx="13"/>
          </p:nvPr>
        </p:nvSpPr>
        <p:spPr>
          <a:xfrm>
            <a:off x="8100060" y="0"/>
            <a:ext cx="409194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9E57C10-2D36-32EC-0251-2AF10EBA69D7}"/>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14220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5616713"/>
          </a:xfrm>
        </p:spPr>
        <p:txBody>
          <a:bodyPr/>
          <a:lstStyle>
            <a:lvl1pPr>
              <a:lnSpc>
                <a:spcPct val="100000"/>
              </a:lnSpc>
              <a:defRPr sz="1600"/>
            </a:lvl1pPr>
            <a:lvl2pPr marL="285750" indent="-285750">
              <a:lnSpc>
                <a:spcPct val="100000"/>
              </a:lnSpc>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0810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59129A1-44C4-09BE-1CEB-890E758A74E7}"/>
              </a:ext>
            </a:extLst>
          </p:cNvPr>
          <p:cNvSpPr>
            <a:spLocks noGrp="1"/>
          </p:cNvSpPr>
          <p:nvPr>
            <p:ph type="pic" sz="quarter" idx="13"/>
          </p:nvPr>
        </p:nvSpPr>
        <p:spPr>
          <a:xfrm>
            <a:off x="-5716" y="2420619"/>
            <a:ext cx="4844416"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292BC476-920F-84ED-08D0-B013030B0B0C}"/>
              </a:ext>
            </a:extLst>
          </p:cNvPr>
          <p:cNvSpPr>
            <a:spLocks noGrp="1"/>
          </p:cNvSpPr>
          <p:nvPr>
            <p:ph type="pic" sz="quarter" idx="14"/>
          </p:nvPr>
        </p:nvSpPr>
        <p:spPr>
          <a:xfrm>
            <a:off x="4945380" y="2420619"/>
            <a:ext cx="7246620"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B1F8F4-6F0A-679E-70E9-60F03F0D3320}"/>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06889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4"/>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84485D48-B9FB-4ECF-B2D2-170A5BAA92DA}"/>
              </a:ext>
            </a:extLst>
          </p:cNvPr>
          <p:cNvSpPr>
            <a:spLocks noGrp="1"/>
          </p:cNvSpPr>
          <p:nvPr>
            <p:ph type="pic" sz="quarter" idx="13"/>
          </p:nvPr>
        </p:nvSpPr>
        <p:spPr>
          <a:xfrm>
            <a:off x="4552823" y="1959459"/>
            <a:ext cx="3086353" cy="293908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4878C1B4-C024-2E61-2342-F2EC4B79CA3B}"/>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34366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ny Overview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AAB994F0-73E8-2A01-C976-3843D01524D0}"/>
              </a:ext>
            </a:extLst>
          </p:cNvPr>
          <p:cNvSpPr>
            <a:spLocks noGrp="1"/>
          </p:cNvSpPr>
          <p:nvPr>
            <p:ph type="pic" sz="quarter" idx="13"/>
          </p:nvPr>
        </p:nvSpPr>
        <p:spPr>
          <a:xfrm>
            <a:off x="3775833" y="3698741"/>
            <a:ext cx="2007361" cy="239725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027E270C-60C4-B5F5-0CD4-1A35BC4862D2}"/>
              </a:ext>
            </a:extLst>
          </p:cNvPr>
          <p:cNvSpPr>
            <a:spLocks noGrp="1"/>
          </p:cNvSpPr>
          <p:nvPr>
            <p:ph type="pic" sz="quarter" idx="14"/>
          </p:nvPr>
        </p:nvSpPr>
        <p:spPr>
          <a:xfrm>
            <a:off x="6096000" y="13419"/>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8194B7D8-4030-0494-9DDB-7A3ED3167109}"/>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94977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5"/>
                                        </p:tgtEl>
                                      </p:cBhvr>
                                      <p:by x="105000" y="105000"/>
                                    </p:animScale>
                                  </p:childTnLst>
                                </p:cTn>
                              </p:par>
                              <p:par>
                                <p:cTn id="10" presetID="22" presetClass="entr" presetSubtype="1"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42" presetClass="path" presetSubtype="0" accel="49333" decel="50667" fill="hold" grpId="1" nodeType="withEffect">
                                  <p:stCondLst>
                                    <p:cond delay="1000"/>
                                  </p:stCondLst>
                                  <p:childTnLst>
                                    <p:animMotion origin="layout" path="M -4.79167E-6 -1.11111E-6 L -4.79167E-6 0.07245 " pathEditMode="relative" rAng="0" ptsTypes="AA">
                                      <p:cBhvr>
                                        <p:cTn id="14" dur="750" spd="-100000" fill="hold"/>
                                        <p:tgtEl>
                                          <p:spTgt spid="4"/>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ny Overview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40867C7-14DD-4827-AC97-FC8CBE23D3C8}"/>
              </a:ext>
            </a:extLst>
          </p:cNvPr>
          <p:cNvSpPr>
            <a:spLocks noGrp="1"/>
          </p:cNvSpPr>
          <p:nvPr>
            <p:ph type="pic" sz="quarter" idx="13"/>
          </p:nvPr>
        </p:nvSpPr>
        <p:spPr>
          <a:xfrm>
            <a:off x="7655627" y="731839"/>
            <a:ext cx="4075998" cy="5148262"/>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A6B4212-C348-185F-677F-36DA1DEA59E1}"/>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0153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ny Overview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1FA3B190-1737-41A2-B234-95FCB40381B4}"/>
              </a:ext>
            </a:extLst>
          </p:cNvPr>
          <p:cNvSpPr>
            <a:spLocks noGrp="1"/>
          </p:cNvSpPr>
          <p:nvPr>
            <p:ph type="pic" sz="quarter" idx="13"/>
          </p:nvPr>
        </p:nvSpPr>
        <p:spPr>
          <a:xfrm>
            <a:off x="9592945" y="10922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48A4FF54-F621-5DC3-8D89-962CE1A0152F}"/>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
        <p:nvSpPr>
          <p:cNvPr id="6" name="Picture Placeholder 8">
            <a:extLst>
              <a:ext uri="{FF2B5EF4-FFF2-40B4-BE49-F238E27FC236}">
                <a16:creationId xmlns:a16="http://schemas.microsoft.com/office/drawing/2014/main" id="{5776AEAF-943D-8E18-7B05-82445C13D947}"/>
              </a:ext>
            </a:extLst>
          </p:cNvPr>
          <p:cNvSpPr>
            <a:spLocks noGrp="1"/>
          </p:cNvSpPr>
          <p:nvPr>
            <p:ph type="pic" sz="quarter" idx="14"/>
          </p:nvPr>
        </p:nvSpPr>
        <p:spPr>
          <a:xfrm>
            <a:off x="7103745" y="30607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400996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par>
                                <p:cTn id="10" presetID="22" presetClass="entr" presetSubtype="1"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750"/>
                                        <p:tgtEl>
                                          <p:spTgt spid="6"/>
                                        </p:tgtEl>
                                      </p:cBhvr>
                                    </p:animEffect>
                                  </p:childTnLst>
                                </p:cTn>
                              </p:par>
                              <p:par>
                                <p:cTn id="13" presetID="42" presetClass="path" presetSubtype="0" accel="49333" decel="50667" fill="hold" grpId="1" nodeType="withEffect">
                                  <p:stCondLst>
                                    <p:cond delay="500"/>
                                  </p:stCondLst>
                                  <p:childTnLst>
                                    <p:animMotion origin="layout" path="M 0 1.11111E-6 L 0 0.19699 " pathEditMode="relative" rAng="0" ptsTypes="AA">
                                      <p:cBhvr>
                                        <p:cTn id="14" dur="1000" spd="-100000" fill="hold"/>
                                        <p:tgtEl>
                                          <p:spTgt spid="6"/>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objective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244474" y="698500"/>
            <a:ext cx="4512943" cy="54356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03D1C79-021F-DF24-39B9-7E6A1430E7E6}"/>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27617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objective 2">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09F608D1-34E0-E588-09D8-3C4C22ACF84C}"/>
              </a:ext>
            </a:extLst>
          </p:cNvPr>
          <p:cNvSpPr>
            <a:spLocks noGrp="1"/>
          </p:cNvSpPr>
          <p:nvPr>
            <p:ph type="pic" sz="quarter" idx="14"/>
          </p:nvPr>
        </p:nvSpPr>
        <p:spPr>
          <a:xfrm>
            <a:off x="7693025" y="3429000"/>
            <a:ext cx="4038600" cy="257413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57C3F53A-75D4-4B98-FE12-089554BEA126}"/>
              </a:ext>
            </a:extLst>
          </p:cNvPr>
          <p:cNvSpPr>
            <a:spLocks noGrp="1"/>
          </p:cNvSpPr>
          <p:nvPr>
            <p:ph type="pic" sz="quarter" idx="15"/>
          </p:nvPr>
        </p:nvSpPr>
        <p:spPr>
          <a:xfrm>
            <a:off x="7693025" y="854869"/>
            <a:ext cx="4038600" cy="257413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A04D72A-D7F1-E54B-45E8-10BC3AE6852B}"/>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2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7"/>
                                        </p:tgtEl>
                                        <p:attrNameLst>
                                          <p:attrName>ppt_x</p:attrName>
                                          <p:attrName>ppt_y</p:attrName>
                                        </p:attrNameLst>
                                      </p:cBhvr>
                                      <p:rCtr x="5898" y="0"/>
                                    </p:animMotion>
                                  </p:childTnLst>
                                </p:cTn>
                              </p:par>
                              <p:par>
                                <p:cTn id="10" presetID="22" presetClass="entr" presetSubtype="8"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par>
                                <p:cTn id="13" presetID="42" presetClass="path" presetSubtype="0" accel="49333" decel="50667" fill="hold" grpId="1" nodeType="withEffect">
                                  <p:stCondLst>
                                    <p:cond delay="250"/>
                                  </p:stCondLst>
                                  <p:childTnLst>
                                    <p:animMotion origin="layout" path="M -6.25E-7 2.59259E-6 L 0.11797 0.00023 " pathEditMode="relative" rAng="0" ptsTypes="AA">
                                      <p:cBhvr>
                                        <p:cTn id="14"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goals">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2124BE5-A9B2-93DE-6028-4B7840D5DE64}"/>
              </a:ext>
            </a:extLst>
          </p:cNvPr>
          <p:cNvSpPr>
            <a:spLocks noGrp="1"/>
          </p:cNvSpPr>
          <p:nvPr>
            <p:ph type="pic" sz="quarter" idx="14"/>
          </p:nvPr>
        </p:nvSpPr>
        <p:spPr>
          <a:xfrm>
            <a:off x="3619586" y="1320973"/>
            <a:ext cx="4952827" cy="495282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934EFD59-167B-9504-F00C-795B1DF59BB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031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ick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92060C1-4310-525A-C0C0-1C9D2EB5E854}"/>
              </a:ext>
            </a:extLst>
          </p:cNvPr>
          <p:cNvSpPr>
            <a:spLocks noGrp="1"/>
          </p:cNvSpPr>
          <p:nvPr>
            <p:ph type="pic" sz="quarter" idx="14"/>
          </p:nvPr>
        </p:nvSpPr>
        <p:spPr>
          <a:xfrm>
            <a:off x="6728459" y="0"/>
            <a:ext cx="5463541"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84C0EBC6-A222-E015-9CCB-1308A2EFA18E}"/>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16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 Services 1">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024F345-372C-45CF-B808-4A5C8B65463A}"/>
              </a:ext>
            </a:extLst>
          </p:cNvPr>
          <p:cNvSpPr>
            <a:spLocks noGrp="1"/>
          </p:cNvSpPr>
          <p:nvPr>
            <p:ph type="pic" sz="quarter" idx="12"/>
          </p:nvPr>
        </p:nvSpPr>
        <p:spPr>
          <a:xfrm>
            <a:off x="7267575" y="1125539"/>
            <a:ext cx="3905250" cy="230346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5BB76125-0951-440B-FF82-D41DD135B56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14455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9" y="0"/>
            <a:ext cx="7764896"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9" y="606287"/>
            <a:ext cx="7764896" cy="5616713"/>
          </a:xfrm>
        </p:spPr>
        <p:txBody>
          <a:bodyPr/>
          <a:lstStyle>
            <a:lvl1pPr>
              <a:lnSpc>
                <a:spcPct val="100000"/>
              </a:lnSpc>
              <a:defRPr sz="1600"/>
            </a:lvl1pPr>
            <a:lvl2pPr marL="285750" indent="-285750">
              <a:lnSpc>
                <a:spcPct val="100000"/>
              </a:lnSpc>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2" name="Rectangle 1">
            <a:extLst>
              <a:ext uri="{FF2B5EF4-FFF2-40B4-BE49-F238E27FC236}">
                <a16:creationId xmlns:a16="http://schemas.microsoft.com/office/drawing/2014/main" id="{F15A2983-AEFA-7728-3131-43B4C5F90278}"/>
              </a:ext>
            </a:extLst>
          </p:cNvPr>
          <p:cNvSpPr/>
          <p:nvPr userDrawn="1"/>
        </p:nvSpPr>
        <p:spPr>
          <a:xfrm>
            <a:off x="8812430" y="0"/>
            <a:ext cx="33795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4">
            <a:extLst>
              <a:ext uri="{FF2B5EF4-FFF2-40B4-BE49-F238E27FC236}">
                <a16:creationId xmlns:a16="http://schemas.microsoft.com/office/drawing/2014/main" id="{F4AAA959-C319-438E-1E07-82D300C7CDC6}"/>
              </a:ext>
            </a:extLst>
          </p:cNvPr>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bg1"/>
                </a:solidFill>
                <a:latin typeface="Open Sans Semibold" charset="0"/>
                <a:ea typeface="Open Sans Semibold" charset="0"/>
                <a:cs typeface="Open Sans Semibold" charset="0"/>
              </a:rPr>
              <a:pPr algn="ctr"/>
              <a:t>‹#›</a:t>
            </a:fld>
            <a:endParaRPr lang="en-US" sz="800" b="1" i="0" dirty="0">
              <a:solidFill>
                <a:schemeClr val="bg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98295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Service 2">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8E270DE-8563-E7FE-8799-2D717C4A25DA}"/>
              </a:ext>
            </a:extLst>
          </p:cNvPr>
          <p:cNvSpPr>
            <a:spLocks noGrp="1"/>
          </p:cNvSpPr>
          <p:nvPr>
            <p:ph type="pic" sz="quarter" idx="15"/>
          </p:nvPr>
        </p:nvSpPr>
        <p:spPr>
          <a:xfrm>
            <a:off x="1019175" y="3569664"/>
            <a:ext cx="4371974" cy="2538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E5F53ABD-496B-B946-C7D9-8FB86069AB0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30514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Service 3">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5349DAC-E9C0-FE02-63AB-C877779B2DF9}"/>
              </a:ext>
            </a:extLst>
          </p:cNvPr>
          <p:cNvSpPr>
            <a:spLocks noGrp="1"/>
          </p:cNvSpPr>
          <p:nvPr>
            <p:ph type="pic" sz="quarter" idx="13"/>
          </p:nvPr>
        </p:nvSpPr>
        <p:spPr>
          <a:xfrm>
            <a:off x="9337271"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E619C9F2-9D91-B375-D326-D70968FF2AEF}"/>
              </a:ext>
            </a:extLst>
          </p:cNvPr>
          <p:cNvSpPr>
            <a:spLocks noGrp="1"/>
          </p:cNvSpPr>
          <p:nvPr>
            <p:ph type="pic" sz="quarter" idx="12"/>
          </p:nvPr>
        </p:nvSpPr>
        <p:spPr>
          <a:xfrm>
            <a:off x="5666166"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7B13444-D9DE-17A1-DEE6-D54B3BD301F2}"/>
              </a:ext>
            </a:extLst>
          </p:cNvPr>
          <p:cNvSpPr>
            <a:spLocks noGrp="1"/>
          </p:cNvSpPr>
          <p:nvPr>
            <p:ph type="pic" sz="quarter" idx="15"/>
          </p:nvPr>
        </p:nvSpPr>
        <p:spPr>
          <a:xfrm>
            <a:off x="7501716" y="1363664"/>
            <a:ext cx="1835554" cy="4651614"/>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8B6CDA06-C43B-ABC6-53D5-2E171F8605E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492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8"/>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7"/>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animBg="1"/>
      <p:bldP spid="5" grpId="1" animBg="1"/>
      <p:bldP spid="8" grpId="0" animBg="1"/>
      <p:bldP spid="8"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service 4">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0338E92-A50B-20CB-5A3A-8F4FD46C998F}"/>
              </a:ext>
            </a:extLst>
          </p:cNvPr>
          <p:cNvSpPr>
            <a:spLocks noGrp="1"/>
          </p:cNvSpPr>
          <p:nvPr>
            <p:ph type="pic" sz="quarter" idx="12"/>
          </p:nvPr>
        </p:nvSpPr>
        <p:spPr>
          <a:xfrm>
            <a:off x="0" y="2400300"/>
            <a:ext cx="12192000" cy="44577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B80D30C0-9500-3F67-F736-A36FAB40DE1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9739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y now?">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68A6D1F4-CCB6-4A06-0CA7-E7156BFAE9AD}"/>
              </a:ext>
            </a:extLst>
          </p:cNvPr>
          <p:cNvSpPr>
            <a:spLocks noGrp="1"/>
          </p:cNvSpPr>
          <p:nvPr>
            <p:ph type="pic" sz="quarter" idx="12"/>
          </p:nvPr>
        </p:nvSpPr>
        <p:spPr>
          <a:xfrm>
            <a:off x="1019174" y="2057400"/>
            <a:ext cx="10153651" cy="27051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95214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stominials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899497A-2AF4-E96A-38A1-D9847D0A284E}"/>
              </a:ext>
            </a:extLst>
          </p:cNvPr>
          <p:cNvSpPr>
            <a:spLocks noGrp="1"/>
          </p:cNvSpPr>
          <p:nvPr>
            <p:ph type="pic" sz="quarter" idx="13"/>
          </p:nvPr>
        </p:nvSpPr>
        <p:spPr>
          <a:xfrm>
            <a:off x="6697978" y="1583798"/>
            <a:ext cx="4474845" cy="469000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D783E24C-EABA-E005-81EF-D4340491F82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4323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stominials 2">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EE80C2E6-F74E-F969-D37E-0A1BCFC964EF}"/>
              </a:ext>
            </a:extLst>
          </p:cNvPr>
          <p:cNvSpPr>
            <a:spLocks noGrp="1"/>
          </p:cNvSpPr>
          <p:nvPr>
            <p:ph type="pic" sz="quarter" idx="27"/>
          </p:nvPr>
        </p:nvSpPr>
        <p:spPr>
          <a:xfrm>
            <a:off x="235839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1" name="Picture Placeholder 3">
            <a:extLst>
              <a:ext uri="{FF2B5EF4-FFF2-40B4-BE49-F238E27FC236}">
                <a16:creationId xmlns:a16="http://schemas.microsoft.com/office/drawing/2014/main" id="{11068B45-7865-A80C-B12F-D9D245BC33E5}"/>
              </a:ext>
            </a:extLst>
          </p:cNvPr>
          <p:cNvSpPr>
            <a:spLocks noGrp="1"/>
          </p:cNvSpPr>
          <p:nvPr>
            <p:ph type="pic" sz="quarter" idx="28"/>
          </p:nvPr>
        </p:nvSpPr>
        <p:spPr>
          <a:xfrm>
            <a:off x="569595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2" name="Picture Placeholder 3">
            <a:extLst>
              <a:ext uri="{FF2B5EF4-FFF2-40B4-BE49-F238E27FC236}">
                <a16:creationId xmlns:a16="http://schemas.microsoft.com/office/drawing/2014/main" id="{7DC6B437-1787-A282-D39E-B9B4163826B4}"/>
              </a:ext>
            </a:extLst>
          </p:cNvPr>
          <p:cNvSpPr>
            <a:spLocks noGrp="1"/>
          </p:cNvSpPr>
          <p:nvPr>
            <p:ph type="pic" sz="quarter" idx="29"/>
          </p:nvPr>
        </p:nvSpPr>
        <p:spPr>
          <a:xfrm>
            <a:off x="903351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8B89207A-581B-57AC-D09E-DCB8821E2DB3}"/>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2367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10"/>
                                        </p:tgtEl>
                                      </p:cBhvr>
                                      <p:by x="105000" y="105000"/>
                                    </p:animScale>
                                  </p:childTnLst>
                                </p:cTn>
                              </p:par>
                              <p:par>
                                <p:cTn id="10" presetID="22" presetClass="entr" presetSubtype="4"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11"/>
                                        </p:tgtEl>
                                      </p:cBhvr>
                                      <p:by x="105000" y="105000"/>
                                    </p:animScale>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6" presetClass="emph" presetSubtype="0" accel="50000" decel="50000" autoRev="1" fill="hold" grpId="1" nodeType="withEffect">
                                  <p:stCondLst>
                                    <p:cond delay="200"/>
                                  </p:stCondLst>
                                  <p:childTnLst>
                                    <p:animScale>
                                      <p:cBhvr>
                                        <p:cTn id="1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ur work proces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C6EA868-9712-2351-D2A6-673DCAD956A0}"/>
              </a:ext>
            </a:extLst>
          </p:cNvPr>
          <p:cNvSpPr>
            <a:spLocks noGrp="1"/>
          </p:cNvSpPr>
          <p:nvPr>
            <p:ph type="pic" sz="quarter" idx="12"/>
          </p:nvPr>
        </p:nvSpPr>
        <p:spPr>
          <a:xfrm>
            <a:off x="1019175"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94C5FCE7-7AE3-498B-72B1-DF739FDCAC53}"/>
              </a:ext>
            </a:extLst>
          </p:cNvPr>
          <p:cNvSpPr>
            <a:spLocks noGrp="1"/>
          </p:cNvSpPr>
          <p:nvPr>
            <p:ph type="pic" sz="quarter" idx="13"/>
          </p:nvPr>
        </p:nvSpPr>
        <p:spPr>
          <a:xfrm>
            <a:off x="4460144"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75395429-487E-5ED9-A11A-B0A11B71D576}"/>
              </a:ext>
            </a:extLst>
          </p:cNvPr>
          <p:cNvSpPr>
            <a:spLocks noGrp="1"/>
          </p:cNvSpPr>
          <p:nvPr>
            <p:ph type="pic" sz="quarter" idx="14"/>
          </p:nvPr>
        </p:nvSpPr>
        <p:spPr>
          <a:xfrm>
            <a:off x="7901111"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FA97CFC-3518-6119-3EE6-9788F1493CD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8308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70833E-6 4.07407E-6 L -2.70833E-6 0.11481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4.375E-6 4.07407E-6 L -4.375E-6 0.11481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4.16667E-6 4.07407E-6 L 4.16667E-6 0.11481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rget market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33AE66C6-33DC-38A9-1797-36C2530075A4}"/>
              </a:ext>
            </a:extLst>
          </p:cNvPr>
          <p:cNvSpPr>
            <a:spLocks noGrp="1"/>
          </p:cNvSpPr>
          <p:nvPr>
            <p:ph type="pic" sz="quarter" idx="27"/>
          </p:nvPr>
        </p:nvSpPr>
        <p:spPr>
          <a:xfrm>
            <a:off x="4475693"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C0DA42F5-FD2B-562A-4DD2-6DEC7979BF46}"/>
              </a:ext>
            </a:extLst>
          </p:cNvPr>
          <p:cNvSpPr>
            <a:spLocks noGrp="1"/>
          </p:cNvSpPr>
          <p:nvPr>
            <p:ph type="pic" sz="quarter" idx="28"/>
          </p:nvPr>
        </p:nvSpPr>
        <p:spPr>
          <a:xfrm>
            <a:off x="6916418"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8" name="Picture Placeholder 3">
            <a:extLst>
              <a:ext uri="{FF2B5EF4-FFF2-40B4-BE49-F238E27FC236}">
                <a16:creationId xmlns:a16="http://schemas.microsoft.com/office/drawing/2014/main" id="{3D1CA675-6A89-59B4-A598-DDCB396CF29D}"/>
              </a:ext>
            </a:extLst>
          </p:cNvPr>
          <p:cNvSpPr>
            <a:spLocks noGrp="1"/>
          </p:cNvSpPr>
          <p:nvPr>
            <p:ph type="pic" sz="quarter" idx="29"/>
          </p:nvPr>
        </p:nvSpPr>
        <p:spPr>
          <a:xfrm>
            <a:off x="9357142"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CA964F7B-3503-6E7A-7506-E4F7499F1B7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319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rget market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1" y="0"/>
            <a:ext cx="12192000" cy="33337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119140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rket Validation">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8B6D8FB-44A4-4DC7-A595-976EC6F4706A}"/>
              </a:ext>
            </a:extLst>
          </p:cNvPr>
          <p:cNvSpPr>
            <a:spLocks noGrp="1"/>
          </p:cNvSpPr>
          <p:nvPr>
            <p:ph type="pic" sz="quarter" idx="13"/>
          </p:nvPr>
        </p:nvSpPr>
        <p:spPr>
          <a:xfrm>
            <a:off x="5838825" y="0"/>
            <a:ext cx="6353176"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48226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5985013"/>
          </a:xfrm>
        </p:spPr>
        <p:txBody>
          <a:bodyPr/>
          <a:lstStyle>
            <a:lvl1pPr>
              <a:lnSpc>
                <a:spcPct val="100000"/>
              </a:lnSpc>
              <a:defRPr sz="1600"/>
            </a:lvl1pPr>
            <a:lvl2pPr marL="285750" indent="-285750">
              <a:lnSpc>
                <a:spcPct val="100000"/>
              </a:lnSpc>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6037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les strategy">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3A37E0D-081F-8D7F-8E31-46AED32503AB}"/>
              </a:ext>
            </a:extLst>
          </p:cNvPr>
          <p:cNvSpPr>
            <a:spLocks noGrp="1"/>
          </p:cNvSpPr>
          <p:nvPr>
            <p:ph type="pic" sz="quarter" idx="27"/>
          </p:nvPr>
        </p:nvSpPr>
        <p:spPr>
          <a:xfrm>
            <a:off x="4343630" y="2239094"/>
            <a:ext cx="3595754" cy="3595754"/>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A6929A2A-782E-5B77-EB61-74458D90D67A}"/>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787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575CEAF-64EC-4921-BE9D-8B16601BC6BE}"/>
              </a:ext>
            </a:extLst>
          </p:cNvPr>
          <p:cNvSpPr>
            <a:spLocks noGrp="1"/>
          </p:cNvSpPr>
          <p:nvPr>
            <p:ph type="pic" sz="quarter" idx="12"/>
          </p:nvPr>
        </p:nvSpPr>
        <p:spPr>
          <a:xfrm>
            <a:off x="1019175"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Picture Placeholder 3">
            <a:extLst>
              <a:ext uri="{FF2B5EF4-FFF2-40B4-BE49-F238E27FC236}">
                <a16:creationId xmlns:a16="http://schemas.microsoft.com/office/drawing/2014/main" id="{FA36DF1E-4BF9-4F1A-9E04-224E4390594B}"/>
              </a:ext>
            </a:extLst>
          </p:cNvPr>
          <p:cNvSpPr>
            <a:spLocks noGrp="1"/>
          </p:cNvSpPr>
          <p:nvPr>
            <p:ph type="pic" sz="quarter" idx="13"/>
          </p:nvPr>
        </p:nvSpPr>
        <p:spPr>
          <a:xfrm>
            <a:off x="3676308"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3">
            <a:extLst>
              <a:ext uri="{FF2B5EF4-FFF2-40B4-BE49-F238E27FC236}">
                <a16:creationId xmlns:a16="http://schemas.microsoft.com/office/drawing/2014/main" id="{4FB14DC1-43DE-467F-BBAA-FAF5D32101B5}"/>
              </a:ext>
            </a:extLst>
          </p:cNvPr>
          <p:cNvSpPr>
            <a:spLocks noGrp="1"/>
          </p:cNvSpPr>
          <p:nvPr>
            <p:ph type="pic" sz="quarter" idx="14"/>
          </p:nvPr>
        </p:nvSpPr>
        <p:spPr>
          <a:xfrm>
            <a:off x="6365866"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09D3D239-C5AA-4DF1-BD02-038D57F230B6}"/>
              </a:ext>
            </a:extLst>
          </p:cNvPr>
          <p:cNvSpPr>
            <a:spLocks noGrp="1"/>
          </p:cNvSpPr>
          <p:nvPr>
            <p:ph type="pic" sz="quarter" idx="15"/>
          </p:nvPr>
        </p:nvSpPr>
        <p:spPr>
          <a:xfrm>
            <a:off x="9046090"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6C3D090-2802-1846-845C-A7DE120E393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6599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par>
                                <p:cTn id="10" presetID="22" presetClass="entr" presetSubtype="8"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250"/>
                                  </p:stCondLst>
                                  <p:childTnLst>
                                    <p:animScale>
                                      <p:cBhvr>
                                        <p:cTn id="14" dur="500" fill="hold"/>
                                        <p:tgtEl>
                                          <p:spTgt spid="4"/>
                                        </p:tgtEl>
                                      </p:cBhvr>
                                      <p:by x="105000" y="105000"/>
                                    </p:animScale>
                                  </p:childTnLst>
                                </p:cTn>
                              </p:par>
                              <p:par>
                                <p:cTn id="15" presetID="22" presetClass="entr" presetSubtype="8"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6" presetClass="emph" presetSubtype="0" accel="50000" decel="50000" autoRev="1" fill="hold" grpId="1" nodeType="withEffect">
                                  <p:stCondLst>
                                    <p:cond delay="500"/>
                                  </p:stCondLst>
                                  <p:childTnLst>
                                    <p:animScale>
                                      <p:cBhvr>
                                        <p:cTn id="19" dur="500" fill="hold"/>
                                        <p:tgtEl>
                                          <p:spTgt spid="5"/>
                                        </p:tgtEl>
                                      </p:cBhvr>
                                      <p:by x="105000" y="105000"/>
                                    </p:animScale>
                                  </p:childTnLst>
                                </p:cTn>
                              </p:par>
                              <p:par>
                                <p:cTn id="20" presetID="22" presetClass="entr" presetSubtype="8"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6" presetClass="emph" presetSubtype="0" accel="50000" decel="50000" autoRev="1" fill="hold" grpId="1" nodeType="withEffect">
                                  <p:stCondLst>
                                    <p:cond delay="750"/>
                                  </p:stCondLst>
                                  <p:childTnLst>
                                    <p:animScale>
                                      <p:cBhvr>
                                        <p:cTn id="24"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FDA89A5-8BF5-3A27-862E-0E827D1DED98}"/>
              </a:ext>
            </a:extLst>
          </p:cNvPr>
          <p:cNvSpPr>
            <a:spLocks noGrp="1"/>
          </p:cNvSpPr>
          <p:nvPr>
            <p:ph type="pic" sz="quarter" idx="15"/>
          </p:nvPr>
        </p:nvSpPr>
        <p:spPr>
          <a:xfrm>
            <a:off x="561975" y="2061089"/>
            <a:ext cx="3997325" cy="3240437"/>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DD8BECF0-0A3B-B112-4400-1E261B34D29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1105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9C4CAA58-BC5F-313D-C581-0D3E7673317B}"/>
              </a:ext>
            </a:extLst>
          </p:cNvPr>
          <p:cNvSpPr>
            <a:spLocks noGrp="1"/>
          </p:cNvSpPr>
          <p:nvPr>
            <p:ph type="pic" sz="quarter" idx="13"/>
          </p:nvPr>
        </p:nvSpPr>
        <p:spPr>
          <a:xfrm>
            <a:off x="1019175"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CAEAC9B6-191F-3E85-9E9B-0DFA5DFAD77A}"/>
              </a:ext>
            </a:extLst>
          </p:cNvPr>
          <p:cNvSpPr>
            <a:spLocks noGrp="1"/>
          </p:cNvSpPr>
          <p:nvPr>
            <p:ph type="pic" sz="quarter" idx="14"/>
          </p:nvPr>
        </p:nvSpPr>
        <p:spPr>
          <a:xfrm>
            <a:off x="3616252"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FFE354DD-8BF5-0E01-6C78-53135E2D506E}"/>
              </a:ext>
            </a:extLst>
          </p:cNvPr>
          <p:cNvSpPr>
            <a:spLocks noGrp="1"/>
          </p:cNvSpPr>
          <p:nvPr>
            <p:ph type="pic" sz="quarter" idx="15"/>
          </p:nvPr>
        </p:nvSpPr>
        <p:spPr>
          <a:xfrm>
            <a:off x="5332045"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1" name="Picture Placeholder 8">
            <a:extLst>
              <a:ext uri="{FF2B5EF4-FFF2-40B4-BE49-F238E27FC236}">
                <a16:creationId xmlns:a16="http://schemas.microsoft.com/office/drawing/2014/main" id="{06124599-FFEC-8369-1E81-2E472D2351B2}"/>
              </a:ext>
            </a:extLst>
          </p:cNvPr>
          <p:cNvSpPr>
            <a:spLocks noGrp="1"/>
          </p:cNvSpPr>
          <p:nvPr>
            <p:ph type="pic" sz="quarter" idx="16"/>
          </p:nvPr>
        </p:nvSpPr>
        <p:spPr>
          <a:xfrm>
            <a:off x="7022858"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2" name="Picture Placeholder 8">
            <a:extLst>
              <a:ext uri="{FF2B5EF4-FFF2-40B4-BE49-F238E27FC236}">
                <a16:creationId xmlns:a16="http://schemas.microsoft.com/office/drawing/2014/main" id="{111B0871-BF8B-15EF-CDB8-22452E87F1E6}"/>
              </a:ext>
            </a:extLst>
          </p:cNvPr>
          <p:cNvSpPr>
            <a:spLocks noGrp="1"/>
          </p:cNvSpPr>
          <p:nvPr>
            <p:ph type="pic" sz="quarter" idx="17"/>
          </p:nvPr>
        </p:nvSpPr>
        <p:spPr>
          <a:xfrm>
            <a:off x="9619596"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FEAEAF-3543-003B-7057-B08644D1ADF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38839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8"/>
                                        </p:tgtEl>
                                      </p:cBhvr>
                                      <p:by x="105000" y="105000"/>
                                    </p:animScale>
                                  </p:childTnLst>
                                </p:cTn>
                              </p:par>
                              <p:par>
                                <p:cTn id="10" presetID="22" presetClass="entr" presetSubtype="8" fill="hold" grpId="0" nodeType="withEffect">
                                  <p:stCondLst>
                                    <p:cond delay="175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p:stCondLst>
                                    <p:cond delay="1750"/>
                                  </p:stCondLst>
                                  <p:childTnLst>
                                    <p:animScale>
                                      <p:cBhvr>
                                        <p:cTn id="14" dur="500" fill="hold"/>
                                        <p:tgtEl>
                                          <p:spTgt spid="9"/>
                                        </p:tgtEl>
                                      </p:cBhvr>
                                      <p:by x="105000" y="105000"/>
                                    </p:animScale>
                                  </p:childTnLst>
                                </p:cTn>
                              </p:par>
                              <p:par>
                                <p:cTn id="15" presetID="22" presetClass="entr" presetSubtype="8" fill="hold" grpId="0" nodeType="withEffect">
                                  <p:stCondLst>
                                    <p:cond delay="275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grpId="1" nodeType="withEffect">
                                  <p:stCondLst>
                                    <p:cond delay="2750"/>
                                  </p:stCondLst>
                                  <p:childTnLst>
                                    <p:animScale>
                                      <p:cBhvr>
                                        <p:cTn id="19" dur="500" fill="hold"/>
                                        <p:tgtEl>
                                          <p:spTgt spid="10"/>
                                        </p:tgtEl>
                                      </p:cBhvr>
                                      <p:by x="105000" y="105000"/>
                                    </p:animScale>
                                  </p:childTnLst>
                                </p:cTn>
                              </p:par>
                              <p:par>
                                <p:cTn id="20" presetID="22" presetClass="entr" presetSubtype="8" fill="hold" grpId="0" nodeType="withEffect">
                                  <p:stCondLst>
                                    <p:cond delay="375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6" presetClass="emph" presetSubtype="0" accel="50000" decel="50000" autoRev="1" fill="hold" grpId="1" nodeType="withEffect">
                                  <p:stCondLst>
                                    <p:cond delay="3750"/>
                                  </p:stCondLst>
                                  <p:childTnLst>
                                    <p:animScale>
                                      <p:cBhvr>
                                        <p:cTn id="24" dur="500" fill="hold"/>
                                        <p:tgtEl>
                                          <p:spTgt spid="11"/>
                                        </p:tgtEl>
                                      </p:cBhvr>
                                      <p:by x="105000" y="105000"/>
                                    </p:animScale>
                                  </p:childTnLst>
                                </p:cTn>
                              </p:par>
                              <p:par>
                                <p:cTn id="25" presetID="22" presetClass="entr" presetSubtype="8" fill="hold" grpId="0" nodeType="withEffect">
                                  <p:stCondLst>
                                    <p:cond delay="525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6" presetClass="emph" presetSubtype="0" accel="50000" decel="50000" autoRev="1" fill="hold" grpId="1" nodeType="withEffect">
                                  <p:stCondLst>
                                    <p:cond delay="5250"/>
                                  </p:stCondLst>
                                  <p:childTnLst>
                                    <p:animScale>
                                      <p:cBhvr>
                                        <p:cTn id="2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10">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18F0427-F500-F271-3D28-D2E201F35D4D}"/>
              </a:ext>
            </a:extLst>
          </p:cNvPr>
          <p:cNvSpPr>
            <a:spLocks noGrp="1"/>
          </p:cNvSpPr>
          <p:nvPr>
            <p:ph type="pic" sz="quarter" idx="15"/>
          </p:nvPr>
        </p:nvSpPr>
        <p:spPr>
          <a:xfrm>
            <a:off x="1386970"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FA13C6C-3911-7D98-FD0C-2BFC5EEA0950}"/>
              </a:ext>
            </a:extLst>
          </p:cNvPr>
          <p:cNvSpPr>
            <a:spLocks noGrp="1"/>
          </p:cNvSpPr>
          <p:nvPr>
            <p:ph type="pic" sz="quarter" idx="16"/>
          </p:nvPr>
        </p:nvSpPr>
        <p:spPr>
          <a:xfrm>
            <a:off x="394402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B7762471-35B8-F336-1223-D0647DF969E2}"/>
              </a:ext>
            </a:extLst>
          </p:cNvPr>
          <p:cNvSpPr>
            <a:spLocks noGrp="1"/>
          </p:cNvSpPr>
          <p:nvPr>
            <p:ph type="pic" sz="quarter" idx="17"/>
          </p:nvPr>
        </p:nvSpPr>
        <p:spPr>
          <a:xfrm>
            <a:off x="6535641"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1BAE8528-34BA-47DB-5B8C-C1842491DEC8}"/>
              </a:ext>
            </a:extLst>
          </p:cNvPr>
          <p:cNvSpPr>
            <a:spLocks noGrp="1"/>
          </p:cNvSpPr>
          <p:nvPr>
            <p:ph type="pic" sz="quarter" idx="18"/>
          </p:nvPr>
        </p:nvSpPr>
        <p:spPr>
          <a:xfrm>
            <a:off x="912725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E069EAF8-6656-D719-A86F-36713C2658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52717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42" presetClass="path" presetSubtype="0" accel="49333" decel="50667" fill="hold" grpId="1" nodeType="withEffect">
                                  <p:stCondLst>
                                    <p:cond delay="500"/>
                                  </p:stCondLst>
                                  <p:childTnLst>
                                    <p:animMotion origin="layout" path="M -3.125E-6 0 L -3.125E-6 0.19699 " pathEditMode="relative" rAng="0" ptsTypes="AA">
                                      <p:cBhvr>
                                        <p:cTn id="9" dur="1000" spd="-100000" fill="hold"/>
                                        <p:tgtEl>
                                          <p:spTgt spid="7"/>
                                        </p:tgtEl>
                                        <p:attrNameLst>
                                          <p:attrName>ppt_x</p:attrName>
                                          <p:attrName>ppt_y</p:attrName>
                                        </p:attrNameLst>
                                      </p:cBhvr>
                                      <p:rCtr x="0" y="9838"/>
                                    </p:animMotion>
                                  </p:childTnLst>
                                </p:cTn>
                              </p:par>
                              <p:par>
                                <p:cTn id="10" presetID="22" presetClass="entr" presetSubtype="1" fill="hold" grpId="0" nodeType="with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750"/>
                                        <p:tgtEl>
                                          <p:spTgt spid="8"/>
                                        </p:tgtEl>
                                      </p:cBhvr>
                                    </p:animEffect>
                                  </p:childTnLst>
                                </p:cTn>
                              </p:par>
                              <p:par>
                                <p:cTn id="13" presetID="42" presetClass="path" presetSubtype="0" accel="49333" decel="50667" fill="hold" grpId="1" nodeType="withEffect">
                                  <p:stCondLst>
                                    <p:cond delay="750"/>
                                  </p:stCondLst>
                                  <p:childTnLst>
                                    <p:animMotion origin="layout" path="M 1.45833E-6 0 L 1.45833E-6 0.19699 " pathEditMode="relative" rAng="0" ptsTypes="AA">
                                      <p:cBhvr>
                                        <p:cTn id="14" dur="1000" spd="-100000" fill="hold"/>
                                        <p:tgtEl>
                                          <p:spTgt spid="8"/>
                                        </p:tgtEl>
                                        <p:attrNameLst>
                                          <p:attrName>ppt_x</p:attrName>
                                          <p:attrName>ppt_y</p:attrName>
                                        </p:attrNameLst>
                                      </p:cBhvr>
                                      <p:rCtr x="0" y="9838"/>
                                    </p:animMotion>
                                  </p:childTnLst>
                                </p:cTn>
                              </p:par>
                              <p:par>
                                <p:cTn id="15" presetID="22" presetClass="entr" presetSubtype="1"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750"/>
                                        <p:tgtEl>
                                          <p:spTgt spid="9"/>
                                        </p:tgtEl>
                                      </p:cBhvr>
                                    </p:animEffect>
                                  </p:childTnLst>
                                </p:cTn>
                              </p:par>
                              <p:par>
                                <p:cTn id="18" presetID="42" presetClass="path" presetSubtype="0" accel="49333" decel="50667" fill="hold" grpId="1" nodeType="withEffect">
                                  <p:stCondLst>
                                    <p:cond delay="1000"/>
                                  </p:stCondLst>
                                  <p:childTnLst>
                                    <p:animMotion origin="layout" path="M 1.25E-6 0 L 1.25E-6 0.19699 " pathEditMode="relative" rAng="0" ptsTypes="AA">
                                      <p:cBhvr>
                                        <p:cTn id="19" dur="1000" spd="-100000" fill="hold"/>
                                        <p:tgtEl>
                                          <p:spTgt spid="9"/>
                                        </p:tgtEl>
                                        <p:attrNameLst>
                                          <p:attrName>ppt_x</p:attrName>
                                          <p:attrName>ppt_y</p:attrName>
                                        </p:attrNameLst>
                                      </p:cBhvr>
                                      <p:rCtr x="0" y="9838"/>
                                    </p:animMotion>
                                  </p:childTnLst>
                                </p:cTn>
                              </p:par>
                              <p:par>
                                <p:cTn id="20" presetID="22" presetClass="entr" presetSubtype="1"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750"/>
                                        <p:tgtEl>
                                          <p:spTgt spid="10"/>
                                        </p:tgtEl>
                                      </p:cBhvr>
                                    </p:animEffect>
                                  </p:childTnLst>
                                </p:cTn>
                              </p:par>
                              <p:par>
                                <p:cTn id="23" presetID="42" presetClass="path" presetSubtype="0" accel="49333" decel="50667" fill="hold" grpId="1" nodeType="withEffect">
                                  <p:stCondLst>
                                    <p:cond delay="1250"/>
                                  </p:stCondLst>
                                  <p:childTnLst>
                                    <p:animMotion origin="layout" path="M 1.25E-6 0 L 1.25E-6 0.19699 " pathEditMode="relative" rAng="0" ptsTypes="AA">
                                      <p:cBhvr>
                                        <p:cTn id="24" dur="1000" spd="-100000" fill="hold"/>
                                        <p:tgtEl>
                                          <p:spTgt spid="10"/>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nancial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B865CBF-AEA8-5BED-EA1B-1856F9341FFF}"/>
              </a:ext>
            </a:extLst>
          </p:cNvPr>
          <p:cNvSpPr>
            <a:spLocks noGrp="1"/>
          </p:cNvSpPr>
          <p:nvPr>
            <p:ph type="pic" sz="quarter" idx="15"/>
          </p:nvPr>
        </p:nvSpPr>
        <p:spPr>
          <a:xfrm>
            <a:off x="1019174" y="1688618"/>
            <a:ext cx="3044825" cy="3937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3C649B6F-D776-0614-7520-FE305E27ED2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5882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250"/>
                                  </p:stCondLst>
                                  <p:childTnLst>
                                    <p:animMotion origin="layout" path="M -3.54167E-6 -3.33333E-6 L -3.54167E-6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9">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2BE31E1-DEE1-8553-173E-F26F3E9A2B1C}"/>
              </a:ext>
            </a:extLst>
          </p:cNvPr>
          <p:cNvSpPr>
            <a:spLocks noGrp="1"/>
          </p:cNvSpPr>
          <p:nvPr>
            <p:ph type="pic" sz="quarter" idx="14"/>
          </p:nvPr>
        </p:nvSpPr>
        <p:spPr>
          <a:xfrm>
            <a:off x="5547155" y="2087994"/>
            <a:ext cx="5853684" cy="384086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7">
            <a:extLst>
              <a:ext uri="{FF2B5EF4-FFF2-40B4-BE49-F238E27FC236}">
                <a16:creationId xmlns:a16="http://schemas.microsoft.com/office/drawing/2014/main" id="{F6677AB4-0D9A-A399-7E48-96F4ECA2C104}"/>
              </a:ext>
            </a:extLst>
          </p:cNvPr>
          <p:cNvSpPr>
            <a:spLocks noGrp="1"/>
          </p:cNvSpPr>
          <p:nvPr>
            <p:ph type="pic" sz="quarter" idx="12"/>
          </p:nvPr>
        </p:nvSpPr>
        <p:spPr>
          <a:xfrm>
            <a:off x="10065543" y="2683668"/>
            <a:ext cx="1619251" cy="3495675"/>
          </a:xfrm>
          <a:custGeom>
            <a:avLst/>
            <a:gdLst>
              <a:gd name="connsiteX0" fmla="*/ 376887 w 1780099"/>
              <a:gd name="connsiteY0" fmla="*/ 17 h 3864044"/>
              <a:gd name="connsiteX1" fmla="*/ 407937 w 1780099"/>
              <a:gd name="connsiteY1" fmla="*/ 30567 h 3864044"/>
              <a:gd name="connsiteX2" fmla="*/ 535922 w 1780099"/>
              <a:gd name="connsiteY2" fmla="*/ 147422 h 3864044"/>
              <a:gd name="connsiteX3" fmla="*/ 1241953 w 1780099"/>
              <a:gd name="connsiteY3" fmla="*/ 147422 h 3864044"/>
              <a:gd name="connsiteX4" fmla="*/ 1371051 w 1780099"/>
              <a:gd name="connsiteY4" fmla="*/ 31902 h 3864044"/>
              <a:gd name="connsiteX5" fmla="*/ 1398039 w 1780099"/>
              <a:gd name="connsiteY5" fmla="*/ 407 h 3864044"/>
              <a:gd name="connsiteX6" fmla="*/ 1606042 w 1780099"/>
              <a:gd name="connsiteY6" fmla="*/ 8142 h 3864044"/>
              <a:gd name="connsiteX7" fmla="*/ 1774314 w 1780099"/>
              <a:gd name="connsiteY7" fmla="*/ 191772 h 3864044"/>
              <a:gd name="connsiteX8" fmla="*/ 1779878 w 1780099"/>
              <a:gd name="connsiteY8" fmla="*/ 319367 h 3864044"/>
              <a:gd name="connsiteX9" fmla="*/ 1779878 w 1780099"/>
              <a:gd name="connsiteY9" fmla="*/ 3546808 h 3864044"/>
              <a:gd name="connsiteX10" fmla="*/ 1769305 w 1780099"/>
              <a:gd name="connsiteY10" fmla="*/ 3698887 h 3864044"/>
              <a:gd name="connsiteX11" fmla="*/ 1599253 w 1780099"/>
              <a:gd name="connsiteY11" fmla="*/ 3858200 h 3864044"/>
              <a:gd name="connsiteX12" fmla="*/ 1499536 w 1780099"/>
              <a:gd name="connsiteY12" fmla="*/ 3863765 h 3864044"/>
              <a:gd name="connsiteX13" fmla="*/ 284738 w 1780099"/>
              <a:gd name="connsiteY13" fmla="*/ 3863765 h 3864044"/>
              <a:gd name="connsiteX14" fmla="*/ 220802 w 1780099"/>
              <a:gd name="connsiteY14" fmla="*/ 3862374 h 3864044"/>
              <a:gd name="connsiteX15" fmla="*/ 2226 w 1780099"/>
              <a:gd name="connsiteY15" fmla="*/ 3645356 h 3864044"/>
              <a:gd name="connsiteX16" fmla="*/ 0 w 1780099"/>
              <a:gd name="connsiteY16" fmla="*/ 3537014 h 3864044"/>
              <a:gd name="connsiteX17" fmla="*/ 0 w 1780099"/>
              <a:gd name="connsiteY17" fmla="*/ 1933032 h 3864044"/>
              <a:gd name="connsiteX18" fmla="*/ 389 w 1780099"/>
              <a:gd name="connsiteY18" fmla="*/ 1933199 h 3864044"/>
              <a:gd name="connsiteX19" fmla="*/ 389 w 1780099"/>
              <a:gd name="connsiteY19" fmla="*/ 259715 h 3864044"/>
              <a:gd name="connsiteX20" fmla="*/ 5954 w 1780099"/>
              <a:gd name="connsiteY20" fmla="*/ 184983 h 3864044"/>
              <a:gd name="connsiteX21" fmla="*/ 188138 w 1780099"/>
              <a:gd name="connsiteY21" fmla="*/ 5582 h 3864044"/>
              <a:gd name="connsiteX22" fmla="*/ 376887 w 1780099"/>
              <a:gd name="connsiteY22" fmla="*/ 17 h 386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0099" h="3864044">
                <a:moveTo>
                  <a:pt x="376887" y="17"/>
                </a:moveTo>
                <a:cubicBezTo>
                  <a:pt x="397754" y="-483"/>
                  <a:pt x="405879" y="10368"/>
                  <a:pt x="407937" y="30567"/>
                </a:cubicBezTo>
                <a:cubicBezTo>
                  <a:pt x="416507" y="114035"/>
                  <a:pt x="452454" y="147422"/>
                  <a:pt x="535922" y="147422"/>
                </a:cubicBezTo>
                <a:cubicBezTo>
                  <a:pt x="771231" y="147905"/>
                  <a:pt x="1006572" y="147905"/>
                  <a:pt x="1241953" y="147422"/>
                </a:cubicBezTo>
                <a:cubicBezTo>
                  <a:pt x="1326423" y="147422"/>
                  <a:pt x="1360701" y="115872"/>
                  <a:pt x="1371051" y="31902"/>
                </a:cubicBezTo>
                <a:cubicBezTo>
                  <a:pt x="1373054" y="15265"/>
                  <a:pt x="1377505" y="-94"/>
                  <a:pt x="1398039" y="407"/>
                </a:cubicBezTo>
                <a:cubicBezTo>
                  <a:pt x="1467428" y="2021"/>
                  <a:pt x="1537598" y="-1095"/>
                  <a:pt x="1606042" y="8142"/>
                </a:cubicBezTo>
                <a:cubicBezTo>
                  <a:pt x="1701752" y="20996"/>
                  <a:pt x="1765577" y="94782"/>
                  <a:pt x="1774314" y="191772"/>
                </a:cubicBezTo>
                <a:cubicBezTo>
                  <a:pt x="1778153" y="234118"/>
                  <a:pt x="1779878" y="276799"/>
                  <a:pt x="1779878" y="319367"/>
                </a:cubicBezTo>
                <a:cubicBezTo>
                  <a:pt x="1780173" y="1395179"/>
                  <a:pt x="1780173" y="2470996"/>
                  <a:pt x="1779878" y="3546808"/>
                </a:cubicBezTo>
                <a:cubicBezTo>
                  <a:pt x="1780601" y="3597707"/>
                  <a:pt x="1777063" y="3648578"/>
                  <a:pt x="1769305" y="3698887"/>
                </a:cubicBezTo>
                <a:cubicBezTo>
                  <a:pt x="1754504" y="3785750"/>
                  <a:pt x="1686728" y="3847183"/>
                  <a:pt x="1599253" y="3858200"/>
                </a:cubicBezTo>
                <a:cubicBezTo>
                  <a:pt x="1566166" y="3862140"/>
                  <a:pt x="1532857" y="3863999"/>
                  <a:pt x="1499536" y="3863765"/>
                </a:cubicBezTo>
                <a:cubicBezTo>
                  <a:pt x="1094620" y="3864138"/>
                  <a:pt x="689688" y="3864138"/>
                  <a:pt x="284738" y="3863765"/>
                </a:cubicBezTo>
                <a:cubicBezTo>
                  <a:pt x="263426" y="3863765"/>
                  <a:pt x="242058" y="3863765"/>
                  <a:pt x="220802" y="3862374"/>
                </a:cubicBezTo>
                <a:cubicBezTo>
                  <a:pt x="85638" y="3855196"/>
                  <a:pt x="10350" y="3780797"/>
                  <a:pt x="2226" y="3645356"/>
                </a:cubicBezTo>
                <a:cubicBezTo>
                  <a:pt x="0" y="3609298"/>
                  <a:pt x="56" y="3573017"/>
                  <a:pt x="0" y="3537014"/>
                </a:cubicBezTo>
                <a:cubicBezTo>
                  <a:pt x="0" y="3002333"/>
                  <a:pt x="0" y="2467674"/>
                  <a:pt x="0" y="1933032"/>
                </a:cubicBezTo>
                <a:lnTo>
                  <a:pt x="389" y="1933199"/>
                </a:lnTo>
                <a:cubicBezTo>
                  <a:pt x="389" y="1375336"/>
                  <a:pt x="389" y="817506"/>
                  <a:pt x="389" y="259715"/>
                </a:cubicBezTo>
                <a:cubicBezTo>
                  <a:pt x="712" y="234714"/>
                  <a:pt x="2571" y="209756"/>
                  <a:pt x="5954" y="184983"/>
                </a:cubicBezTo>
                <a:cubicBezTo>
                  <a:pt x="18029" y="85823"/>
                  <a:pt x="88922" y="14040"/>
                  <a:pt x="188138" y="5582"/>
                </a:cubicBezTo>
                <a:cubicBezTo>
                  <a:pt x="250739" y="17"/>
                  <a:pt x="313952" y="1687"/>
                  <a:pt x="376887" y="17"/>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C9C45092-9FF7-46D4-20A6-83A4015B372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303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strVal val="2/3*#ppt_w"/>
                                          </p:val>
                                        </p:tav>
                                        <p:tav tm="100000">
                                          <p:val>
                                            <p:strVal val="#ppt_w"/>
                                          </p:val>
                                        </p:tav>
                                      </p:tavLst>
                                    </p:anim>
                                    <p:anim calcmode="lin" valueType="num">
                                      <p:cBhvr>
                                        <p:cTn id="8" dur="250" fill="hold"/>
                                        <p:tgtEl>
                                          <p:spTgt spid="10"/>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750"/>
                                  </p:stCondLst>
                                  <p:childTnLst>
                                    <p:animMotion origin="layout" path="M -2.5E-6 -4.44444E-6 L -2.5E-6 0.07246 " pathEditMode="relative" rAng="0" ptsTypes="AA">
                                      <p:cBhvr>
                                        <p:cTn id="10" dur="500" spd="-100000" fill="hold"/>
                                        <p:tgtEl>
                                          <p:spTgt spid="10"/>
                                        </p:tgtEl>
                                        <p:attrNameLst>
                                          <p:attrName>ppt_x</p:attrName>
                                          <p:attrName>ppt_y</p:attrName>
                                        </p:attrNameLst>
                                      </p:cBhvr>
                                      <p:rCtr x="0" y="3611"/>
                                    </p:animMotion>
                                  </p:childTnLst>
                                </p:cTn>
                              </p:par>
                              <p:par>
                                <p:cTn id="11" presetID="23" presetClass="entr" presetSubtype="272" fill="hold" grpId="0" nodeType="withEffect">
                                  <p:stCondLst>
                                    <p:cond delay="1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250" fill="hold"/>
                                        <p:tgtEl>
                                          <p:spTgt spid="8"/>
                                        </p:tgtEl>
                                        <p:attrNameLst>
                                          <p:attrName>ppt_w</p:attrName>
                                        </p:attrNameLst>
                                      </p:cBhvr>
                                      <p:tavLst>
                                        <p:tav tm="0">
                                          <p:val>
                                            <p:strVal val="2/3*#ppt_w"/>
                                          </p:val>
                                        </p:tav>
                                        <p:tav tm="100000">
                                          <p:val>
                                            <p:strVal val="#ppt_w"/>
                                          </p:val>
                                        </p:tav>
                                      </p:tavLst>
                                    </p:anim>
                                    <p:anim calcmode="lin" valueType="num">
                                      <p:cBhvr>
                                        <p:cTn id="14" dur="25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1250"/>
                                  </p:stCondLst>
                                  <p:childTnLst>
                                    <p:animMotion origin="layout" path="M -2.5E-6 -4.44444E-6 L -2.5E-6 0.07246 " pathEditMode="relative" rAng="0" ptsTypes="AA">
                                      <p:cBhvr>
                                        <p:cTn id="16" dur="50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8" grpId="0" animBg="1"/>
      <p:bldP spid="8"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1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F9F8B1-D54B-1379-323D-5B96953D1000}"/>
              </a:ext>
            </a:extLst>
          </p:cNvPr>
          <p:cNvSpPr>
            <a:spLocks noGrp="1"/>
          </p:cNvSpPr>
          <p:nvPr>
            <p:ph type="pic" sz="quarter" idx="12"/>
          </p:nvPr>
        </p:nvSpPr>
        <p:spPr>
          <a:xfrm>
            <a:off x="7099725" y="1995939"/>
            <a:ext cx="6416206" cy="3610745"/>
          </a:xfrm>
          <a:custGeom>
            <a:avLst/>
            <a:gdLst>
              <a:gd name="connsiteX0" fmla="*/ 26223 w 6416206"/>
              <a:gd name="connsiteY0" fmla="*/ 123 h 3610745"/>
              <a:gd name="connsiteX1" fmla="*/ 40561 w 6416206"/>
              <a:gd name="connsiteY1" fmla="*/ 123 h 3610745"/>
              <a:gd name="connsiteX2" fmla="*/ 6377639 w 6416206"/>
              <a:gd name="connsiteY2" fmla="*/ 123 h 3610745"/>
              <a:gd name="connsiteX3" fmla="*/ 6397353 w 6416206"/>
              <a:gd name="connsiteY3" fmla="*/ 356 h 3610745"/>
              <a:gd name="connsiteX4" fmla="*/ 6416029 w 6416206"/>
              <a:gd name="connsiteY4" fmla="*/ 20071 h 3610745"/>
              <a:gd name="connsiteX5" fmla="*/ 6416136 w 6416206"/>
              <a:gd name="connsiteY5" fmla="*/ 34409 h 3610745"/>
              <a:gd name="connsiteX6" fmla="*/ 6416136 w 6416206"/>
              <a:gd name="connsiteY6" fmla="*/ 3576186 h 3610745"/>
              <a:gd name="connsiteX7" fmla="*/ 6381527 w 6416206"/>
              <a:gd name="connsiteY7" fmla="*/ 3610633 h 3610745"/>
              <a:gd name="connsiteX8" fmla="*/ 3209279 w 6416206"/>
              <a:gd name="connsiteY8" fmla="*/ 3610633 h 3610745"/>
              <a:gd name="connsiteX9" fmla="*/ 40794 w 6416206"/>
              <a:gd name="connsiteY9" fmla="*/ 3610633 h 3610745"/>
              <a:gd name="connsiteX10" fmla="*/ 21079 w 6416206"/>
              <a:gd name="connsiteY10" fmla="*/ 3610508 h 3610745"/>
              <a:gd name="connsiteX11" fmla="*/ 128 w 6416206"/>
              <a:gd name="connsiteY11" fmla="*/ 3589000 h 3610745"/>
              <a:gd name="connsiteX12" fmla="*/ 128 w 6416206"/>
              <a:gd name="connsiteY12" fmla="*/ 3576455 h 3610745"/>
              <a:gd name="connsiteX13" fmla="*/ 128 w 6416206"/>
              <a:gd name="connsiteY13" fmla="*/ 34588 h 3610745"/>
              <a:gd name="connsiteX14" fmla="*/ 128 w 6416206"/>
              <a:gd name="connsiteY14" fmla="*/ 25627 h 3610745"/>
              <a:gd name="connsiteX15" fmla="*/ 26223 w 6416206"/>
              <a:gd name="connsiteY15" fmla="*/ 123 h 361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206" h="3610745">
                <a:moveTo>
                  <a:pt x="26223" y="123"/>
                </a:moveTo>
                <a:cubicBezTo>
                  <a:pt x="31009" y="123"/>
                  <a:pt x="35794" y="123"/>
                  <a:pt x="40561" y="123"/>
                </a:cubicBezTo>
                <a:lnTo>
                  <a:pt x="6377639" y="123"/>
                </a:lnTo>
                <a:cubicBezTo>
                  <a:pt x="6384198" y="123"/>
                  <a:pt x="6390811" y="-271"/>
                  <a:pt x="6397353" y="356"/>
                </a:cubicBezTo>
                <a:cubicBezTo>
                  <a:pt x="6409773" y="1557"/>
                  <a:pt x="6415276" y="7418"/>
                  <a:pt x="6416029" y="20071"/>
                </a:cubicBezTo>
                <a:cubicBezTo>
                  <a:pt x="6416351" y="24838"/>
                  <a:pt x="6416136" y="29624"/>
                  <a:pt x="6416136" y="34409"/>
                </a:cubicBezTo>
                <a:lnTo>
                  <a:pt x="6416136" y="3576186"/>
                </a:lnTo>
                <a:cubicBezTo>
                  <a:pt x="6416136" y="3608447"/>
                  <a:pt x="6413896" y="3610633"/>
                  <a:pt x="6381527" y="3610633"/>
                </a:cubicBezTo>
                <a:lnTo>
                  <a:pt x="3209279" y="3610633"/>
                </a:lnTo>
                <a:lnTo>
                  <a:pt x="40794" y="3610633"/>
                </a:lnTo>
                <a:cubicBezTo>
                  <a:pt x="34217" y="3610633"/>
                  <a:pt x="27621" y="3610956"/>
                  <a:pt x="21079" y="3610508"/>
                </a:cubicBezTo>
                <a:cubicBezTo>
                  <a:pt x="6920" y="3609558"/>
                  <a:pt x="1078" y="3603446"/>
                  <a:pt x="128" y="3589000"/>
                </a:cubicBezTo>
                <a:cubicBezTo>
                  <a:pt x="-159" y="3584842"/>
                  <a:pt x="128" y="3580649"/>
                  <a:pt x="128" y="3576455"/>
                </a:cubicBezTo>
                <a:lnTo>
                  <a:pt x="128" y="34588"/>
                </a:lnTo>
                <a:cubicBezTo>
                  <a:pt x="128" y="31613"/>
                  <a:pt x="128" y="28620"/>
                  <a:pt x="128" y="25627"/>
                </a:cubicBezTo>
                <a:cubicBezTo>
                  <a:pt x="593" y="6145"/>
                  <a:pt x="6347" y="535"/>
                  <a:pt x="26223" y="123"/>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3B4CCF8-EDC4-99FD-AE67-97524DA4D53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207631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1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D746BB-FBB2-F1F7-CA60-E494975290C4}"/>
              </a:ext>
            </a:extLst>
          </p:cNvPr>
          <p:cNvSpPr>
            <a:spLocks noGrp="1"/>
          </p:cNvSpPr>
          <p:nvPr>
            <p:ph type="pic" sz="quarter" idx="12"/>
          </p:nvPr>
        </p:nvSpPr>
        <p:spPr>
          <a:xfrm>
            <a:off x="3364254" y="1909349"/>
            <a:ext cx="5494754" cy="3829929"/>
          </a:xfrm>
          <a:custGeom>
            <a:avLst/>
            <a:gdLst>
              <a:gd name="connsiteX0" fmla="*/ 4958712 w 5494754"/>
              <a:gd name="connsiteY0" fmla="*/ 0 h 3829929"/>
              <a:gd name="connsiteX1" fmla="*/ 5415131 w 5494754"/>
              <a:gd name="connsiteY1" fmla="*/ 248 h 3829929"/>
              <a:gd name="connsiteX2" fmla="*/ 5446636 w 5494754"/>
              <a:gd name="connsiteY2" fmla="*/ 3619 h 3829929"/>
              <a:gd name="connsiteX3" fmla="*/ 5494292 w 5494754"/>
              <a:gd name="connsiteY3" fmla="*/ 65962 h 3829929"/>
              <a:gd name="connsiteX4" fmla="*/ 5494488 w 5494754"/>
              <a:gd name="connsiteY4" fmla="*/ 89020 h 3829929"/>
              <a:gd name="connsiteX5" fmla="*/ 5494488 w 5494754"/>
              <a:gd name="connsiteY5" fmla="*/ 1577805 h 3829929"/>
              <a:gd name="connsiteX6" fmla="*/ 5494754 w 5494754"/>
              <a:gd name="connsiteY6" fmla="*/ 2786548 h 3829929"/>
              <a:gd name="connsiteX7" fmla="*/ 5494418 w 5494754"/>
              <a:gd name="connsiteY7" fmla="*/ 3747158 h 3829929"/>
              <a:gd name="connsiteX8" fmla="*/ 5492640 w 5494754"/>
              <a:gd name="connsiteY8" fmla="*/ 3775341 h 3829929"/>
              <a:gd name="connsiteX9" fmla="*/ 5421368 w 5494754"/>
              <a:gd name="connsiteY9" fmla="*/ 3829863 h 3829929"/>
              <a:gd name="connsiteX10" fmla="*/ 4904568 w 5494754"/>
              <a:gd name="connsiteY10" fmla="*/ 3829863 h 3829929"/>
              <a:gd name="connsiteX11" fmla="*/ 2746658 w 5494754"/>
              <a:gd name="connsiteY11" fmla="*/ 3829863 h 3829929"/>
              <a:gd name="connsiteX12" fmla="*/ 2746658 w 5494754"/>
              <a:gd name="connsiteY12" fmla="*/ 3829845 h 3829929"/>
              <a:gd name="connsiteX13" fmla="*/ 82769 w 5494754"/>
              <a:gd name="connsiteY13" fmla="*/ 3829845 h 3829929"/>
              <a:gd name="connsiteX14" fmla="*/ 54570 w 5494754"/>
              <a:gd name="connsiteY14" fmla="*/ 3828071 h 3829929"/>
              <a:gd name="connsiteX15" fmla="*/ 2541 w 5494754"/>
              <a:gd name="connsiteY15" fmla="*/ 3773479 h 3829929"/>
              <a:gd name="connsiteX16" fmla="*/ 427 w 5494754"/>
              <a:gd name="connsiteY16" fmla="*/ 3741766 h 3829929"/>
              <a:gd name="connsiteX17" fmla="*/ 427 w 5494754"/>
              <a:gd name="connsiteY17" fmla="*/ 2256527 h 3829929"/>
              <a:gd name="connsiteX18" fmla="*/ 0 w 5494754"/>
              <a:gd name="connsiteY18" fmla="*/ 1044255 h 3829929"/>
              <a:gd name="connsiteX19" fmla="*/ 533 w 5494754"/>
              <a:gd name="connsiteY19" fmla="*/ 85402 h 3829929"/>
              <a:gd name="connsiteX20" fmla="*/ 2737 w 5494754"/>
              <a:gd name="connsiteY20" fmla="*/ 55462 h 3829929"/>
              <a:gd name="connsiteX21" fmla="*/ 67807 w 5494754"/>
              <a:gd name="connsiteY21" fmla="*/ 231 h 3829929"/>
              <a:gd name="connsiteX22" fmla="*/ 85577 w 5494754"/>
              <a:gd name="connsiteY22" fmla="*/ 106 h 382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94754" h="3829929">
                <a:moveTo>
                  <a:pt x="4958712" y="0"/>
                </a:moveTo>
                <a:cubicBezTo>
                  <a:pt x="5110851" y="0"/>
                  <a:pt x="5262991" y="84"/>
                  <a:pt x="5415131" y="248"/>
                </a:cubicBezTo>
                <a:cubicBezTo>
                  <a:pt x="5425668" y="248"/>
                  <a:pt x="5436720" y="567"/>
                  <a:pt x="5446636" y="3619"/>
                </a:cubicBezTo>
                <a:cubicBezTo>
                  <a:pt x="5473556" y="11901"/>
                  <a:pt x="5492694" y="37832"/>
                  <a:pt x="5494292" y="65962"/>
                </a:cubicBezTo>
                <a:cubicBezTo>
                  <a:pt x="5494737" y="73624"/>
                  <a:pt x="5494488" y="81322"/>
                  <a:pt x="5494488" y="89020"/>
                </a:cubicBezTo>
                <a:cubicBezTo>
                  <a:pt x="5494488" y="585264"/>
                  <a:pt x="5494488" y="1081525"/>
                  <a:pt x="5494488" y="1577805"/>
                </a:cubicBezTo>
                <a:cubicBezTo>
                  <a:pt x="5494488" y="1980708"/>
                  <a:pt x="5494578" y="2383622"/>
                  <a:pt x="5494754" y="2786548"/>
                </a:cubicBezTo>
                <a:cubicBezTo>
                  <a:pt x="5494754" y="3106745"/>
                  <a:pt x="5494648" y="3426960"/>
                  <a:pt x="5494418" y="3747158"/>
                </a:cubicBezTo>
                <a:cubicBezTo>
                  <a:pt x="5494418" y="3756576"/>
                  <a:pt x="5494612" y="3766259"/>
                  <a:pt x="5492640" y="3775341"/>
                </a:cubicBezTo>
                <a:cubicBezTo>
                  <a:pt x="5485124" y="3808756"/>
                  <a:pt x="5457244" y="3829845"/>
                  <a:pt x="5421368" y="3829863"/>
                </a:cubicBezTo>
                <a:cubicBezTo>
                  <a:pt x="5249096" y="3829934"/>
                  <a:pt x="5076840" y="3829934"/>
                  <a:pt x="4904568" y="3829863"/>
                </a:cubicBezTo>
                <a:lnTo>
                  <a:pt x="2746658" y="3829863"/>
                </a:lnTo>
                <a:lnTo>
                  <a:pt x="2746658" y="3829845"/>
                </a:lnTo>
                <a:cubicBezTo>
                  <a:pt x="1858695" y="3829845"/>
                  <a:pt x="970732" y="3829845"/>
                  <a:pt x="82769" y="3829845"/>
                </a:cubicBezTo>
                <a:cubicBezTo>
                  <a:pt x="73352" y="3829845"/>
                  <a:pt x="63472" y="3830519"/>
                  <a:pt x="54570" y="3828071"/>
                </a:cubicBezTo>
                <a:cubicBezTo>
                  <a:pt x="26530" y="3820462"/>
                  <a:pt x="8369" y="3802140"/>
                  <a:pt x="2541" y="3773479"/>
                </a:cubicBezTo>
                <a:cubicBezTo>
                  <a:pt x="409" y="3763191"/>
                  <a:pt x="444" y="3752354"/>
                  <a:pt x="427" y="3741766"/>
                </a:cubicBezTo>
                <a:cubicBezTo>
                  <a:pt x="338" y="3246686"/>
                  <a:pt x="338" y="2751613"/>
                  <a:pt x="427" y="2256527"/>
                </a:cubicBezTo>
                <a:cubicBezTo>
                  <a:pt x="355" y="1852442"/>
                  <a:pt x="213" y="1448351"/>
                  <a:pt x="0" y="1044255"/>
                </a:cubicBezTo>
                <a:cubicBezTo>
                  <a:pt x="0" y="724630"/>
                  <a:pt x="178" y="405014"/>
                  <a:pt x="533" y="85402"/>
                </a:cubicBezTo>
                <a:cubicBezTo>
                  <a:pt x="302" y="75375"/>
                  <a:pt x="1048" y="65349"/>
                  <a:pt x="2737" y="55462"/>
                </a:cubicBezTo>
                <a:cubicBezTo>
                  <a:pt x="8920" y="24189"/>
                  <a:pt x="35894" y="1300"/>
                  <a:pt x="67807" y="231"/>
                </a:cubicBezTo>
                <a:cubicBezTo>
                  <a:pt x="73707" y="-18"/>
                  <a:pt x="79641" y="106"/>
                  <a:pt x="85577" y="106"/>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FBD38B43-94BF-105A-2FBE-7AA5F3D27E6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8482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2/3*#ppt_w"/>
                                          </p:val>
                                        </p:tav>
                                        <p:tav tm="100000">
                                          <p:val>
                                            <p:strVal val="#ppt_w"/>
                                          </p:val>
                                        </p:tav>
                                      </p:tavLst>
                                    </p:anim>
                                    <p:anim calcmode="lin" valueType="num">
                                      <p:cBhvr>
                                        <p:cTn id="8" dur="500" fill="hold"/>
                                        <p:tgtEl>
                                          <p:spTgt spid="9"/>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1.875E-6 1.11111E-6 L -1.875E-6 0.07245 " pathEditMode="relative" rAng="0" ptsTypes="AA">
                                      <p:cBhvr>
                                        <p:cTn id="10"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1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BBEBD8-4E89-7B3C-04FE-B41DCF117DAD}"/>
              </a:ext>
            </a:extLst>
          </p:cNvPr>
          <p:cNvSpPr>
            <a:spLocks noGrp="1"/>
          </p:cNvSpPr>
          <p:nvPr>
            <p:ph type="pic" sz="quarter" idx="12"/>
          </p:nvPr>
        </p:nvSpPr>
        <p:spPr>
          <a:xfrm>
            <a:off x="7390473" y="1312564"/>
            <a:ext cx="3168932" cy="4546778"/>
          </a:xfrm>
          <a:custGeom>
            <a:avLst/>
            <a:gdLst>
              <a:gd name="connsiteX0" fmla="*/ 77824 w 3485535"/>
              <a:gd name="connsiteY0" fmla="*/ 52 h 5001039"/>
              <a:gd name="connsiteX1" fmla="*/ 3412268 w 3485535"/>
              <a:gd name="connsiteY1" fmla="*/ 52 h 5001039"/>
              <a:gd name="connsiteX2" fmla="*/ 3485428 w 3485535"/>
              <a:gd name="connsiteY2" fmla="*/ 73731 h 5001039"/>
              <a:gd name="connsiteX3" fmla="*/ 3485428 w 3485535"/>
              <a:gd name="connsiteY3" fmla="*/ 310206 h 5001039"/>
              <a:gd name="connsiteX4" fmla="*/ 3485428 w 3485535"/>
              <a:gd name="connsiteY4" fmla="*/ 4918973 h 5001039"/>
              <a:gd name="connsiteX5" fmla="*/ 3482941 w 3485535"/>
              <a:gd name="connsiteY5" fmla="*/ 4951581 h 5001039"/>
              <a:gd name="connsiteX6" fmla="*/ 3430817 w 3485535"/>
              <a:gd name="connsiteY6" fmla="*/ 4999940 h 5001039"/>
              <a:gd name="connsiteX7" fmla="*/ 3406638 w 3485535"/>
              <a:gd name="connsiteY7" fmla="*/ 5001011 h 5001039"/>
              <a:gd name="connsiteX8" fmla="*/ 80794 w 3485535"/>
              <a:gd name="connsiteY8" fmla="*/ 5001011 h 5001039"/>
              <a:gd name="connsiteX9" fmla="*/ 65250 w 3485535"/>
              <a:gd name="connsiteY9" fmla="*/ 5001011 h 5001039"/>
              <a:gd name="connsiteX10" fmla="*/ 276 w 3485535"/>
              <a:gd name="connsiteY10" fmla="*/ 4935174 h 5001039"/>
              <a:gd name="connsiteX11" fmla="*/ 276 w 3485535"/>
              <a:gd name="connsiteY11" fmla="*/ 4869544 h 5001039"/>
              <a:gd name="connsiteX12" fmla="*/ 173 w 3485535"/>
              <a:gd name="connsiteY12" fmla="*/ 2499374 h 5001039"/>
              <a:gd name="connsiteX13" fmla="*/ 173 w 3485535"/>
              <a:gd name="connsiteY13" fmla="*/ 79327 h 5001039"/>
              <a:gd name="connsiteX14" fmla="*/ 2246 w 3485535"/>
              <a:gd name="connsiteY14" fmla="*/ 50173 h 5001039"/>
              <a:gd name="connsiteX15" fmla="*/ 53644 w 3485535"/>
              <a:gd name="connsiteY15" fmla="*/ 1227 h 5001039"/>
              <a:gd name="connsiteX16" fmla="*/ 77824 w 3485535"/>
              <a:gd name="connsiteY16" fmla="*/ 52 h 50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5535" h="5001039">
                <a:moveTo>
                  <a:pt x="77824" y="52"/>
                </a:moveTo>
                <a:lnTo>
                  <a:pt x="3412268" y="52"/>
                </a:lnTo>
                <a:cubicBezTo>
                  <a:pt x="3460627" y="295"/>
                  <a:pt x="3485325" y="24888"/>
                  <a:pt x="3485428" y="73731"/>
                </a:cubicBezTo>
                <a:cubicBezTo>
                  <a:pt x="3485669" y="152556"/>
                  <a:pt x="3485428" y="231381"/>
                  <a:pt x="3485428" y="310206"/>
                </a:cubicBezTo>
                <a:cubicBezTo>
                  <a:pt x="3485428" y="1846472"/>
                  <a:pt x="3485428" y="3382728"/>
                  <a:pt x="3485428" y="4918973"/>
                </a:cubicBezTo>
                <a:cubicBezTo>
                  <a:pt x="3485604" y="4929889"/>
                  <a:pt x="3484772" y="4940804"/>
                  <a:pt x="3482941" y="4951581"/>
                </a:cubicBezTo>
                <a:cubicBezTo>
                  <a:pt x="3477857" y="4977280"/>
                  <a:pt x="3456824" y="4996797"/>
                  <a:pt x="3430817" y="4999940"/>
                </a:cubicBezTo>
                <a:cubicBezTo>
                  <a:pt x="3422786" y="5000770"/>
                  <a:pt x="3414710" y="5001150"/>
                  <a:pt x="3406638" y="5001011"/>
                </a:cubicBezTo>
                <a:cubicBezTo>
                  <a:pt x="2298022" y="5001011"/>
                  <a:pt x="1189409" y="5001011"/>
                  <a:pt x="80794" y="5001011"/>
                </a:cubicBezTo>
                <a:cubicBezTo>
                  <a:pt x="75612" y="5001011"/>
                  <a:pt x="70431" y="5001011"/>
                  <a:pt x="65250" y="5001011"/>
                </a:cubicBezTo>
                <a:cubicBezTo>
                  <a:pt x="25595" y="4999076"/>
                  <a:pt x="1451" y="4974897"/>
                  <a:pt x="276" y="4935174"/>
                </a:cubicBezTo>
                <a:cubicBezTo>
                  <a:pt x="-345" y="4913309"/>
                  <a:pt x="276" y="4891444"/>
                  <a:pt x="276" y="4869544"/>
                </a:cubicBezTo>
                <a:lnTo>
                  <a:pt x="173" y="2499374"/>
                </a:lnTo>
                <a:cubicBezTo>
                  <a:pt x="173" y="1692680"/>
                  <a:pt x="173" y="885997"/>
                  <a:pt x="173" y="79327"/>
                </a:cubicBezTo>
                <a:cubicBezTo>
                  <a:pt x="-57" y="69565"/>
                  <a:pt x="637" y="59803"/>
                  <a:pt x="2246" y="50173"/>
                </a:cubicBezTo>
                <a:cubicBezTo>
                  <a:pt x="6785" y="24350"/>
                  <a:pt x="27628" y="4498"/>
                  <a:pt x="53644" y="1227"/>
                </a:cubicBezTo>
                <a:cubicBezTo>
                  <a:pt x="61664" y="243"/>
                  <a:pt x="69746" y="-151"/>
                  <a:pt x="77824" y="52"/>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1242B78A-11DA-7D69-6C60-055CA4E6E6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7372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Page 2">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F2B2F1A-8B93-DE8D-A0DA-98B7C2CC8140}"/>
              </a:ext>
            </a:extLst>
          </p:cNvPr>
          <p:cNvSpPr>
            <a:spLocks noGrp="1"/>
          </p:cNvSpPr>
          <p:nvPr>
            <p:ph type="pic" sz="quarter" idx="15"/>
          </p:nvPr>
        </p:nvSpPr>
        <p:spPr>
          <a:xfrm>
            <a:off x="2950061" y="1608587"/>
            <a:ext cx="6291879" cy="3975347"/>
          </a:xfrm>
          <a:prstGeom prst="rect">
            <a:avLst/>
          </a:prstGeom>
          <a:no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3" name="Rectangle 2">
            <a:extLst>
              <a:ext uri="{FF2B5EF4-FFF2-40B4-BE49-F238E27FC236}">
                <a16:creationId xmlns:a16="http://schemas.microsoft.com/office/drawing/2014/main" id="{6DA92E75-5A4F-E26E-AF69-A497FFA1A646}"/>
              </a:ext>
            </a:extLst>
          </p:cNvPr>
          <p:cNvSpPr/>
          <p:nvPr userDrawn="1"/>
        </p:nvSpPr>
        <p:spPr>
          <a:xfrm>
            <a:off x="2950061" y="1608588"/>
            <a:ext cx="6291879" cy="3975348"/>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12CECCA0-D00D-E04D-E486-7FB07DB25D35}"/>
              </a:ext>
            </a:extLst>
          </p:cNvPr>
          <p:cNvSpPr>
            <a:spLocks noGrp="1"/>
          </p:cNvSpPr>
          <p:nvPr>
            <p:ph type="pic" sz="quarter" idx="16"/>
          </p:nvPr>
        </p:nvSpPr>
        <p:spPr>
          <a:xfrm>
            <a:off x="5168900" y="255587"/>
            <a:ext cx="1854200" cy="1122109"/>
          </a:xfrm>
        </p:spPr>
        <p:txBody>
          <a:bodyPr anchor="ctr"/>
          <a:lstStyle>
            <a:lvl1pPr algn="ctr">
              <a:defRPr sz="1400"/>
            </a:lvl1pPr>
          </a:lstStyle>
          <a:p>
            <a:endParaRPr lang="en-US" dirty="0"/>
          </a:p>
        </p:txBody>
      </p:sp>
    </p:spTree>
    <p:extLst>
      <p:ext uri="{BB962C8B-B14F-4D97-AF65-F5344CB8AC3E}">
        <p14:creationId xmlns:p14="http://schemas.microsoft.com/office/powerpoint/2010/main" val="138554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0"/>
                                  </p:stCondLst>
                                  <p:childTnLst>
                                    <p:animScale>
                                      <p:cBhvr>
                                        <p:cTn id="9" dur="500" fill="hold"/>
                                        <p:tgtEl>
                                          <p:spTgt spid="2"/>
                                        </p:tgtEl>
                                      </p:cBhvr>
                                      <p:by x="105000" y="105000"/>
                                    </p:animScale>
                                  </p:childTnLst>
                                </p:cTn>
                              </p:par>
                              <p:par>
                                <p:cTn id="10" presetID="22" presetClass="entr" presetSubtype="1"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42" presetClass="path" presetSubtype="0" accel="49333" decel="50667" fill="hold" grpId="1" nodeType="withEffect">
                                  <p:stCondLst>
                                    <p:cond delay="0"/>
                                  </p:stCondLst>
                                  <p:childTnLst>
                                    <p:animMotion origin="layout" path="M 6.25E-7 2.22222E-6 L 6.25E-7 0.07245 " pathEditMode="relative" rAng="0" ptsTypes="AA">
                                      <p:cBhvr>
                                        <p:cTn id="14" dur="750" spd="-100000" fill="hold"/>
                                        <p:tgtEl>
                                          <p:spTgt spid="3"/>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D059F25-F79D-1A91-C094-F20B6E7BBC6C}"/>
              </a:ext>
            </a:extLst>
          </p:cNvPr>
          <p:cNvSpPr>
            <a:spLocks noGrp="1"/>
          </p:cNvSpPr>
          <p:nvPr>
            <p:ph type="pic" sz="quarter" idx="12"/>
          </p:nvPr>
        </p:nvSpPr>
        <p:spPr>
          <a:xfrm>
            <a:off x="6176488" y="2737033"/>
            <a:ext cx="4985512" cy="3120801"/>
          </a:xfrm>
          <a:custGeom>
            <a:avLst/>
            <a:gdLst>
              <a:gd name="connsiteX0" fmla="*/ 0 w 4985512"/>
              <a:gd name="connsiteY0" fmla="*/ 0 h 3120801"/>
              <a:gd name="connsiteX1" fmla="*/ 4985512 w 4985512"/>
              <a:gd name="connsiteY1" fmla="*/ 0 h 3120801"/>
              <a:gd name="connsiteX2" fmla="*/ 4985512 w 4985512"/>
              <a:gd name="connsiteY2" fmla="*/ 3120801 h 3120801"/>
              <a:gd name="connsiteX3" fmla="*/ 0 w 4985512"/>
              <a:gd name="connsiteY3" fmla="*/ 3120801 h 3120801"/>
            </a:gdLst>
            <a:ahLst/>
            <a:cxnLst>
              <a:cxn ang="0">
                <a:pos x="connsiteX0" y="connsiteY0"/>
              </a:cxn>
              <a:cxn ang="0">
                <a:pos x="connsiteX1" y="connsiteY1"/>
              </a:cxn>
              <a:cxn ang="0">
                <a:pos x="connsiteX2" y="connsiteY2"/>
              </a:cxn>
              <a:cxn ang="0">
                <a:pos x="connsiteX3" y="connsiteY3"/>
              </a:cxn>
            </a:cxnLst>
            <a:rect l="l" t="t" r="r" b="b"/>
            <a:pathLst>
              <a:path w="4985512" h="3120801">
                <a:moveTo>
                  <a:pt x="0" y="0"/>
                </a:moveTo>
                <a:lnTo>
                  <a:pt x="4985512" y="0"/>
                </a:lnTo>
                <a:lnTo>
                  <a:pt x="4985512" y="3120801"/>
                </a:lnTo>
                <a:lnTo>
                  <a:pt x="0" y="3120801"/>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240DCC38-F8AF-B2B6-54C8-45B9A32A03A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5138881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14:bounceEnd="73333">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14">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D4021612-5750-3BE2-99AA-9E660AAFB63E}"/>
              </a:ext>
            </a:extLst>
          </p:cNvPr>
          <p:cNvSpPr>
            <a:spLocks noGrp="1"/>
          </p:cNvSpPr>
          <p:nvPr>
            <p:ph type="pic" sz="quarter" idx="15"/>
          </p:nvPr>
        </p:nvSpPr>
        <p:spPr>
          <a:xfrm>
            <a:off x="1933578"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9">
            <a:extLst>
              <a:ext uri="{FF2B5EF4-FFF2-40B4-BE49-F238E27FC236}">
                <a16:creationId xmlns:a16="http://schemas.microsoft.com/office/drawing/2014/main" id="{2E333B5B-43F1-BD89-6A9B-512754277C0E}"/>
              </a:ext>
            </a:extLst>
          </p:cNvPr>
          <p:cNvSpPr>
            <a:spLocks noGrp="1"/>
          </p:cNvSpPr>
          <p:nvPr>
            <p:ph type="pic" sz="quarter" idx="16"/>
          </p:nvPr>
        </p:nvSpPr>
        <p:spPr>
          <a:xfrm>
            <a:off x="6992097"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9">
            <a:extLst>
              <a:ext uri="{FF2B5EF4-FFF2-40B4-BE49-F238E27FC236}">
                <a16:creationId xmlns:a16="http://schemas.microsoft.com/office/drawing/2014/main" id="{A9702770-48D3-2099-8F11-EEE7B234D7D2}"/>
              </a:ext>
            </a:extLst>
          </p:cNvPr>
          <p:cNvSpPr>
            <a:spLocks noGrp="1"/>
          </p:cNvSpPr>
          <p:nvPr>
            <p:ph type="pic" sz="quarter" idx="14"/>
          </p:nvPr>
        </p:nvSpPr>
        <p:spPr>
          <a:xfrm>
            <a:off x="3808397" y="3001965"/>
            <a:ext cx="4575206" cy="2986787"/>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3EFDF137-4BAB-A200-E255-D924BA6D19D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8433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2/3*#ppt_w"/>
                                          </p:val>
                                        </p:tav>
                                        <p:tav tm="100000">
                                          <p:val>
                                            <p:strVal val="#ppt_w"/>
                                          </p:val>
                                        </p:tav>
                                      </p:tavLst>
                                    </p:anim>
                                    <p:anim calcmode="lin" valueType="num">
                                      <p:cBhvr>
                                        <p:cTn id="8" dur="500" fill="hold"/>
                                        <p:tgtEl>
                                          <p:spTgt spid="5"/>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5"/>
                                        </p:tgtEl>
                                        <p:attrNameLst>
                                          <p:attrName>ppt_x</p:attrName>
                                          <p:attrName>ppt_y</p:attrName>
                                        </p:attrNameLst>
                                      </p:cBhvr>
                                      <p:rCtr x="0" y="3611"/>
                                    </p:animMotion>
                                  </p:childTnLst>
                                </p:cTn>
                              </p:par>
                              <p:par>
                                <p:cTn id="11" presetID="23" presetClass="entr" presetSubtype="272" fill="hold" grpId="0" nodeType="withEffect">
                                  <p:stCondLst>
                                    <p:cond delay="7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2/3*#ppt_w"/>
                                          </p:val>
                                        </p:tav>
                                        <p:tav tm="100000">
                                          <p:val>
                                            <p:strVal val="#ppt_w"/>
                                          </p:val>
                                        </p:tav>
                                      </p:tavLst>
                                    </p:anim>
                                    <p:anim calcmode="lin" valueType="num">
                                      <p:cBhvr>
                                        <p:cTn id="14" dur="50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750"/>
                                  </p:stCondLst>
                                  <p:childTnLst>
                                    <p:animMotion origin="layout" path="M -2.5E-6 -4.44444E-6 L -2.5E-6 0.07246 " pathEditMode="relative" rAng="0" ptsTypes="AA">
                                      <p:cBhvr>
                                        <p:cTn id="16" dur="750" spd="-100000" fill="hold"/>
                                        <p:tgtEl>
                                          <p:spTgt spid="8"/>
                                        </p:tgtEl>
                                        <p:attrNameLst>
                                          <p:attrName>ppt_x</p:attrName>
                                          <p:attrName>ppt_y</p:attrName>
                                        </p:attrNameLst>
                                      </p:cBhvr>
                                      <p:rCtr x="0" y="3611"/>
                                    </p:animMotion>
                                  </p:childTnLst>
                                </p:cTn>
                              </p:par>
                              <p:par>
                                <p:cTn id="17" presetID="23" presetClass="entr" presetSubtype="272"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2/3*#ppt_w"/>
                                          </p:val>
                                        </p:tav>
                                        <p:tav tm="100000">
                                          <p:val>
                                            <p:strVal val="#ppt_w"/>
                                          </p:val>
                                        </p:tav>
                                      </p:tavLst>
                                    </p:anim>
                                    <p:anim calcmode="lin" valueType="num">
                                      <p:cBhvr>
                                        <p:cTn id="20" dur="500" fill="hold"/>
                                        <p:tgtEl>
                                          <p:spTgt spid="9"/>
                                        </p:tgtEl>
                                        <p:attrNameLst>
                                          <p:attrName>ppt_h</p:attrName>
                                        </p:attrNameLst>
                                      </p:cBhvr>
                                      <p:tavLst>
                                        <p:tav tm="0">
                                          <p:val>
                                            <p:strVal val="2/3*#ppt_h"/>
                                          </p:val>
                                        </p:tav>
                                        <p:tav tm="100000">
                                          <p:val>
                                            <p:strVal val="#ppt_h"/>
                                          </p:val>
                                        </p:tav>
                                      </p:tavLst>
                                    </p:anim>
                                  </p:childTnLst>
                                </p:cTn>
                              </p:par>
                              <p:par>
                                <p:cTn id="21" presetID="42" presetClass="path" presetSubtype="0" accel="49333" decel="50667" fill="hold" grpId="1" nodeType="withEffect">
                                  <p:stCondLst>
                                    <p:cond delay="1000"/>
                                  </p:stCondLst>
                                  <p:childTnLst>
                                    <p:animMotion origin="layout" path="M -2.5E-6 -4.44444E-6 L -2.5E-6 0.07246 " pathEditMode="relative" rAng="0" ptsTypes="AA">
                                      <p:cBhvr>
                                        <p:cTn id="22"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5" grpId="0" animBg="1"/>
      <p:bldP spid="5"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15">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A408FE70-7706-924B-2C2B-05C184423727}"/>
              </a:ext>
            </a:extLst>
          </p:cNvPr>
          <p:cNvSpPr>
            <a:spLocks noGrp="1"/>
          </p:cNvSpPr>
          <p:nvPr>
            <p:ph type="pic" sz="quarter" idx="14"/>
          </p:nvPr>
        </p:nvSpPr>
        <p:spPr>
          <a:xfrm>
            <a:off x="6815757" y="1265250"/>
            <a:ext cx="3585543" cy="2262175"/>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6E1E45E-D38B-DEA6-B8BA-DD181C932E2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4607946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ts talk">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609600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7152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F08E89-E03A-325B-25A6-DB62B0631E59}"/>
              </a:ext>
            </a:extLst>
          </p:cNvPr>
          <p:cNvSpPr/>
          <p:nvPr userDrawn="1"/>
        </p:nvSpPr>
        <p:spPr>
          <a:xfrm>
            <a:off x="0" y="5854148"/>
            <a:ext cx="12192000" cy="1003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Title 5">
            <a:extLst>
              <a:ext uri="{FF2B5EF4-FFF2-40B4-BE49-F238E27FC236}">
                <a16:creationId xmlns:a16="http://schemas.microsoft.com/office/drawing/2014/main" id="{D75FDCE5-6D2A-712B-7F17-6CB11845A4A5}"/>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99336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28824" y="2514600"/>
            <a:ext cx="9152698" cy="2032351"/>
          </a:xfrm>
        </p:spPr>
        <p:txBody>
          <a:bodyPr/>
          <a:lstStyle>
            <a:lvl1pPr marL="228600" indent="-228600">
              <a:buFont typeface="Wingdings" panose="05000000000000000000" pitchFamily="2" charset="2"/>
              <a:buChar char="§"/>
              <a:defRPr/>
            </a:lvl1pPr>
            <a:lvl2pPr marL="685800" indent="-228600">
              <a:buFont typeface="Courier New" panose="02070309020205020404" pitchFamily="49" charset="0"/>
              <a:buChar char="o"/>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0022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ain Page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88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age 4">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DC969DC-FE27-C8B3-D5A5-DA76711AEF15}"/>
              </a:ext>
            </a:extLst>
          </p:cNvPr>
          <p:cNvSpPr>
            <a:spLocks noGrp="1"/>
          </p:cNvSpPr>
          <p:nvPr>
            <p:ph type="title"/>
          </p:nvPr>
        </p:nvSpPr>
        <p:spPr>
          <a:xfrm>
            <a:off x="6868886" y="206474"/>
            <a:ext cx="5076876" cy="441916"/>
          </a:xfrm>
        </p:spPr>
        <p:txBody>
          <a:bodyPr wrap="square">
            <a:spAutoFit/>
          </a:bodyPr>
          <a:lstStyle>
            <a:lvl1pPr algn="r">
              <a:defRPr sz="2000"/>
            </a:lvl1pPr>
          </a:lstStyle>
          <a:p>
            <a:r>
              <a:rPr lang="en-US" dirty="0"/>
              <a:t>Click to edit Master title style</a:t>
            </a:r>
          </a:p>
        </p:txBody>
      </p:sp>
    </p:spTree>
    <p:extLst>
      <p:ext uri="{BB962C8B-B14F-4D97-AF65-F5344CB8AC3E}">
        <p14:creationId xmlns:p14="http://schemas.microsoft.com/office/powerpoint/2010/main" val="390503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age 5">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F553B99-2AC9-DC02-9B6F-694B5D2926E7}"/>
              </a:ext>
            </a:extLst>
          </p:cNvPr>
          <p:cNvSpPr>
            <a:spLocks noGrp="1"/>
          </p:cNvSpPr>
          <p:nvPr>
            <p:ph type="pic" sz="quarter" idx="13"/>
          </p:nvPr>
        </p:nvSpPr>
        <p:spPr>
          <a:xfrm>
            <a:off x="6324602" y="1533524"/>
            <a:ext cx="3881436" cy="3790935"/>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2822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Pictur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079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0000"/>
            <a:alpha val="5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637097"/>
          </a:xfrm>
          <a:prstGeom prst="rect">
            <a:avLst/>
          </a:prstGeom>
          <a:effectLst/>
        </p:spPr>
        <p:txBody>
          <a:bodyPr vert="horz" lIns="0" tIns="192024" rIns="0" bIns="0" rtlCol="0" anchor="t" anchorCtr="0">
            <a:spAutoFit/>
          </a:bodyPr>
          <a:lstStyle/>
          <a:p>
            <a:r>
              <a:rPr lang="en-US" dirty="0"/>
              <a:t>Your title here</a:t>
            </a:r>
          </a:p>
        </p:txBody>
      </p:sp>
      <p:sp>
        <p:nvSpPr>
          <p:cNvPr id="3" name="Текст 2"/>
          <p:cNvSpPr>
            <a:spLocks noGrp="1"/>
          </p:cNvSpPr>
          <p:nvPr>
            <p:ph type="body" idx="1"/>
          </p:nvPr>
        </p:nvSpPr>
        <p:spPr>
          <a:xfrm>
            <a:off x="2028824" y="2514600"/>
            <a:ext cx="9152698" cy="2511970"/>
          </a:xfrm>
          <a:prstGeom prst="rect">
            <a:avLst/>
          </a:prstGeom>
        </p:spPr>
        <p:txBody>
          <a:bodyPr vert="horz" lIns="0" tIns="0" rIns="0" bIns="0" rtlCol="0">
            <a:sp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26" name="Slide Number Placeholder 24"/>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tx1"/>
                </a:solidFill>
                <a:latin typeface="Open Sans Semibold" charset="0"/>
                <a:ea typeface="Open Sans Semibold" charset="0"/>
                <a:cs typeface="Open Sans Semibold" charset="0"/>
              </a:rPr>
              <a:pPr algn="ctr"/>
              <a:t>‹#›</a:t>
            </a:fld>
            <a:endParaRPr lang="en-US" sz="800" b="1" i="0" dirty="0">
              <a:solidFill>
                <a:schemeClr val="tx1"/>
              </a:solidFill>
              <a:latin typeface="Open Sans Semibold" charset="0"/>
              <a:ea typeface="Open Sans Semibold" charset="0"/>
              <a:cs typeface="Open Sans Semibold" charset="0"/>
            </a:endParaRPr>
          </a:p>
        </p:txBody>
      </p:sp>
      <p:sp>
        <p:nvSpPr>
          <p:cNvPr id="4" name="TextBox 3">
            <a:extLst>
              <a:ext uri="{FF2B5EF4-FFF2-40B4-BE49-F238E27FC236}">
                <a16:creationId xmlns:a16="http://schemas.microsoft.com/office/drawing/2014/main" id="{BB382702-B48F-19A7-03CF-63692B19190C}"/>
              </a:ext>
            </a:extLst>
          </p:cNvPr>
          <p:cNvSpPr txBox="1"/>
          <p:nvPr userDrawn="1"/>
        </p:nvSpPr>
        <p:spPr>
          <a:xfrm>
            <a:off x="230762" y="6400800"/>
            <a:ext cx="1406154" cy="246221"/>
          </a:xfrm>
          <a:prstGeom prst="rect">
            <a:avLst/>
          </a:prstGeom>
          <a:solidFill>
            <a:schemeClr val="accent1"/>
          </a:solidFill>
        </p:spPr>
        <p:txBody>
          <a:bodyPr wrap="none" rtlCol="0">
            <a:spAutoFit/>
          </a:bodyPr>
          <a:lstStyle/>
          <a:p>
            <a:r>
              <a:rPr lang="en-US" sz="1000" dirty="0">
                <a:solidFill>
                  <a:schemeClr val="bg1"/>
                </a:solidFill>
                <a:latin typeface="Calisto MT" panose="02040603050505030304" pitchFamily="18" charset="77"/>
                <a:ea typeface="Baskerville" panose="02020502070401020303" pitchFamily="18" charset="0"/>
              </a:rPr>
              <a:t>BRAND INSTITUTE</a:t>
            </a:r>
          </a:p>
        </p:txBody>
      </p:sp>
      <p:cxnSp>
        <p:nvCxnSpPr>
          <p:cNvPr id="5" name="Straight Connector 4">
            <a:extLst>
              <a:ext uri="{FF2B5EF4-FFF2-40B4-BE49-F238E27FC236}">
                <a16:creationId xmlns:a16="http://schemas.microsoft.com/office/drawing/2014/main" id="{513261E9-84FA-65A3-B392-4321024D1CED}"/>
              </a:ext>
            </a:extLst>
          </p:cNvPr>
          <p:cNvCxnSpPr>
            <a:cxnSpLocks/>
          </p:cNvCxnSpPr>
          <p:nvPr userDrawn="1"/>
        </p:nvCxnSpPr>
        <p:spPr>
          <a:xfrm>
            <a:off x="1769165" y="6515100"/>
            <a:ext cx="943731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33" r:id="rId1"/>
    <p:sldLayoutId id="2147484091" r:id="rId2"/>
    <p:sldLayoutId id="2147484199" r:id="rId3"/>
    <p:sldLayoutId id="2147484198" r:id="rId4"/>
    <p:sldLayoutId id="2147484193" r:id="rId5"/>
    <p:sldLayoutId id="2147484076" r:id="rId6"/>
    <p:sldLayoutId id="2147484128" r:id="rId7"/>
    <p:sldLayoutId id="2147484183" r:id="rId8"/>
    <p:sldLayoutId id="2147484123" r:id="rId9"/>
    <p:sldLayoutId id="2147484103" r:id="rId10"/>
    <p:sldLayoutId id="2147484145" r:id="rId11"/>
    <p:sldLayoutId id="2147484140" r:id="rId12"/>
    <p:sldLayoutId id="2147484146" r:id="rId13"/>
    <p:sldLayoutId id="2147484141" r:id="rId14"/>
    <p:sldLayoutId id="2147484147" r:id="rId15"/>
    <p:sldLayoutId id="2147484109" r:id="rId16"/>
    <p:sldLayoutId id="2147484106" r:id="rId17"/>
    <p:sldLayoutId id="2147484142" r:id="rId18"/>
    <p:sldLayoutId id="2147484143" r:id="rId19"/>
    <p:sldLayoutId id="2147484148" r:id="rId20"/>
    <p:sldLayoutId id="2147484100" r:id="rId21"/>
    <p:sldLayoutId id="2147484149" r:id="rId22"/>
    <p:sldLayoutId id="2147484107" r:id="rId23"/>
    <p:sldLayoutId id="2147484108" r:id="rId24"/>
    <p:sldLayoutId id="2147484155" r:id="rId25"/>
    <p:sldLayoutId id="2147484151" r:id="rId26"/>
    <p:sldLayoutId id="2147484153" r:id="rId27"/>
    <p:sldLayoutId id="2147484157" r:id="rId28"/>
    <p:sldLayoutId id="2147484110" r:id="rId29"/>
    <p:sldLayoutId id="2147484158" r:id="rId30"/>
    <p:sldLayoutId id="2147484159" r:id="rId31"/>
    <p:sldLayoutId id="2147484160" r:id="rId32"/>
    <p:sldLayoutId id="2147484161" r:id="rId33"/>
    <p:sldLayoutId id="2147484162" r:id="rId34"/>
    <p:sldLayoutId id="2147484163" r:id="rId35"/>
    <p:sldLayoutId id="2147484165" r:id="rId36"/>
    <p:sldLayoutId id="2147484144" r:id="rId37"/>
    <p:sldLayoutId id="2147484176" r:id="rId38"/>
    <p:sldLayoutId id="2147484118" r:id="rId39"/>
    <p:sldLayoutId id="2147484166" r:id="rId40"/>
    <p:sldLayoutId id="2147484119" r:id="rId41"/>
    <p:sldLayoutId id="2147484167" r:id="rId42"/>
    <p:sldLayoutId id="2147484168" r:id="rId43"/>
    <p:sldLayoutId id="2147484175" r:id="rId44"/>
    <p:sldLayoutId id="2147484178" r:id="rId45"/>
    <p:sldLayoutId id="2147484182" r:id="rId46"/>
    <p:sldLayoutId id="2147484132" r:id="rId47"/>
    <p:sldLayoutId id="2147484131" r:id="rId48"/>
    <p:sldLayoutId id="2147484135" r:id="rId49"/>
    <p:sldLayoutId id="2147484134" r:id="rId50"/>
    <p:sldLayoutId id="2147484186" r:id="rId51"/>
    <p:sldLayoutId id="2147484187" r:id="rId52"/>
    <p:sldLayoutId id="2147484192" r:id="rId53"/>
    <p:sldLayoutId id="2147484196" r:id="rId54"/>
    <p:sldLayoutId id="2147484197" r:id="rId5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dt="0"/>
  <p:txStyles>
    <p:title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p15:clr>
            <a:srgbClr val="F26B43"/>
          </p15:clr>
        </p15:guide>
        <p15:guide id="27" orient="horz" pos="3952">
          <p15:clr>
            <a:srgbClr val="F26B43"/>
          </p15:clr>
        </p15:guide>
        <p15:guide id="28" pos="642">
          <p15:clr>
            <a:srgbClr val="F26B43"/>
          </p15:clr>
        </p15:guide>
        <p15:guide id="29" pos="7038">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51" orient="horz" pos="70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1.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CDA2-CD8A-E0A6-E695-7DAACB4B22C2}"/>
            </a:ext>
          </a:extLst>
        </p:cNvPr>
        <p:cNvGrpSpPr/>
        <p:nvPr/>
      </p:nvGrpSpPr>
      <p:grpSpPr>
        <a:xfrm>
          <a:off x="0" y="0"/>
          <a:ext cx="0" cy="0"/>
          <a:chOff x="0" y="0"/>
          <a:chExt cx="0" cy="0"/>
        </a:xfrm>
      </p:grpSpPr>
      <p:pic>
        <p:nvPicPr>
          <p:cNvPr id="26" name="Picture 25" descr="A blue and black sign with white text&#10;&#10;Description automatically generated">
            <a:extLst>
              <a:ext uri="{FF2B5EF4-FFF2-40B4-BE49-F238E27FC236}">
                <a16:creationId xmlns:a16="http://schemas.microsoft.com/office/drawing/2014/main" id="{4D151031-0C6E-FE29-F804-BDDFE1B4FC5B}"/>
              </a:ext>
            </a:extLst>
          </p:cNvPr>
          <p:cNvPicPr>
            <a:picLocks noChangeAspect="1"/>
          </p:cNvPicPr>
          <p:nvPr/>
        </p:nvPicPr>
        <p:blipFill>
          <a:blip r:embed="rId2"/>
          <a:stretch>
            <a:fillRect/>
          </a:stretch>
        </p:blipFill>
        <p:spPr>
          <a:xfrm>
            <a:off x="398805" y="565967"/>
            <a:ext cx="1576299" cy="1145566"/>
          </a:xfrm>
          <a:prstGeom prst="rect">
            <a:avLst/>
          </a:prstGeom>
        </p:spPr>
      </p:pic>
      <p:pic>
        <p:nvPicPr>
          <p:cNvPr id="22" name="Picture 21">
            <a:extLst>
              <a:ext uri="{FF2B5EF4-FFF2-40B4-BE49-F238E27FC236}">
                <a16:creationId xmlns:a16="http://schemas.microsoft.com/office/drawing/2014/main" id="{629511BE-9287-B8A4-94F9-303157E00C82}"/>
              </a:ext>
            </a:extLst>
          </p:cNvPr>
          <p:cNvPicPr>
            <a:picLocks noChangeAspect="1"/>
          </p:cNvPicPr>
          <p:nvPr/>
        </p:nvPicPr>
        <p:blipFill>
          <a:blip r:embed="rId3"/>
          <a:stretch>
            <a:fillRect/>
          </a:stretch>
        </p:blipFill>
        <p:spPr>
          <a:xfrm>
            <a:off x="0" y="0"/>
            <a:ext cx="12192000" cy="277000"/>
          </a:xfrm>
          <a:prstGeom prst="rect">
            <a:avLst/>
          </a:prstGeom>
        </p:spPr>
      </p:pic>
      <p:grpSp>
        <p:nvGrpSpPr>
          <p:cNvPr id="2" name="Group 1">
            <a:extLst>
              <a:ext uri="{FF2B5EF4-FFF2-40B4-BE49-F238E27FC236}">
                <a16:creationId xmlns:a16="http://schemas.microsoft.com/office/drawing/2014/main" id="{77F767C0-AA59-300B-7161-0A67BA3172D7}"/>
              </a:ext>
            </a:extLst>
          </p:cNvPr>
          <p:cNvGrpSpPr>
            <a:grpSpLocks/>
          </p:cNvGrpSpPr>
          <p:nvPr/>
        </p:nvGrpSpPr>
        <p:grpSpPr bwMode="auto">
          <a:xfrm>
            <a:off x="949997" y="5371148"/>
            <a:ext cx="5149849" cy="371475"/>
            <a:chOff x="2930526" y="5965372"/>
            <a:chExt cx="5149444" cy="371249"/>
          </a:xfrm>
        </p:grpSpPr>
        <p:sp>
          <p:nvSpPr>
            <p:cNvPr id="3" name="Text Box 8">
              <a:extLst>
                <a:ext uri="{FF2B5EF4-FFF2-40B4-BE49-F238E27FC236}">
                  <a16:creationId xmlns:a16="http://schemas.microsoft.com/office/drawing/2014/main" id="{942EAF70-2D2C-5C40-AEBA-6FEA998A6580}"/>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6" name="Picture 5" descr="alert.png">
              <a:extLst>
                <a:ext uri="{FF2B5EF4-FFF2-40B4-BE49-F238E27FC236}">
                  <a16:creationId xmlns:a16="http://schemas.microsoft.com/office/drawing/2014/main" id="{EA120C85-8F6A-8598-03E5-8FE3DB729BC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6EAC083-E064-01C9-D65B-E783A3C59E80}"/>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sp>
        <p:nvSpPr>
          <p:cNvPr id="8" name="Title 1">
            <a:extLst>
              <a:ext uri="{FF2B5EF4-FFF2-40B4-BE49-F238E27FC236}">
                <a16:creationId xmlns:a16="http://schemas.microsoft.com/office/drawing/2014/main" id="{9419BA67-EE1F-5656-6B28-BC1BC267BEEA}"/>
              </a:ext>
            </a:extLst>
          </p:cNvPr>
          <p:cNvSpPr txBox="1">
            <a:spLocks/>
          </p:cNvSpPr>
          <p:nvPr/>
        </p:nvSpPr>
        <p:spPr>
          <a:xfrm>
            <a:off x="512378" y="2789525"/>
            <a:ext cx="6558456" cy="538802"/>
          </a:xfrm>
          <a:prstGeom prst="rect">
            <a:avLst/>
          </a:prstGeom>
          <a:effectLst/>
        </p:spPr>
        <p:txBody>
          <a:bodyPr wrap="square">
            <a:spAutoFit/>
          </a:bodyPr>
          <a:lstStyle>
            <a:lvl1pPr algn="ctr" defTabSz="914318" rtl="0" eaLnBrk="1" latinLnBrk="0" hangingPunct="1">
              <a:lnSpc>
                <a:spcPct val="80000"/>
              </a:lnSpc>
              <a:spcBef>
                <a:spcPct val="0"/>
              </a:spcBef>
              <a:buNone/>
              <a:defRPr sz="7600" b="1" i="0" kern="1200" spc="-100" baseline="0">
                <a:solidFill>
                  <a:schemeClr val="tx1"/>
                </a:solidFill>
                <a:latin typeface="Montserrat Black" charset="0"/>
                <a:ea typeface="Montserrat Black" charset="0"/>
                <a:cs typeface="Montserrat Black" charset="0"/>
              </a:defRPr>
            </a:lvl1pPr>
          </a:lstStyle>
          <a:p>
            <a:r>
              <a:rPr lang="en-US" sz="3600" dirty="0">
                <a:solidFill>
                  <a:srgbClr val="FF0000"/>
                </a:solidFill>
                <a:latin typeface="Montserrat" panose="00000500000000000000" pitchFamily="50" charset="0"/>
              </a:rPr>
              <a:t>PROJECT &lt;&lt;</a:t>
            </a:r>
            <a:r>
              <a:rPr lang="en-US" sz="3600" dirty="0" err="1">
                <a:solidFill>
                  <a:srgbClr val="FF0000"/>
                </a:solidFill>
                <a:latin typeface="Montserrat" panose="00000500000000000000" pitchFamily="50" charset="0"/>
              </a:rPr>
              <a:t>ProjectName</a:t>
            </a:r>
            <a:r>
              <a:rPr lang="en-US" sz="3600" dirty="0">
                <a:solidFill>
                  <a:srgbClr val="FF0000"/>
                </a:solidFill>
                <a:latin typeface="Montserrat" panose="00000500000000000000" pitchFamily="50" charset="0"/>
              </a:rPr>
              <a:t>&gt;&gt;</a:t>
            </a:r>
          </a:p>
        </p:txBody>
      </p:sp>
      <p:sp>
        <p:nvSpPr>
          <p:cNvPr id="13" name="TextBox 12">
            <a:extLst>
              <a:ext uri="{FF2B5EF4-FFF2-40B4-BE49-F238E27FC236}">
                <a16:creationId xmlns:a16="http://schemas.microsoft.com/office/drawing/2014/main" id="{0A847B89-F3A3-97C3-07C1-D7BF0CF6D206}"/>
              </a:ext>
            </a:extLst>
          </p:cNvPr>
          <p:cNvSpPr txBox="1"/>
          <p:nvPr/>
        </p:nvSpPr>
        <p:spPr>
          <a:xfrm>
            <a:off x="1078064" y="3291943"/>
            <a:ext cx="4791860" cy="329120"/>
          </a:xfrm>
          <a:prstGeom prst="rect">
            <a:avLst/>
          </a:prstGeom>
          <a:noFill/>
        </p:spPr>
        <p:txBody>
          <a:bodyPr wrap="square" lIns="0" tIns="36000" rIns="0" bIns="36000" rtlCol="0">
            <a:spAutoFit/>
          </a:bodyPr>
          <a:lstStyle/>
          <a:p>
            <a:pPr algn="ctr">
              <a:lnSpc>
                <a:spcPct val="130000"/>
              </a:lnSpc>
              <a:spcBef>
                <a:spcPts val="1000"/>
              </a:spcBef>
            </a:pPr>
            <a:r>
              <a:rPr lang="en-US" sz="1400" b="1" spc="300" dirty="0"/>
              <a:t>MARKET RESEARCH RESULTS</a:t>
            </a:r>
          </a:p>
        </p:txBody>
      </p:sp>
      <p:sp>
        <p:nvSpPr>
          <p:cNvPr id="14" name="TextBox 13">
            <a:extLst>
              <a:ext uri="{FF2B5EF4-FFF2-40B4-BE49-F238E27FC236}">
                <a16:creationId xmlns:a16="http://schemas.microsoft.com/office/drawing/2014/main" id="{93560AAC-9778-5D39-AE8E-CEA18C1C91A6}"/>
              </a:ext>
            </a:extLst>
          </p:cNvPr>
          <p:cNvSpPr txBox="1"/>
          <p:nvPr/>
        </p:nvSpPr>
        <p:spPr>
          <a:xfrm>
            <a:off x="2242520" y="3818701"/>
            <a:ext cx="2564803" cy="226591"/>
          </a:xfrm>
          <a:prstGeom prst="rect">
            <a:avLst/>
          </a:prstGeom>
          <a:noFill/>
        </p:spPr>
        <p:txBody>
          <a:bodyPr wrap="square" lIns="0" tIns="36000" rIns="216000" bIns="36000" rtlCol="0">
            <a:spAutoFit/>
          </a:bodyPr>
          <a:lstStyle/>
          <a:p>
            <a:pPr algn="ctr">
              <a:spcBef>
                <a:spcPts val="600"/>
              </a:spcBef>
            </a:pPr>
            <a:r>
              <a:rPr lang="en-US" sz="1000" b="1" spc="200" dirty="0"/>
              <a:t>&lt;&lt;Month&gt;&gt; </a:t>
            </a:r>
            <a:r>
              <a:rPr lang="en-US" sz="1000" b="1" spc="200" dirty="0">
                <a:solidFill>
                  <a:srgbClr val="FF0000"/>
                </a:solidFill>
              </a:rPr>
              <a:t>XX</a:t>
            </a:r>
            <a:r>
              <a:rPr lang="en-US" sz="1000" b="1" spc="200" dirty="0"/>
              <a:t>, &lt;&lt;Year&gt;&gt;</a:t>
            </a:r>
          </a:p>
        </p:txBody>
      </p:sp>
      <p:sp>
        <p:nvSpPr>
          <p:cNvPr id="15" name="TextBox 14">
            <a:extLst>
              <a:ext uri="{FF2B5EF4-FFF2-40B4-BE49-F238E27FC236}">
                <a16:creationId xmlns:a16="http://schemas.microsoft.com/office/drawing/2014/main" id="{3CCD259F-AA33-314A-0808-1397A314D571}"/>
              </a:ext>
            </a:extLst>
          </p:cNvPr>
          <p:cNvSpPr txBox="1"/>
          <p:nvPr/>
        </p:nvSpPr>
        <p:spPr>
          <a:xfrm>
            <a:off x="1050966" y="6112567"/>
            <a:ext cx="10090068" cy="276999"/>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1200" i="0" u="none" strike="noStrike" kern="1200" cap="none" spc="0" normalizeH="0" baseline="0" noProof="0" dirty="0">
              <a:ln>
                <a:noFill/>
              </a:ln>
              <a:effectLst/>
              <a:uLnTx/>
              <a:uFillTx/>
              <a:ea typeface="+mn-ea"/>
              <a:cs typeface="Calibri" panose="020F0502020204030204" pitchFamily="34" charset="0"/>
            </a:endParaRPr>
          </a:p>
        </p:txBody>
      </p:sp>
      <p:sp>
        <p:nvSpPr>
          <p:cNvPr id="17" name="TextBox 16">
            <a:extLst>
              <a:ext uri="{FF2B5EF4-FFF2-40B4-BE49-F238E27FC236}">
                <a16:creationId xmlns:a16="http://schemas.microsoft.com/office/drawing/2014/main" id="{F7148309-E270-E62F-51E5-BBF927727FFB}"/>
              </a:ext>
            </a:extLst>
          </p:cNvPr>
          <p:cNvSpPr txBox="1"/>
          <p:nvPr/>
        </p:nvSpPr>
        <p:spPr>
          <a:xfrm>
            <a:off x="1524000" y="6497468"/>
            <a:ext cx="9144000" cy="276999"/>
          </a:xfrm>
          <a:prstGeom prst="rect">
            <a:avLst/>
          </a:prstGeom>
          <a:noFill/>
        </p:spPr>
        <p:txBody>
          <a:bodyPr wrap="square" rtlCol="0">
            <a:spAutoFit/>
          </a:bodyPr>
          <a:lstStyle/>
          <a:p>
            <a:pPr lvl="0" algn="ctr" defTabSz="713232">
              <a:defRPr/>
            </a:pPr>
            <a:r>
              <a:rPr lang="en-US" sz="1200" dirty="0">
                <a:cs typeface="Calibri" panose="020F0502020204030204" pitchFamily="34" charset="0"/>
              </a:rPr>
              <a:t>NEW YORK     OTTAWA     </a:t>
            </a:r>
            <a:r>
              <a:rPr kumimoji="0" lang="en-US" sz="12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graphicFrame>
        <p:nvGraphicFramePr>
          <p:cNvPr id="11" name="Table 10">
            <a:extLst>
              <a:ext uri="{FF2B5EF4-FFF2-40B4-BE49-F238E27FC236}">
                <a16:creationId xmlns:a16="http://schemas.microsoft.com/office/drawing/2014/main" id="{810B17D7-0529-6933-7D77-AD86BF0AC70A}"/>
              </a:ext>
            </a:extLst>
          </p:cNvPr>
          <p:cNvGraphicFramePr>
            <a:graphicFrameLocks noGrp="1"/>
          </p:cNvGraphicFramePr>
          <p:nvPr>
            <p:extLst>
              <p:ext uri="{D42A27DB-BD31-4B8C-83A1-F6EECF244321}">
                <p14:modId xmlns:p14="http://schemas.microsoft.com/office/powerpoint/2010/main" val="1536996617"/>
              </p:ext>
            </p:extLst>
          </p:nvPr>
        </p:nvGraphicFramePr>
        <p:xfrm>
          <a:off x="10308220" y="479162"/>
          <a:ext cx="1270000" cy="1106805"/>
        </p:xfrm>
        <a:graphic>
          <a:graphicData uri="http://schemas.openxmlformats.org/drawingml/2006/table">
            <a:tbl>
              <a:tblPr/>
              <a:tblGrid>
                <a:gridCol w="1270000">
                  <a:extLst>
                    <a:ext uri="{9D8B030D-6E8A-4147-A177-3AD203B41FA5}">
                      <a16:colId xmlns:a16="http://schemas.microsoft.com/office/drawing/2014/main" val="1048737255"/>
                    </a:ext>
                  </a:extLst>
                </a:gridCol>
              </a:tblGrid>
              <a:tr h="200025">
                <a:tc>
                  <a:txBody>
                    <a:bodyPr/>
                    <a:lstStyle/>
                    <a:p>
                      <a:pPr algn="ctr" fontAlgn="b"/>
                      <a:endParaRPr lang="en-US" sz="1200" b="0" i="0" u="none" strike="noStrike" dirty="0">
                        <a:solidFill>
                          <a:srgbClr val="FFFFFF"/>
                        </a:solidFill>
                        <a:effectLst/>
                        <a:latin typeface="Calibri" panose="020F0502020204030204" pitchFamily="34" charset="0"/>
                      </a:endParaRPr>
                    </a:p>
                    <a:p>
                      <a:pPr algn="ctr" fontAlgn="b"/>
                      <a:endParaRPr lang="en-US" sz="1200" b="0" i="0" u="none" strike="noStrike" dirty="0">
                        <a:solidFill>
                          <a:srgbClr val="FFFFFF"/>
                        </a:solidFill>
                        <a:effectLst/>
                        <a:latin typeface="Calibri" panose="020F0502020204030204" pitchFamily="34" charset="0"/>
                      </a:endParaRPr>
                    </a:p>
                    <a:p>
                      <a:pPr algn="ctr" fontAlgn="b"/>
                      <a:r>
                        <a:rPr lang="en-US" sz="1200" b="0" i="0" u="none" strike="noStrike" dirty="0">
                          <a:solidFill>
                            <a:srgbClr val="FFFFFF"/>
                          </a:solidFill>
                          <a:effectLst/>
                          <a:latin typeface="Calibri" panose="020F0502020204030204" pitchFamily="34" charset="0"/>
                        </a:rPr>
                        <a:t>Insert Client Logo Here</a:t>
                      </a:r>
                    </a:p>
                    <a:p>
                      <a:pPr algn="ctr" fontAlgn="b"/>
                      <a:endParaRPr lang="en-US" sz="1200" b="0" i="0" u="none" strike="noStrike" dirty="0">
                        <a:solidFill>
                          <a:srgbClr val="FFFFFF"/>
                        </a:solidFill>
                        <a:effectLst/>
                        <a:latin typeface="Calibri" panose="020F0502020204030204" pitchFamily="34" charset="0"/>
                      </a:endParaRPr>
                    </a:p>
                    <a:p>
                      <a:pPr algn="ctr" fontAlgn="b"/>
                      <a:endParaRPr lang="en-US" sz="1200" b="0"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810841974"/>
                  </a:ext>
                </a:extLst>
              </a:tr>
            </a:tbl>
          </a:graphicData>
        </a:graphic>
      </p:graphicFrame>
      <p:pic>
        <p:nvPicPr>
          <p:cNvPr id="12" name="Picture Placeholder 12" descr="A close-up of a hand holding a pill&#10;&#10;Description automatically generated">
            <a:extLst>
              <a:ext uri="{FF2B5EF4-FFF2-40B4-BE49-F238E27FC236}">
                <a16:creationId xmlns:a16="http://schemas.microsoft.com/office/drawing/2014/main" id="{32968056-D756-2EA0-13D3-B11D0978A77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9203" t="1604" r="-562" b="-90"/>
          <a:stretch/>
        </p:blipFill>
        <p:spPr>
          <a:xfrm>
            <a:off x="6746240" y="1688873"/>
            <a:ext cx="4791860" cy="3975347"/>
          </a:xfrm>
          <a:prstGeom prst="rect">
            <a:avLst/>
          </a:prstGeom>
          <a:noFill/>
          <a:ln>
            <a:noFill/>
          </a:ln>
          <a:effectLst>
            <a:outerShdw blurRad="762000" dist="254000" dir="5400000" algn="t" rotWithShape="0">
              <a:prstClr val="black">
                <a:alpha val="30000"/>
              </a:prstClr>
            </a:outerShdw>
          </a:effectLst>
        </p:spPr>
      </p:pic>
    </p:spTree>
    <p:extLst>
      <p:ext uri="{BB962C8B-B14F-4D97-AF65-F5344CB8AC3E}">
        <p14:creationId xmlns:p14="http://schemas.microsoft.com/office/powerpoint/2010/main" val="352002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100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strVal val="2/3*#ppt_w"/>
                                          </p:val>
                                        </p:tav>
                                        <p:tav tm="100000">
                                          <p:val>
                                            <p:strVal val="#ppt_w"/>
                                          </p:val>
                                        </p:tav>
                                      </p:tavLst>
                                    </p:anim>
                                    <p:anim calcmode="lin" valueType="num">
                                      <p:cBhvr>
                                        <p:cTn id="8" dur="250" fill="hold"/>
                                        <p:tgtEl>
                                          <p:spTgt spid="14"/>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1000"/>
                                  </p:stCondLst>
                                  <p:childTnLst>
                                    <p:animMotion origin="layout" path="M -2.5E-6 1.85185E-6 L -0.06797 0.00092 " pathEditMode="relative" rAng="0" ptsTypes="AA">
                                      <p:cBhvr>
                                        <p:cTn id="10" dur="500" spd="-100000" fill="hold"/>
                                        <p:tgtEl>
                                          <p:spTgt spid="14"/>
                                        </p:tgtEl>
                                        <p:attrNameLst>
                                          <p:attrName>ppt_x</p:attrName>
                                          <p:attrName>ppt_y</p:attrName>
                                        </p:attrNameLst>
                                      </p:cBhvr>
                                      <p:rCtr x="-339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88D0F6-ECEA-0D36-AE9F-275E3AB495E4}"/>
              </a:ext>
            </a:extLst>
          </p:cNvPr>
          <p:cNvGrpSpPr/>
          <p:nvPr/>
        </p:nvGrpSpPr>
        <p:grpSpPr>
          <a:xfrm>
            <a:off x="10133262" y="976510"/>
            <a:ext cx="1302018" cy="4862870"/>
            <a:chOff x="7383468" y="962933"/>
            <a:chExt cx="1065213" cy="4862870"/>
          </a:xfrm>
        </p:grpSpPr>
        <p:sp>
          <p:nvSpPr>
            <p:cNvPr id="6" name="TextBox 10">
              <a:extLst>
                <a:ext uri="{FF2B5EF4-FFF2-40B4-BE49-F238E27FC236}">
                  <a16:creationId xmlns:a16="http://schemas.microsoft.com/office/drawing/2014/main" id="{542B20CC-86CF-34E1-7C0C-D1C2F8FCE888}"/>
                </a:ext>
              </a:extLst>
            </p:cNvPr>
            <p:cNvSpPr txBox="1">
              <a:spLocks noChangeArrowheads="1"/>
            </p:cNvSpPr>
            <p:nvPr/>
          </p:nvSpPr>
          <p:spPr bwMode="auto">
            <a:xfrm>
              <a:off x="7383468" y="962933"/>
              <a:ext cx="1065213"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FontTx/>
                <a:buNone/>
              </a:pPr>
              <a:r>
                <a:rPr lang="en-US" altLang="en-US" sz="1200" b="1" dirty="0">
                  <a:solidFill>
                    <a:schemeClr val="tx1"/>
                  </a:solidFill>
                  <a:latin typeface="+mn-lt"/>
                </a:rPr>
                <a:t>Higher </a:t>
              </a: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Marketing</a:t>
              </a:r>
            </a:p>
            <a:p>
              <a:pPr algn="ctr" eaLnBrk="1" hangingPunct="1">
                <a:spcBef>
                  <a:spcPct val="0"/>
                </a:spcBef>
                <a:buClrTx/>
                <a:buFontTx/>
                <a:buNone/>
              </a:pPr>
              <a:r>
                <a:rPr lang="en-US" altLang="en-US" sz="1200" b="1" dirty="0">
                  <a:solidFill>
                    <a:schemeClr val="tx1"/>
                  </a:solidFill>
                  <a:latin typeface="+mn-lt"/>
                </a:rPr>
                <a:t> Performance</a:t>
              </a: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0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endParaRPr lang="en-US" altLang="en-US" sz="1200" b="1" dirty="0">
                <a:solidFill>
                  <a:schemeClr val="tx1"/>
                </a:solidFill>
                <a:latin typeface="+mn-lt"/>
              </a:endParaRPr>
            </a:p>
            <a:p>
              <a:pPr algn="ctr" eaLnBrk="1" hangingPunct="1">
                <a:spcBef>
                  <a:spcPct val="0"/>
                </a:spcBef>
                <a:buClrTx/>
                <a:buFontTx/>
                <a:buNone/>
              </a:pPr>
              <a:r>
                <a:rPr lang="en-US" altLang="en-US" sz="1200" b="1" dirty="0">
                  <a:solidFill>
                    <a:schemeClr val="tx1"/>
                  </a:solidFill>
                  <a:latin typeface="+mn-lt"/>
                </a:rPr>
                <a:t>Lower </a:t>
              </a:r>
            </a:p>
          </p:txBody>
        </p:sp>
        <p:cxnSp>
          <p:nvCxnSpPr>
            <p:cNvPr id="7" name="Straight Arrow Connector 15">
              <a:extLst>
                <a:ext uri="{FF2B5EF4-FFF2-40B4-BE49-F238E27FC236}">
                  <a16:creationId xmlns:a16="http://schemas.microsoft.com/office/drawing/2014/main" id="{8309372C-DC49-FBCB-B218-956B114CB57C}"/>
                </a:ext>
              </a:extLst>
            </p:cNvPr>
            <p:cNvCxnSpPr>
              <a:cxnSpLocks noChangeShapeType="1"/>
            </p:cNvCxnSpPr>
            <p:nvPr/>
          </p:nvCxnSpPr>
          <p:spPr bwMode="auto">
            <a:xfrm flipV="1">
              <a:off x="7911068" y="1217925"/>
              <a:ext cx="2" cy="149410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Line 157">
              <a:extLst>
                <a:ext uri="{FF2B5EF4-FFF2-40B4-BE49-F238E27FC236}">
                  <a16:creationId xmlns:a16="http://schemas.microsoft.com/office/drawing/2014/main" id="{4237E8A1-01AB-FFDA-2A51-C7BC0159F37F}"/>
                </a:ext>
              </a:extLst>
            </p:cNvPr>
            <p:cNvSpPr>
              <a:spLocks noChangeShapeType="1"/>
            </p:cNvSpPr>
            <p:nvPr/>
          </p:nvSpPr>
          <p:spPr bwMode="auto">
            <a:xfrm>
              <a:off x="7918085" y="3182916"/>
              <a:ext cx="0" cy="204979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dirty="0"/>
            </a:p>
          </p:txBody>
        </p:sp>
      </p:grpSp>
      <p:sp>
        <p:nvSpPr>
          <p:cNvPr id="14" name="Title 2">
            <a:extLst>
              <a:ext uri="{FF2B5EF4-FFF2-40B4-BE49-F238E27FC236}">
                <a16:creationId xmlns:a16="http://schemas.microsoft.com/office/drawing/2014/main" id="{9E968EB3-82C6-D8E7-E279-98A4FF1AE120}"/>
              </a:ext>
            </a:extLst>
          </p:cNvPr>
          <p:cNvSpPr>
            <a:spLocks noGrp="1"/>
          </p:cNvSpPr>
          <p:nvPr>
            <p:ph type="title"/>
          </p:nvPr>
        </p:nvSpPr>
        <p:spPr>
          <a:xfrm>
            <a:off x="184288" y="0"/>
            <a:ext cx="11725137" cy="441916"/>
          </a:xfrm>
        </p:spPr>
        <p:txBody>
          <a:bodyPr/>
          <a:lstStyle/>
          <a:p>
            <a:r>
              <a:rPr lang="en-US" sz="2000" dirty="0"/>
              <a:t>Conclusions - </a:t>
            </a:r>
            <a:r>
              <a:rPr lang="en-US" dirty="0"/>
              <a:t>BI-Brandex</a:t>
            </a:r>
            <a:r>
              <a:rPr lang="en-US" baseline="30000" dirty="0"/>
              <a:t>®</a:t>
            </a:r>
            <a:r>
              <a:rPr lang="en-US" sz="2000" dirty="0"/>
              <a:t> </a:t>
            </a:r>
            <a:r>
              <a:rPr lang="en-US" dirty="0"/>
              <a:t>Strategic/Marketing Summary </a:t>
            </a:r>
            <a:r>
              <a:rPr lang="en-US" sz="2000" dirty="0"/>
              <a:t>(</a:t>
            </a:r>
            <a:r>
              <a:rPr lang="en-US" sz="2000" dirty="0">
                <a:solidFill>
                  <a:srgbClr val="FF0000"/>
                </a:solidFill>
              </a:rPr>
              <a:t>Overall</a:t>
            </a:r>
            <a:r>
              <a:rPr lang="en-US" sz="2000" dirty="0"/>
              <a:t>)</a:t>
            </a:r>
            <a:endParaRPr lang="en-US" dirty="0"/>
          </a:p>
        </p:txBody>
      </p:sp>
      <p:graphicFrame>
        <p:nvGraphicFramePr>
          <p:cNvPr id="15" name="Chart 14">
            <a:extLst>
              <a:ext uri="{FF2B5EF4-FFF2-40B4-BE49-F238E27FC236}">
                <a16:creationId xmlns:a16="http://schemas.microsoft.com/office/drawing/2014/main" id="{D8DA8AFE-9B4F-BE96-E2CE-C4A23D81C9FF}"/>
              </a:ext>
            </a:extLst>
          </p:cNvPr>
          <p:cNvGraphicFramePr/>
          <p:nvPr>
            <p:extLst>
              <p:ext uri="{D42A27DB-BD31-4B8C-83A1-F6EECF244321}">
                <p14:modId xmlns:p14="http://schemas.microsoft.com/office/powerpoint/2010/main" val="3426926065"/>
              </p:ext>
            </p:extLst>
          </p:nvPr>
        </p:nvGraphicFramePr>
        <p:xfrm>
          <a:off x="1722269" y="719666"/>
          <a:ext cx="7812350" cy="4972000"/>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06188F0F-4886-3111-F0E3-69044AF33E1B}"/>
              </a:ext>
            </a:extLst>
          </p:cNvPr>
          <p:cNvGrpSpPr/>
          <p:nvPr/>
        </p:nvGrpSpPr>
        <p:grpSpPr>
          <a:xfrm>
            <a:off x="1410113" y="5869550"/>
            <a:ext cx="9461137" cy="465597"/>
            <a:chOff x="1410113" y="5869550"/>
            <a:chExt cx="9461137" cy="465597"/>
          </a:xfrm>
        </p:grpSpPr>
        <p:sp>
          <p:nvSpPr>
            <p:cNvPr id="9" name="Rectangle 71">
              <a:extLst>
                <a:ext uri="{FF2B5EF4-FFF2-40B4-BE49-F238E27FC236}">
                  <a16:creationId xmlns:a16="http://schemas.microsoft.com/office/drawing/2014/main" id="{EF169FA5-EBE3-5E5C-29CF-417A4A9FC693}"/>
                </a:ext>
              </a:extLst>
            </p:cNvPr>
            <p:cNvSpPr>
              <a:spLocks noChangeArrowheads="1"/>
            </p:cNvSpPr>
            <p:nvPr/>
          </p:nvSpPr>
          <p:spPr bwMode="auto">
            <a:xfrm>
              <a:off x="1675451" y="5869550"/>
              <a:ext cx="17120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Fit to Concept - 25% </a:t>
              </a:r>
            </a:p>
          </p:txBody>
        </p:sp>
        <p:sp>
          <p:nvSpPr>
            <p:cNvPr id="10" name="Rectangle 76">
              <a:extLst>
                <a:ext uri="{FF2B5EF4-FFF2-40B4-BE49-F238E27FC236}">
                  <a16:creationId xmlns:a16="http://schemas.microsoft.com/office/drawing/2014/main" id="{DCA589C1-B38D-8588-BDB9-431A1B6EF77F}"/>
                </a:ext>
              </a:extLst>
            </p:cNvPr>
            <p:cNvSpPr>
              <a:spLocks noChangeArrowheads="1"/>
            </p:cNvSpPr>
            <p:nvPr/>
          </p:nvSpPr>
          <p:spPr bwMode="auto">
            <a:xfrm>
              <a:off x="1665159" y="6119703"/>
              <a:ext cx="32140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Attribute Evaluation (Aggregate) - 25% </a:t>
              </a:r>
            </a:p>
          </p:txBody>
        </p:sp>
        <p:sp>
          <p:nvSpPr>
            <p:cNvPr id="11" name="Rectangle 81">
              <a:extLst>
                <a:ext uri="{FF2B5EF4-FFF2-40B4-BE49-F238E27FC236}">
                  <a16:creationId xmlns:a16="http://schemas.microsoft.com/office/drawing/2014/main" id="{5B29CFFA-547F-441A-8868-09F7C8F3883C}"/>
                </a:ext>
              </a:extLst>
            </p:cNvPr>
            <p:cNvSpPr>
              <a:spLocks noChangeArrowheads="1"/>
            </p:cNvSpPr>
            <p:nvPr/>
          </p:nvSpPr>
          <p:spPr bwMode="auto">
            <a:xfrm>
              <a:off x="9072681" y="5880090"/>
              <a:ext cx="179856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Distinctiveness - 10% </a:t>
              </a:r>
            </a:p>
          </p:txBody>
        </p:sp>
        <p:sp>
          <p:nvSpPr>
            <p:cNvPr id="12" name="Rectangle 86">
              <a:extLst>
                <a:ext uri="{FF2B5EF4-FFF2-40B4-BE49-F238E27FC236}">
                  <a16:creationId xmlns:a16="http://schemas.microsoft.com/office/drawing/2014/main" id="{1BA69582-B43B-E55F-38EC-C1BA84082F6A}"/>
                </a:ext>
              </a:extLst>
            </p:cNvPr>
            <p:cNvSpPr>
              <a:spLocks noChangeArrowheads="1"/>
            </p:cNvSpPr>
            <p:nvPr/>
          </p:nvSpPr>
          <p:spPr bwMode="auto">
            <a:xfrm>
              <a:off x="5662731" y="6119703"/>
              <a:ext cx="22729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Preference Ranking - 20%</a:t>
              </a:r>
            </a:p>
          </p:txBody>
        </p:sp>
        <p:sp>
          <p:nvSpPr>
            <p:cNvPr id="16" name="Oval 15">
              <a:extLst>
                <a:ext uri="{FF2B5EF4-FFF2-40B4-BE49-F238E27FC236}">
                  <a16:creationId xmlns:a16="http://schemas.microsoft.com/office/drawing/2014/main" id="{43DE3B11-87CA-684B-90C7-F09A73C43B1C}"/>
                </a:ext>
              </a:extLst>
            </p:cNvPr>
            <p:cNvSpPr/>
            <p:nvPr/>
          </p:nvSpPr>
          <p:spPr>
            <a:xfrm>
              <a:off x="5373153" y="6141361"/>
              <a:ext cx="175248" cy="166629"/>
            </a:xfrm>
            <a:prstGeom prst="ellipse">
              <a:avLst/>
            </a:prstGeom>
            <a:solidFill>
              <a:srgbClr val="10CF9B"/>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CDBA7A-237E-A3ED-D364-5971B1889B87}"/>
                </a:ext>
              </a:extLst>
            </p:cNvPr>
            <p:cNvSpPr/>
            <p:nvPr/>
          </p:nvSpPr>
          <p:spPr>
            <a:xfrm>
              <a:off x="1410113" y="6141361"/>
              <a:ext cx="175248" cy="166629"/>
            </a:xfrm>
            <a:prstGeom prst="ellipse">
              <a:avLst/>
            </a:prstGeom>
            <a:solidFill>
              <a:srgbClr val="009D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C19B75D-EE26-0A34-0313-FE50654E56FC}"/>
                </a:ext>
              </a:extLst>
            </p:cNvPr>
            <p:cNvSpPr/>
            <p:nvPr/>
          </p:nvSpPr>
          <p:spPr>
            <a:xfrm>
              <a:off x="1410113" y="5900770"/>
              <a:ext cx="175248" cy="166629"/>
            </a:xfrm>
            <a:prstGeom prst="ellipse">
              <a:avLst/>
            </a:prstGeom>
            <a:solidFill>
              <a:srgbClr val="1D3C7C"/>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63DA15C-3CBA-1BBA-880E-18C193B84EBB}"/>
                </a:ext>
              </a:extLst>
            </p:cNvPr>
            <p:cNvSpPr/>
            <p:nvPr/>
          </p:nvSpPr>
          <p:spPr>
            <a:xfrm>
              <a:off x="8774225" y="5900770"/>
              <a:ext cx="175248" cy="166629"/>
            </a:xfrm>
            <a:prstGeom prst="ellipse">
              <a:avLst/>
            </a:prstGeom>
            <a:solidFill>
              <a:srgbClr val="7CCA62"/>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81">
              <a:extLst>
                <a:ext uri="{FF2B5EF4-FFF2-40B4-BE49-F238E27FC236}">
                  <a16:creationId xmlns:a16="http://schemas.microsoft.com/office/drawing/2014/main" id="{99148D27-580E-D5AB-19D4-EF4DA81E1D3A}"/>
                </a:ext>
              </a:extLst>
            </p:cNvPr>
            <p:cNvSpPr>
              <a:spLocks noChangeArrowheads="1"/>
            </p:cNvSpPr>
            <p:nvPr/>
          </p:nvSpPr>
          <p:spPr bwMode="auto">
            <a:xfrm>
              <a:off x="5662731" y="5880090"/>
              <a:ext cx="196367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Likability (Like %) - 20% </a:t>
              </a:r>
            </a:p>
          </p:txBody>
        </p:sp>
        <p:sp>
          <p:nvSpPr>
            <p:cNvPr id="3" name="Oval 2">
              <a:extLst>
                <a:ext uri="{FF2B5EF4-FFF2-40B4-BE49-F238E27FC236}">
                  <a16:creationId xmlns:a16="http://schemas.microsoft.com/office/drawing/2014/main" id="{69042776-5491-B357-794D-7B11E4B14A9A}"/>
                </a:ext>
              </a:extLst>
            </p:cNvPr>
            <p:cNvSpPr/>
            <p:nvPr/>
          </p:nvSpPr>
          <p:spPr>
            <a:xfrm>
              <a:off x="5364275" y="5900770"/>
              <a:ext cx="175248" cy="166629"/>
            </a:xfrm>
            <a:prstGeom prst="ellipse">
              <a:avLst/>
            </a:prstGeom>
            <a:solidFill>
              <a:srgbClr val="0BD0D9"/>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89580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2119860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409619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al 4">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al 7">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4834644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034660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2785823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1076485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1153952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8012778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al 7">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Like</a:t>
              </a:r>
            </a:p>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6510992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175044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Conclusions - </a:t>
            </a:r>
            <a:r>
              <a:rPr lang="en-US" dirty="0"/>
              <a:t>BI-Brandex</a:t>
            </a:r>
            <a:r>
              <a:rPr lang="en-US" baseline="30000" dirty="0"/>
              <a:t>®</a:t>
            </a:r>
            <a:r>
              <a:rPr lang="en-US" sz="2000" dirty="0"/>
              <a:t> </a:t>
            </a:r>
            <a:r>
              <a:rPr lang="en-US" dirty="0"/>
              <a:t>Strategic/Marketing Summary </a:t>
            </a:r>
            <a:r>
              <a:rPr lang="en-US" sz="2000" dirty="0"/>
              <a:t>(</a:t>
            </a:r>
            <a:r>
              <a:rPr lang="en-US" sz="2000" dirty="0">
                <a:solidFill>
                  <a:srgbClr val="FF0000"/>
                </a:solidFill>
              </a:rPr>
              <a:t>Overall</a:t>
            </a:r>
            <a:r>
              <a:rPr lang="en-US" sz="2000" dirty="0"/>
              <a:t>)(Cont.)</a:t>
            </a:r>
            <a:endParaRPr lang="en-US" dirty="0">
              <a:solidFill>
                <a:schemeClr val="tx1"/>
              </a:solidFill>
            </a:endParaRPr>
          </a:p>
        </p:txBody>
      </p:sp>
      <p:sp>
        <p:nvSpPr>
          <p:cNvPr id="4" name="Rectangle 12">
            <a:extLst>
              <a:ext uri="{FF2B5EF4-FFF2-40B4-BE49-F238E27FC236}">
                <a16:creationId xmlns:a16="http://schemas.microsoft.com/office/drawing/2014/main" id="{D0232C1F-519F-8FFA-1AD5-AC5DDD65B42B}"/>
              </a:ext>
            </a:extLst>
          </p:cNvPr>
          <p:cNvSpPr>
            <a:spLocks noChangeArrowheads="1"/>
          </p:cNvSpPr>
          <p:nvPr/>
        </p:nvSpPr>
        <p:spPr bwMode="auto">
          <a:xfrm>
            <a:off x="710217" y="6043271"/>
            <a:ext cx="107778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dirty="0">
                <a:latin typeface="+mn-lt"/>
                <a:ea typeface="MS Mincho" panose="02020609040205080304" pitchFamily="49" charset="-128"/>
                <a:cs typeface="Times New Roman" panose="02020603050405020304" pitchFamily="18" charset="0"/>
              </a:rPr>
              <a:t>Fit to Concept (1 - 7) | Attribute Evaluations (1 - 7) | Likeability (%) | Preference Ranking (Weighted Score) | Distinctiveness (1 - 7)</a:t>
            </a:r>
          </a:p>
        </p:txBody>
      </p:sp>
      <p:graphicFrame>
        <p:nvGraphicFramePr>
          <p:cNvPr id="2" name="Table 1">
            <a:extLst>
              <a:ext uri="{FF2B5EF4-FFF2-40B4-BE49-F238E27FC236}">
                <a16:creationId xmlns:a16="http://schemas.microsoft.com/office/drawing/2014/main" id="{3E2D3AB8-22C7-B23F-0D2D-955B83DAE050}"/>
              </a:ext>
            </a:extLst>
          </p:cNvPr>
          <p:cNvGraphicFramePr>
            <a:graphicFrameLocks noGrp="1"/>
          </p:cNvGraphicFramePr>
          <p:nvPr>
            <p:extLst>
              <p:ext uri="{D42A27DB-BD31-4B8C-83A1-F6EECF244321}">
                <p14:modId xmlns:p14="http://schemas.microsoft.com/office/powerpoint/2010/main" val="644479199"/>
              </p:ext>
            </p:extLst>
          </p:nvPr>
        </p:nvGraphicFramePr>
        <p:xfrm>
          <a:off x="480849" y="757966"/>
          <a:ext cx="11217164" cy="6045783"/>
        </p:xfrm>
        <a:graphic>
          <a:graphicData uri="http://schemas.openxmlformats.org/drawingml/2006/table">
            <a:tbl>
              <a:tblPr/>
              <a:tblGrid>
                <a:gridCol w="1498767">
                  <a:extLst>
                    <a:ext uri="{9D8B030D-6E8A-4147-A177-3AD203B41FA5}">
                      <a16:colId xmlns:a16="http://schemas.microsoft.com/office/drawing/2014/main" val="1195084840"/>
                    </a:ext>
                  </a:extLst>
                </a:gridCol>
                <a:gridCol w="1557775">
                  <a:extLst>
                    <a:ext uri="{9D8B030D-6E8A-4147-A177-3AD203B41FA5}">
                      <a16:colId xmlns:a16="http://schemas.microsoft.com/office/drawing/2014/main" val="3631405147"/>
                    </a:ext>
                  </a:extLst>
                </a:gridCol>
                <a:gridCol w="1053269">
                  <a:extLst>
                    <a:ext uri="{9D8B030D-6E8A-4147-A177-3AD203B41FA5}">
                      <a16:colId xmlns:a16="http://schemas.microsoft.com/office/drawing/2014/main" val="1264934010"/>
                    </a:ext>
                  </a:extLst>
                </a:gridCol>
                <a:gridCol w="1144730">
                  <a:extLst>
                    <a:ext uri="{9D8B030D-6E8A-4147-A177-3AD203B41FA5}">
                      <a16:colId xmlns:a16="http://schemas.microsoft.com/office/drawing/2014/main" val="413152"/>
                    </a:ext>
                  </a:extLst>
                </a:gridCol>
                <a:gridCol w="1053269">
                  <a:extLst>
                    <a:ext uri="{9D8B030D-6E8A-4147-A177-3AD203B41FA5}">
                      <a16:colId xmlns:a16="http://schemas.microsoft.com/office/drawing/2014/main" val="1108978784"/>
                    </a:ext>
                  </a:extLst>
                </a:gridCol>
                <a:gridCol w="1053269">
                  <a:extLst>
                    <a:ext uri="{9D8B030D-6E8A-4147-A177-3AD203B41FA5}">
                      <a16:colId xmlns:a16="http://schemas.microsoft.com/office/drawing/2014/main" val="1413019049"/>
                    </a:ext>
                  </a:extLst>
                </a:gridCol>
                <a:gridCol w="1053269">
                  <a:extLst>
                    <a:ext uri="{9D8B030D-6E8A-4147-A177-3AD203B41FA5}">
                      <a16:colId xmlns:a16="http://schemas.microsoft.com/office/drawing/2014/main" val="2856461193"/>
                    </a:ext>
                  </a:extLst>
                </a:gridCol>
                <a:gridCol w="1053269">
                  <a:extLst>
                    <a:ext uri="{9D8B030D-6E8A-4147-A177-3AD203B41FA5}">
                      <a16:colId xmlns:a16="http://schemas.microsoft.com/office/drawing/2014/main" val="74087948"/>
                    </a:ext>
                  </a:extLst>
                </a:gridCol>
                <a:gridCol w="1053269">
                  <a:extLst>
                    <a:ext uri="{9D8B030D-6E8A-4147-A177-3AD203B41FA5}">
                      <a16:colId xmlns:a16="http://schemas.microsoft.com/office/drawing/2014/main" val="3141288975"/>
                    </a:ext>
                  </a:extLst>
                </a:gridCol>
                <a:gridCol w="696278">
                  <a:extLst>
                    <a:ext uri="{9D8B030D-6E8A-4147-A177-3AD203B41FA5}">
                      <a16:colId xmlns:a16="http://schemas.microsoft.com/office/drawing/2014/main" val="2529896232"/>
                    </a:ext>
                  </a:extLst>
                </a:gridCol>
              </a:tblGrid>
              <a:tr h="374823">
                <a:tc>
                  <a:txBody>
                    <a:bodyPr/>
                    <a:lstStyle/>
                    <a:p>
                      <a:pPr algn="ctr" rtl="0" fontAlgn="b"/>
                      <a:r>
                        <a:rPr lang="en-US" sz="1200" b="1" i="0" u="none" strike="noStrike" dirty="0">
                          <a:solidFill>
                            <a:srgbClr val="FFFFFF"/>
                          </a:solidFill>
                          <a:effectLst/>
                          <a:latin typeface="+mn-lt"/>
                        </a:rPr>
                        <a:t>Logos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Page01</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Page02</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Page03</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Page04</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Page05</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Page06</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Page07</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Page08</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Index</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500365384"/>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4915225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482664539"/>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9716076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01418027"/>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808670045"/>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09602250"/>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993562106"/>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062188341"/>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97859224"/>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52640612"/>
                  </a:ext>
                </a:extLst>
              </a:tr>
              <a:tr h="189032">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83147402"/>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88817791"/>
                  </a:ext>
                </a:extLst>
              </a:tr>
              <a:tr h="189032">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endParaRPr lang="en-US" sz="1200" b="0" i="0" u="none" strike="noStrike">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3721" marR="3721" marT="3721" marB="0" anchor="ctr">
                    <a:lnL>
                      <a:noFill/>
                    </a:lnL>
                    <a:lnR>
                      <a:noFill/>
                    </a:lnR>
                    <a:lnT w="6350" cap="flat" cmpd="sng" algn="ctr">
                      <a:solidFill>
                        <a:srgbClr val="1F497D"/>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846346003"/>
                  </a:ext>
                </a:extLst>
              </a:tr>
            </a:tbl>
          </a:graphicData>
        </a:graphic>
      </p:graphicFrame>
    </p:spTree>
    <p:extLst>
      <p:ext uri="{BB962C8B-B14F-4D97-AF65-F5344CB8AC3E}">
        <p14:creationId xmlns:p14="http://schemas.microsoft.com/office/powerpoint/2010/main" val="15987396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5129709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4953905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254631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3059879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7F67F-1204-191E-8859-E37AC335E0F5}"/>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Negative/Offensive Communication Results</a:t>
            </a:r>
          </a:p>
        </p:txBody>
      </p:sp>
      <p:grpSp>
        <p:nvGrpSpPr>
          <p:cNvPr id="6" name="Group 5">
            <a:extLst>
              <a:ext uri="{FF2B5EF4-FFF2-40B4-BE49-F238E27FC236}">
                <a16:creationId xmlns:a16="http://schemas.microsoft.com/office/drawing/2014/main" id="{DBAFD48B-FEB2-7A80-6368-CD9E9F14DD55}"/>
              </a:ext>
            </a:extLst>
          </p:cNvPr>
          <p:cNvGrpSpPr/>
          <p:nvPr/>
        </p:nvGrpSpPr>
        <p:grpSpPr>
          <a:xfrm>
            <a:off x="10527375" y="795834"/>
            <a:ext cx="1227484" cy="954405"/>
            <a:chOff x="9965400" y="1064657"/>
            <a:chExt cx="1227484" cy="954405"/>
          </a:xfrm>
        </p:grpSpPr>
        <p:sp>
          <p:nvSpPr>
            <p:cNvPr id="8" name="Oval 7">
              <a:extLst>
                <a:ext uri="{FF2B5EF4-FFF2-40B4-BE49-F238E27FC236}">
                  <a16:creationId xmlns:a16="http://schemas.microsoft.com/office/drawing/2014/main" id="{435BE8AA-B78F-9313-953B-D9F48F98D914}"/>
                </a:ext>
              </a:extLst>
            </p:cNvPr>
            <p:cNvSpPr/>
            <p:nvPr/>
          </p:nvSpPr>
          <p:spPr>
            <a:xfrm>
              <a:off x="996540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94CE1531-C628-FD97-4743-3273B6A7CE54}"/>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17" name="Oval 16">
              <a:extLst>
                <a:ext uri="{FF2B5EF4-FFF2-40B4-BE49-F238E27FC236}">
                  <a16:creationId xmlns:a16="http://schemas.microsoft.com/office/drawing/2014/main" id="{E602632F-6ED5-A347-BEB0-1300CBDEFCEF}"/>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73BC7BB4-9F3D-7191-3785-D0EDD62F7932}"/>
                </a:ext>
              </a:extLst>
            </p:cNvPr>
            <p:cNvSpPr txBox="1">
              <a:spLocks/>
            </p:cNvSpPr>
            <p:nvPr/>
          </p:nvSpPr>
          <p:spPr>
            <a:xfrm>
              <a:off x="10499182" y="1156394"/>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20" name="Chart 19">
            <a:extLst>
              <a:ext uri="{FF2B5EF4-FFF2-40B4-BE49-F238E27FC236}">
                <a16:creationId xmlns:a16="http://schemas.microsoft.com/office/drawing/2014/main" id="{9CB982F3-A48B-5C95-9AF8-A516813C9A4B}"/>
              </a:ext>
            </a:extLst>
          </p:cNvPr>
          <p:cNvGraphicFramePr/>
          <p:nvPr>
            <p:extLst>
              <p:ext uri="{D42A27DB-BD31-4B8C-83A1-F6EECF244321}">
                <p14:modId xmlns:p14="http://schemas.microsoft.com/office/powerpoint/2010/main" val="1122954651"/>
              </p:ext>
            </p:extLst>
          </p:nvPr>
        </p:nvGraphicFramePr>
        <p:xfrm>
          <a:off x="6736080" y="528637"/>
          <a:ext cx="3855719" cy="5738813"/>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
            <a:extLst>
              <a:ext uri="{FF2B5EF4-FFF2-40B4-BE49-F238E27FC236}">
                <a16:creationId xmlns:a16="http://schemas.microsoft.com/office/drawing/2014/main" id="{2D125AC5-A987-9A25-457C-25A2303064F5}"/>
              </a:ext>
            </a:extLst>
          </p:cNvPr>
          <p:cNvSpPr txBox="1"/>
          <p:nvPr/>
        </p:nvSpPr>
        <p:spPr>
          <a:xfrm>
            <a:off x="7759866"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sp>
        <p:nvSpPr>
          <p:cNvPr id="22" name="Text Placeholder 31">
            <a:extLst>
              <a:ext uri="{FF2B5EF4-FFF2-40B4-BE49-F238E27FC236}">
                <a16:creationId xmlns:a16="http://schemas.microsoft.com/office/drawing/2014/main" id="{0A3E9546-29C8-2CDB-D33E-E186798392FA}"/>
              </a:ext>
            </a:extLst>
          </p:cNvPr>
          <p:cNvSpPr txBox="1">
            <a:spLocks/>
          </p:cNvSpPr>
          <p:nvPr/>
        </p:nvSpPr>
        <p:spPr>
          <a:xfrm>
            <a:off x="184288" y="606287"/>
            <a:ext cx="5008063" cy="984885"/>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now asked if the logos communicated any negative or offensive messages. If ‘Yes’, the respondents were asked to provide a rationale for this selection.</a:t>
            </a:r>
          </a:p>
        </p:txBody>
      </p:sp>
      <p:sp>
        <p:nvSpPr>
          <p:cNvPr id="2" name="TESTNAME29">
            <a:extLst>
              <a:ext uri="{FF2B5EF4-FFF2-40B4-BE49-F238E27FC236}">
                <a16:creationId xmlns:a16="http://schemas.microsoft.com/office/drawing/2014/main" id="{1A453F14-584F-8408-5061-0E2F8B509BAA}"/>
              </a:ext>
            </a:extLst>
          </p:cNvPr>
          <p:cNvSpPr>
            <a:spLocks noChangeArrowheads="1"/>
          </p:cNvSpPr>
          <p:nvPr/>
        </p:nvSpPr>
        <p:spPr bwMode="auto">
          <a:xfrm>
            <a:off x="5817608" y="57705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5E4D9BFB-1BA5-8F93-DB66-2600541BEF81}"/>
              </a:ext>
            </a:extLst>
          </p:cNvPr>
          <p:cNvSpPr>
            <a:spLocks noChangeArrowheads="1"/>
          </p:cNvSpPr>
          <p:nvPr/>
        </p:nvSpPr>
        <p:spPr bwMode="auto">
          <a:xfrm>
            <a:off x="5817608" y="56123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2FECF30F-7A89-6DB4-4C41-0827D01CF120}"/>
              </a:ext>
            </a:extLst>
          </p:cNvPr>
          <p:cNvSpPr>
            <a:spLocks noChangeArrowheads="1"/>
          </p:cNvSpPr>
          <p:nvPr/>
        </p:nvSpPr>
        <p:spPr bwMode="auto">
          <a:xfrm>
            <a:off x="5817608" y="543994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7" name="TESTNAME26">
            <a:extLst>
              <a:ext uri="{FF2B5EF4-FFF2-40B4-BE49-F238E27FC236}">
                <a16:creationId xmlns:a16="http://schemas.microsoft.com/office/drawing/2014/main" id="{84997711-DA35-A25B-7C96-1D60B8D65CC5}"/>
              </a:ext>
            </a:extLst>
          </p:cNvPr>
          <p:cNvSpPr>
            <a:spLocks noChangeArrowheads="1"/>
          </p:cNvSpPr>
          <p:nvPr/>
        </p:nvSpPr>
        <p:spPr bwMode="auto">
          <a:xfrm>
            <a:off x="5817608" y="527260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0" name="TESTNAME25">
            <a:extLst>
              <a:ext uri="{FF2B5EF4-FFF2-40B4-BE49-F238E27FC236}">
                <a16:creationId xmlns:a16="http://schemas.microsoft.com/office/drawing/2014/main" id="{D1730B6B-BACA-A158-3602-D0C79040B926}"/>
              </a:ext>
            </a:extLst>
          </p:cNvPr>
          <p:cNvSpPr>
            <a:spLocks noChangeArrowheads="1"/>
          </p:cNvSpPr>
          <p:nvPr/>
        </p:nvSpPr>
        <p:spPr bwMode="auto">
          <a:xfrm>
            <a:off x="5817608" y="510556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1" name="TESTNAME24">
            <a:extLst>
              <a:ext uri="{FF2B5EF4-FFF2-40B4-BE49-F238E27FC236}">
                <a16:creationId xmlns:a16="http://schemas.microsoft.com/office/drawing/2014/main" id="{A9CE6FDA-CFB1-C0FF-D48C-92D73CC6EC0E}"/>
              </a:ext>
            </a:extLst>
          </p:cNvPr>
          <p:cNvSpPr>
            <a:spLocks noChangeArrowheads="1"/>
          </p:cNvSpPr>
          <p:nvPr/>
        </p:nvSpPr>
        <p:spPr bwMode="auto">
          <a:xfrm>
            <a:off x="5817608" y="492747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2" name="TESTNAME23">
            <a:extLst>
              <a:ext uri="{FF2B5EF4-FFF2-40B4-BE49-F238E27FC236}">
                <a16:creationId xmlns:a16="http://schemas.microsoft.com/office/drawing/2014/main" id="{11AE6E1E-297A-9E60-2CC2-475E4D585DC0}"/>
              </a:ext>
            </a:extLst>
          </p:cNvPr>
          <p:cNvSpPr>
            <a:spLocks noChangeArrowheads="1"/>
          </p:cNvSpPr>
          <p:nvPr/>
        </p:nvSpPr>
        <p:spPr bwMode="auto">
          <a:xfrm>
            <a:off x="5817608" y="4758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3" name="TESTNAME22">
            <a:extLst>
              <a:ext uri="{FF2B5EF4-FFF2-40B4-BE49-F238E27FC236}">
                <a16:creationId xmlns:a16="http://schemas.microsoft.com/office/drawing/2014/main" id="{332C4964-C701-39C3-F620-5A83864D06F5}"/>
              </a:ext>
            </a:extLst>
          </p:cNvPr>
          <p:cNvSpPr>
            <a:spLocks noChangeArrowheads="1"/>
          </p:cNvSpPr>
          <p:nvPr/>
        </p:nvSpPr>
        <p:spPr bwMode="auto">
          <a:xfrm>
            <a:off x="5817608" y="45900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4" name="TESTNAME21">
            <a:extLst>
              <a:ext uri="{FF2B5EF4-FFF2-40B4-BE49-F238E27FC236}">
                <a16:creationId xmlns:a16="http://schemas.microsoft.com/office/drawing/2014/main" id="{B6D095B0-B866-FF06-C57D-CF096045824F}"/>
              </a:ext>
            </a:extLst>
          </p:cNvPr>
          <p:cNvSpPr>
            <a:spLocks noChangeArrowheads="1"/>
          </p:cNvSpPr>
          <p:nvPr/>
        </p:nvSpPr>
        <p:spPr bwMode="auto">
          <a:xfrm>
            <a:off x="5817608" y="44131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5" name="TESTNAME20">
            <a:extLst>
              <a:ext uri="{FF2B5EF4-FFF2-40B4-BE49-F238E27FC236}">
                <a16:creationId xmlns:a16="http://schemas.microsoft.com/office/drawing/2014/main" id="{2A9F89B5-7D61-4F8A-1F08-7507A4485998}"/>
              </a:ext>
            </a:extLst>
          </p:cNvPr>
          <p:cNvSpPr>
            <a:spLocks noChangeArrowheads="1"/>
          </p:cNvSpPr>
          <p:nvPr/>
        </p:nvSpPr>
        <p:spPr bwMode="auto">
          <a:xfrm>
            <a:off x="5817608" y="423166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6" name="TESTNAME19">
            <a:extLst>
              <a:ext uri="{FF2B5EF4-FFF2-40B4-BE49-F238E27FC236}">
                <a16:creationId xmlns:a16="http://schemas.microsoft.com/office/drawing/2014/main" id="{427E87DD-93D6-38FE-181E-54473C23D2EF}"/>
              </a:ext>
            </a:extLst>
          </p:cNvPr>
          <p:cNvSpPr>
            <a:spLocks noChangeArrowheads="1"/>
          </p:cNvSpPr>
          <p:nvPr/>
        </p:nvSpPr>
        <p:spPr bwMode="auto">
          <a:xfrm>
            <a:off x="5817608" y="40539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8" name="TESTNAME18">
            <a:extLst>
              <a:ext uri="{FF2B5EF4-FFF2-40B4-BE49-F238E27FC236}">
                <a16:creationId xmlns:a16="http://schemas.microsoft.com/office/drawing/2014/main" id="{E9025318-A935-A6D6-5D18-F4E18A1A9FE0}"/>
              </a:ext>
            </a:extLst>
          </p:cNvPr>
          <p:cNvSpPr>
            <a:spLocks noChangeArrowheads="1"/>
          </p:cNvSpPr>
          <p:nvPr/>
        </p:nvSpPr>
        <p:spPr bwMode="auto">
          <a:xfrm>
            <a:off x="5817608" y="387622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3" name="TESTNAME17">
            <a:extLst>
              <a:ext uri="{FF2B5EF4-FFF2-40B4-BE49-F238E27FC236}">
                <a16:creationId xmlns:a16="http://schemas.microsoft.com/office/drawing/2014/main" id="{5238A562-0D9F-165D-9F0F-6CAC0FB89AFC}"/>
              </a:ext>
            </a:extLst>
          </p:cNvPr>
          <p:cNvSpPr>
            <a:spLocks noChangeArrowheads="1"/>
          </p:cNvSpPr>
          <p:nvPr/>
        </p:nvSpPr>
        <p:spPr bwMode="auto">
          <a:xfrm>
            <a:off x="5817608" y="369850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4" name="TESTNAME16">
            <a:extLst>
              <a:ext uri="{FF2B5EF4-FFF2-40B4-BE49-F238E27FC236}">
                <a16:creationId xmlns:a16="http://schemas.microsoft.com/office/drawing/2014/main" id="{FEA62296-6F25-D231-9A39-4285F0AA85ED}"/>
              </a:ext>
            </a:extLst>
          </p:cNvPr>
          <p:cNvSpPr>
            <a:spLocks noChangeArrowheads="1"/>
          </p:cNvSpPr>
          <p:nvPr/>
        </p:nvSpPr>
        <p:spPr bwMode="auto">
          <a:xfrm>
            <a:off x="5817608" y="35207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5" name="TESTNAME15">
            <a:extLst>
              <a:ext uri="{FF2B5EF4-FFF2-40B4-BE49-F238E27FC236}">
                <a16:creationId xmlns:a16="http://schemas.microsoft.com/office/drawing/2014/main" id="{C7B77715-DAC2-179C-4340-EBDA3C668FE3}"/>
              </a:ext>
            </a:extLst>
          </p:cNvPr>
          <p:cNvSpPr>
            <a:spLocks noChangeArrowheads="1"/>
          </p:cNvSpPr>
          <p:nvPr/>
        </p:nvSpPr>
        <p:spPr bwMode="auto">
          <a:xfrm>
            <a:off x="5817608" y="33430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6" name="TESTNAME14">
            <a:extLst>
              <a:ext uri="{FF2B5EF4-FFF2-40B4-BE49-F238E27FC236}">
                <a16:creationId xmlns:a16="http://schemas.microsoft.com/office/drawing/2014/main" id="{F741C58D-001A-8FFF-7F09-6DB3BB4CF5E5}"/>
              </a:ext>
            </a:extLst>
          </p:cNvPr>
          <p:cNvSpPr>
            <a:spLocks noChangeArrowheads="1"/>
          </p:cNvSpPr>
          <p:nvPr/>
        </p:nvSpPr>
        <p:spPr bwMode="auto">
          <a:xfrm>
            <a:off x="5817608" y="316535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7" name="TESTNAME13">
            <a:extLst>
              <a:ext uri="{FF2B5EF4-FFF2-40B4-BE49-F238E27FC236}">
                <a16:creationId xmlns:a16="http://schemas.microsoft.com/office/drawing/2014/main" id="{CA71C331-682D-94D7-1D9D-72243DC3E9FA}"/>
              </a:ext>
            </a:extLst>
          </p:cNvPr>
          <p:cNvSpPr>
            <a:spLocks noChangeArrowheads="1"/>
          </p:cNvSpPr>
          <p:nvPr/>
        </p:nvSpPr>
        <p:spPr bwMode="auto">
          <a:xfrm>
            <a:off x="5817608" y="298763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8" name="TESTNAME12">
            <a:extLst>
              <a:ext uri="{FF2B5EF4-FFF2-40B4-BE49-F238E27FC236}">
                <a16:creationId xmlns:a16="http://schemas.microsoft.com/office/drawing/2014/main" id="{41480721-5EE3-30E1-239B-26178E2B7E22}"/>
              </a:ext>
            </a:extLst>
          </p:cNvPr>
          <p:cNvSpPr>
            <a:spLocks noChangeArrowheads="1"/>
          </p:cNvSpPr>
          <p:nvPr/>
        </p:nvSpPr>
        <p:spPr bwMode="auto">
          <a:xfrm>
            <a:off x="5817608" y="28099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9" name="TESTNAME11">
            <a:extLst>
              <a:ext uri="{FF2B5EF4-FFF2-40B4-BE49-F238E27FC236}">
                <a16:creationId xmlns:a16="http://schemas.microsoft.com/office/drawing/2014/main" id="{0258FF2C-EF27-31A6-E113-F94B281D7C3C}"/>
              </a:ext>
            </a:extLst>
          </p:cNvPr>
          <p:cNvSpPr>
            <a:spLocks noChangeArrowheads="1"/>
          </p:cNvSpPr>
          <p:nvPr/>
        </p:nvSpPr>
        <p:spPr bwMode="auto">
          <a:xfrm>
            <a:off x="5817608" y="26321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30" name="TESTNAME10">
            <a:extLst>
              <a:ext uri="{FF2B5EF4-FFF2-40B4-BE49-F238E27FC236}">
                <a16:creationId xmlns:a16="http://schemas.microsoft.com/office/drawing/2014/main" id="{3D4E27D3-490C-48EB-95E6-9A0DA765067C}"/>
              </a:ext>
            </a:extLst>
          </p:cNvPr>
          <p:cNvSpPr>
            <a:spLocks noChangeArrowheads="1"/>
          </p:cNvSpPr>
          <p:nvPr/>
        </p:nvSpPr>
        <p:spPr bwMode="auto">
          <a:xfrm>
            <a:off x="5817608" y="24544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31" name="TESTNAME09">
            <a:extLst>
              <a:ext uri="{FF2B5EF4-FFF2-40B4-BE49-F238E27FC236}">
                <a16:creationId xmlns:a16="http://schemas.microsoft.com/office/drawing/2014/main" id="{C315927E-FBAE-B0EC-408C-6C873D3371F9}"/>
              </a:ext>
            </a:extLst>
          </p:cNvPr>
          <p:cNvSpPr>
            <a:spLocks noChangeArrowheads="1"/>
          </p:cNvSpPr>
          <p:nvPr/>
        </p:nvSpPr>
        <p:spPr bwMode="auto">
          <a:xfrm>
            <a:off x="5817608" y="227675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2" name="TESTNAME08">
            <a:extLst>
              <a:ext uri="{FF2B5EF4-FFF2-40B4-BE49-F238E27FC236}">
                <a16:creationId xmlns:a16="http://schemas.microsoft.com/office/drawing/2014/main" id="{C4C8A23D-999B-A32B-B293-4F754FAECE4B}"/>
              </a:ext>
            </a:extLst>
          </p:cNvPr>
          <p:cNvSpPr>
            <a:spLocks noChangeArrowheads="1"/>
          </p:cNvSpPr>
          <p:nvPr/>
        </p:nvSpPr>
        <p:spPr bwMode="auto">
          <a:xfrm>
            <a:off x="5817608" y="20990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3" name="TESTNAME07">
            <a:extLst>
              <a:ext uri="{FF2B5EF4-FFF2-40B4-BE49-F238E27FC236}">
                <a16:creationId xmlns:a16="http://schemas.microsoft.com/office/drawing/2014/main" id="{A5579F33-07A1-5D0D-FD42-D161215EEB55}"/>
              </a:ext>
            </a:extLst>
          </p:cNvPr>
          <p:cNvSpPr>
            <a:spLocks noChangeArrowheads="1"/>
          </p:cNvSpPr>
          <p:nvPr/>
        </p:nvSpPr>
        <p:spPr bwMode="auto">
          <a:xfrm>
            <a:off x="5817608" y="19213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4" name="TESTNAME06">
            <a:extLst>
              <a:ext uri="{FF2B5EF4-FFF2-40B4-BE49-F238E27FC236}">
                <a16:creationId xmlns:a16="http://schemas.microsoft.com/office/drawing/2014/main" id="{25215733-C595-584A-AD0B-D3446F21632C}"/>
              </a:ext>
            </a:extLst>
          </p:cNvPr>
          <p:cNvSpPr>
            <a:spLocks noChangeArrowheads="1"/>
          </p:cNvSpPr>
          <p:nvPr/>
        </p:nvSpPr>
        <p:spPr bwMode="auto">
          <a:xfrm>
            <a:off x="5817608" y="17435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5" name="TESTNAME05">
            <a:extLst>
              <a:ext uri="{FF2B5EF4-FFF2-40B4-BE49-F238E27FC236}">
                <a16:creationId xmlns:a16="http://schemas.microsoft.com/office/drawing/2014/main" id="{DE3EFB2C-8991-2822-84C9-F5D9891D0159}"/>
              </a:ext>
            </a:extLst>
          </p:cNvPr>
          <p:cNvSpPr>
            <a:spLocks noChangeArrowheads="1"/>
          </p:cNvSpPr>
          <p:nvPr/>
        </p:nvSpPr>
        <p:spPr bwMode="auto">
          <a:xfrm>
            <a:off x="5817608" y="156587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6" name="TESTNAME04">
            <a:extLst>
              <a:ext uri="{FF2B5EF4-FFF2-40B4-BE49-F238E27FC236}">
                <a16:creationId xmlns:a16="http://schemas.microsoft.com/office/drawing/2014/main" id="{8F1B7482-5AE9-E792-A93B-1F82F4787349}"/>
              </a:ext>
            </a:extLst>
          </p:cNvPr>
          <p:cNvSpPr>
            <a:spLocks noChangeArrowheads="1"/>
          </p:cNvSpPr>
          <p:nvPr/>
        </p:nvSpPr>
        <p:spPr bwMode="auto">
          <a:xfrm>
            <a:off x="5817608" y="13881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7" name="TESTNAME03">
            <a:extLst>
              <a:ext uri="{FF2B5EF4-FFF2-40B4-BE49-F238E27FC236}">
                <a16:creationId xmlns:a16="http://schemas.microsoft.com/office/drawing/2014/main" id="{56F1B86B-4096-981B-5807-3EFD2E5DCEC1}"/>
              </a:ext>
            </a:extLst>
          </p:cNvPr>
          <p:cNvSpPr>
            <a:spLocks noChangeArrowheads="1"/>
          </p:cNvSpPr>
          <p:nvPr/>
        </p:nvSpPr>
        <p:spPr bwMode="auto">
          <a:xfrm>
            <a:off x="5817608" y="12104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8" name="TESTNAME02">
            <a:extLst>
              <a:ext uri="{FF2B5EF4-FFF2-40B4-BE49-F238E27FC236}">
                <a16:creationId xmlns:a16="http://schemas.microsoft.com/office/drawing/2014/main" id="{4424CD4C-0D59-4926-A364-769E051807BE}"/>
              </a:ext>
            </a:extLst>
          </p:cNvPr>
          <p:cNvSpPr>
            <a:spLocks noChangeArrowheads="1"/>
          </p:cNvSpPr>
          <p:nvPr/>
        </p:nvSpPr>
        <p:spPr bwMode="auto">
          <a:xfrm>
            <a:off x="5817608" y="10327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9" name="TESTNAME01">
            <a:extLst>
              <a:ext uri="{FF2B5EF4-FFF2-40B4-BE49-F238E27FC236}">
                <a16:creationId xmlns:a16="http://schemas.microsoft.com/office/drawing/2014/main" id="{7D838E9B-712D-BAC1-CB22-30A2B1CFC3D6}"/>
              </a:ext>
            </a:extLst>
          </p:cNvPr>
          <p:cNvSpPr>
            <a:spLocks noChangeArrowheads="1"/>
          </p:cNvSpPr>
          <p:nvPr/>
        </p:nvSpPr>
        <p:spPr bwMode="auto">
          <a:xfrm>
            <a:off x="5817609" y="85500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40" name="TESTNAME00">
            <a:extLst>
              <a:ext uri="{FF2B5EF4-FFF2-40B4-BE49-F238E27FC236}">
                <a16:creationId xmlns:a16="http://schemas.microsoft.com/office/drawing/2014/main" id="{C3FA33A7-AA1A-0A3E-5882-A7BD0B7E1BEC}"/>
              </a:ext>
            </a:extLst>
          </p:cNvPr>
          <p:cNvSpPr>
            <a:spLocks noChangeArrowheads="1"/>
          </p:cNvSpPr>
          <p:nvPr/>
        </p:nvSpPr>
        <p:spPr bwMode="auto">
          <a:xfrm>
            <a:off x="5817609" y="67728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Tree>
    <p:extLst>
      <p:ext uri="{BB962C8B-B14F-4D97-AF65-F5344CB8AC3E}">
        <p14:creationId xmlns:p14="http://schemas.microsoft.com/office/powerpoint/2010/main" val="42516401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0">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p>
        </p:txBody>
      </p:sp>
    </p:spTree>
    <p:extLst>
      <p:ext uri="{BB962C8B-B14F-4D97-AF65-F5344CB8AC3E}">
        <p14:creationId xmlns:p14="http://schemas.microsoft.com/office/powerpoint/2010/main" val="1036053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7">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6">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20819314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1">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0">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9">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8">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36186970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5">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4">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3">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12">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24220467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9">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8">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7">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16">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55056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Conclusions - </a:t>
            </a:r>
            <a:r>
              <a:rPr lang="en-US" dirty="0"/>
              <a:t>Ranking by Region</a:t>
            </a:r>
          </a:p>
        </p:txBody>
      </p:sp>
      <p:graphicFrame>
        <p:nvGraphicFramePr>
          <p:cNvPr id="5" name="Table 4">
            <a:extLst>
              <a:ext uri="{FF2B5EF4-FFF2-40B4-BE49-F238E27FC236}">
                <a16:creationId xmlns:a16="http://schemas.microsoft.com/office/drawing/2014/main" id="{8C48208D-E0AD-07E7-F609-5BF5D8FB0C48}"/>
              </a:ext>
            </a:extLst>
          </p:cNvPr>
          <p:cNvGraphicFramePr>
            <a:graphicFrameLocks noGrp="1"/>
          </p:cNvGraphicFramePr>
          <p:nvPr>
            <p:extLst>
              <p:ext uri="{D42A27DB-BD31-4B8C-83A1-F6EECF244321}">
                <p14:modId xmlns:p14="http://schemas.microsoft.com/office/powerpoint/2010/main" val="906913090"/>
              </p:ext>
            </p:extLst>
          </p:nvPr>
        </p:nvGraphicFramePr>
        <p:xfrm>
          <a:off x="190500" y="757967"/>
          <a:ext cx="11811000" cy="4953636"/>
        </p:xfrm>
        <a:graphic>
          <a:graphicData uri="http://schemas.openxmlformats.org/drawingml/2006/table">
            <a:tbl>
              <a:tblPr/>
              <a:tblGrid>
                <a:gridCol w="2237963">
                  <a:extLst>
                    <a:ext uri="{9D8B030D-6E8A-4147-A177-3AD203B41FA5}">
                      <a16:colId xmlns:a16="http://schemas.microsoft.com/office/drawing/2014/main" val="1195084840"/>
                    </a:ext>
                  </a:extLst>
                </a:gridCol>
                <a:gridCol w="1572745">
                  <a:extLst>
                    <a:ext uri="{9D8B030D-6E8A-4147-A177-3AD203B41FA5}">
                      <a16:colId xmlns:a16="http://schemas.microsoft.com/office/drawing/2014/main" val="1264934010"/>
                    </a:ext>
                  </a:extLst>
                </a:gridCol>
                <a:gridCol w="1709312">
                  <a:extLst>
                    <a:ext uri="{9D8B030D-6E8A-4147-A177-3AD203B41FA5}">
                      <a16:colId xmlns:a16="http://schemas.microsoft.com/office/drawing/2014/main" val="413152"/>
                    </a:ext>
                  </a:extLst>
                </a:gridCol>
                <a:gridCol w="1572745">
                  <a:extLst>
                    <a:ext uri="{9D8B030D-6E8A-4147-A177-3AD203B41FA5}">
                      <a16:colId xmlns:a16="http://schemas.microsoft.com/office/drawing/2014/main" val="1108978784"/>
                    </a:ext>
                  </a:extLst>
                </a:gridCol>
                <a:gridCol w="1572745">
                  <a:extLst>
                    <a:ext uri="{9D8B030D-6E8A-4147-A177-3AD203B41FA5}">
                      <a16:colId xmlns:a16="http://schemas.microsoft.com/office/drawing/2014/main" val="3999830461"/>
                    </a:ext>
                  </a:extLst>
                </a:gridCol>
                <a:gridCol w="1572745">
                  <a:extLst>
                    <a:ext uri="{9D8B030D-6E8A-4147-A177-3AD203B41FA5}">
                      <a16:colId xmlns:a16="http://schemas.microsoft.com/office/drawing/2014/main" val="3435335194"/>
                    </a:ext>
                  </a:extLst>
                </a:gridCol>
                <a:gridCol w="1572745">
                  <a:extLst>
                    <a:ext uri="{9D8B030D-6E8A-4147-A177-3AD203B41FA5}">
                      <a16:colId xmlns:a16="http://schemas.microsoft.com/office/drawing/2014/main" val="524928567"/>
                    </a:ext>
                  </a:extLst>
                </a:gridCol>
              </a:tblGrid>
              <a:tr h="609452">
                <a:tc>
                  <a:txBody>
                    <a:bodyPr/>
                    <a:lstStyle/>
                    <a:p>
                      <a:pPr algn="ctr" rtl="0" fontAlgn="b"/>
                      <a:r>
                        <a:rPr lang="en-US" sz="1400" b="1" i="0" u="none" strike="noStrike" dirty="0">
                          <a:solidFill>
                            <a:srgbClr val="FFFFFF"/>
                          </a:solidFill>
                          <a:effectLst/>
                          <a:latin typeface="+mn-lt"/>
                        </a:rPr>
                        <a:t>Logos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Overall</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Region 1</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Region 2</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Region 3</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Region 4</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Region 5</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43023">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r h="543023">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564076665"/>
                  </a:ext>
                </a:extLst>
              </a:tr>
              <a:tr h="543023">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52125709"/>
                  </a:ext>
                </a:extLst>
              </a:tr>
              <a:tr h="543023">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748863381"/>
                  </a:ext>
                </a:extLst>
              </a:tr>
              <a:tr h="543023">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8108206"/>
                  </a:ext>
                </a:extLst>
              </a:tr>
              <a:tr h="543023">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913764693"/>
                  </a:ext>
                </a:extLst>
              </a:tr>
              <a:tr h="543023">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996413159"/>
                  </a:ext>
                </a:extLst>
              </a:tr>
              <a:tr h="543023">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2005627"/>
                  </a:ext>
                </a:extLst>
              </a:tr>
            </a:tbl>
          </a:graphicData>
        </a:graphic>
      </p:graphicFrame>
    </p:spTree>
    <p:extLst>
      <p:ext uri="{BB962C8B-B14F-4D97-AF65-F5344CB8AC3E}">
        <p14:creationId xmlns:p14="http://schemas.microsoft.com/office/powerpoint/2010/main" val="10581628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23">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2">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1">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0">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5958687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27">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6">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5">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4">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618491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1">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0">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9">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8">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19667984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5">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4">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33">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32">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3070672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9">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8">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37">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36">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4735609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43">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42">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1">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0">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9718938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47">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46">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5">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4">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8010278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1">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0">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9">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8">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2060982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5">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4">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3">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52">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30270207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9">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a:solidFill>
                            <a:srgbClr val="000000"/>
                          </a:solidFill>
                          <a:effectLst/>
                          <a:latin typeface="+mn-lt"/>
                        </a:rPr>
                        <a:t>TESTNAME59</a:t>
                      </a:r>
                      <a:endParaRPr lang="en-US" sz="1400" b="1" i="0" u="none" strike="noStrike" dirty="0">
                        <a:solidFill>
                          <a:srgbClr val="000000"/>
                        </a:solidFill>
                        <a:effectLst/>
                        <a:latin typeface="+mn-lt"/>
                      </a:endParaRP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8">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7">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56">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Logo Negative/Offensive Communication Results (Cont.)</a:t>
            </a:r>
            <a:endParaRPr lang="en-US" dirty="0">
              <a:solidFill>
                <a:schemeClr val="tx1"/>
              </a:solidFill>
            </a:endParaRPr>
          </a:p>
        </p:txBody>
      </p:sp>
    </p:spTree>
    <p:extLst>
      <p:ext uri="{BB962C8B-B14F-4D97-AF65-F5344CB8AC3E}">
        <p14:creationId xmlns:p14="http://schemas.microsoft.com/office/powerpoint/2010/main" val="13533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 </a:t>
            </a:r>
            <a:r>
              <a:rPr lang="en-US" dirty="0"/>
              <a:t>Summary</a:t>
            </a: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logo candidate presented by Brand Institute that client chooses to use in commerce.</a:t>
            </a:r>
          </a:p>
        </p:txBody>
      </p:sp>
      <p:sp>
        <p:nvSpPr>
          <p:cNvPr id="7" name="Rounded Rectangle 8">
            <a:extLst>
              <a:ext uri="{FF2B5EF4-FFF2-40B4-BE49-F238E27FC236}">
                <a16:creationId xmlns:a16="http://schemas.microsoft.com/office/drawing/2014/main" id="{2F23F370-5FCF-03DC-C9EC-4314042C361E}"/>
              </a:ext>
            </a:extLst>
          </p:cNvPr>
          <p:cNvSpPr/>
          <p:nvPr/>
        </p:nvSpPr>
        <p:spPr>
          <a:xfrm>
            <a:off x="6432872" y="3366649"/>
            <a:ext cx="4226193" cy="1791285"/>
          </a:xfrm>
          <a:prstGeom prst="roundRect">
            <a:avLst>
              <a:gd name="adj" fmla="val 9133"/>
            </a:avLst>
          </a:prstGeom>
          <a:solidFill>
            <a:srgbClr val="F2F2F2"/>
          </a:solidFill>
          <a:ln w="76200">
            <a:solidFill>
              <a:srgbClr val="FFCCFF"/>
            </a:solid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Logo Rec 4</a:t>
            </a:r>
          </a:p>
        </p:txBody>
      </p:sp>
      <p:graphicFrame>
        <p:nvGraphicFramePr>
          <p:cNvPr id="15" name="Table 14">
            <a:extLst>
              <a:ext uri="{FF2B5EF4-FFF2-40B4-BE49-F238E27FC236}">
                <a16:creationId xmlns:a16="http://schemas.microsoft.com/office/drawing/2014/main" id="{B456D293-15C3-ABEE-2FE9-DE0D74CDB658}"/>
              </a:ext>
            </a:extLst>
          </p:cNvPr>
          <p:cNvGraphicFramePr>
            <a:graphicFrameLocks noGrp="1"/>
          </p:cNvGraphicFramePr>
          <p:nvPr>
            <p:extLst>
              <p:ext uri="{D42A27DB-BD31-4B8C-83A1-F6EECF244321}">
                <p14:modId xmlns:p14="http://schemas.microsoft.com/office/powerpoint/2010/main" val="1111413547"/>
              </p:ext>
            </p:extLst>
          </p:nvPr>
        </p:nvGraphicFramePr>
        <p:xfrm>
          <a:off x="10804157" y="140366"/>
          <a:ext cx="1270000" cy="2101215"/>
        </p:xfrm>
        <a:graphic>
          <a:graphicData uri="http://schemas.openxmlformats.org/drawingml/2006/table">
            <a:tbl>
              <a:tblPr/>
              <a:tblGrid>
                <a:gridCol w="1270000">
                  <a:extLst>
                    <a:ext uri="{9D8B030D-6E8A-4147-A177-3AD203B41FA5}">
                      <a16:colId xmlns:a16="http://schemas.microsoft.com/office/drawing/2014/main" val="1048737255"/>
                    </a:ext>
                  </a:extLst>
                </a:gridCol>
              </a:tblGrid>
              <a:tr h="200025">
                <a:tc>
                  <a:txBody>
                    <a:bodyPr/>
                    <a:lstStyle/>
                    <a:p>
                      <a:pPr algn="ctr" fontAlgn="b"/>
                      <a:r>
                        <a:rPr lang="en-US" sz="1200" b="0" i="0" u="none" strike="noStrike" dirty="0">
                          <a:solidFill>
                            <a:srgbClr val="FFFFFF"/>
                          </a:solidFill>
                          <a:effectLst/>
                          <a:latin typeface="Calibri" panose="020F0502020204030204" pitchFamily="34" charset="0"/>
                        </a:rPr>
                        <a:t>Please use the following colors for your recs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810841974"/>
                  </a:ext>
                </a:extLst>
              </a:tr>
              <a:tr h="200025">
                <a:tc>
                  <a:txBody>
                    <a:bodyPr/>
                    <a:lstStyle/>
                    <a:p>
                      <a:pPr algn="ctr" fontAlgn="ctr"/>
                      <a:r>
                        <a:rPr lang="en-US" sz="1100" b="0" i="0" u="none" strike="noStrike" dirty="0">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59639538"/>
                  </a:ext>
                </a:extLst>
              </a:tr>
              <a:tr h="200025">
                <a:tc>
                  <a:txBody>
                    <a:bodyPr/>
                    <a:lstStyle/>
                    <a:p>
                      <a:pPr algn="ctr" fontAlgn="ctr"/>
                      <a:r>
                        <a:rPr lang="en-US" sz="1100" b="0" i="0" u="none" strike="noStrike" dirty="0">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ECFF"/>
                    </a:solidFill>
                  </a:tcPr>
                </a:tc>
                <a:extLst>
                  <a:ext uri="{0D108BD9-81ED-4DB2-BD59-A6C34878D82A}">
                    <a16:rowId xmlns:a16="http://schemas.microsoft.com/office/drawing/2014/main" val="3978453856"/>
                  </a:ext>
                </a:extLst>
              </a:tr>
              <a:tr h="190500">
                <a:tc>
                  <a:txBody>
                    <a:bodyPr/>
                    <a:lstStyle/>
                    <a:p>
                      <a:pPr algn="ctr" fontAlgn="ctr"/>
                      <a:r>
                        <a:rPr lang="en-US" sz="1100" b="0" i="0" u="none" strike="noStrike" dirty="0">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3672498527"/>
                  </a:ext>
                </a:extLst>
              </a:tr>
              <a:tr h="190500">
                <a:tc>
                  <a:txBody>
                    <a:bodyPr/>
                    <a:lstStyle/>
                    <a:p>
                      <a:pPr algn="ctr" fontAlgn="ctr"/>
                      <a:r>
                        <a:rPr lang="en-US" sz="1100" b="0" i="0" u="none" strike="noStrike" dirty="0">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extLst>
                  <a:ext uri="{0D108BD9-81ED-4DB2-BD59-A6C34878D82A}">
                    <a16:rowId xmlns:a16="http://schemas.microsoft.com/office/drawing/2014/main" val="2082427296"/>
                  </a:ext>
                </a:extLst>
              </a:tr>
              <a:tr h="190500">
                <a:tc>
                  <a:txBody>
                    <a:bodyPr/>
                    <a:lstStyle/>
                    <a:p>
                      <a:pPr algn="ctr" fontAlgn="ctr"/>
                      <a:r>
                        <a:rPr lang="en-US" sz="1100" b="0" i="0" u="none" strike="noStrike" dirty="0">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3363197579"/>
                  </a:ext>
                </a:extLst>
              </a:tr>
              <a:tr h="190500">
                <a:tc>
                  <a:txBody>
                    <a:bodyPr/>
                    <a:lstStyle/>
                    <a:p>
                      <a:pPr algn="ctr" fontAlgn="ctr"/>
                      <a:r>
                        <a:rPr lang="en-US" sz="1100" b="0" i="0" u="none" strike="noStrike" dirty="0">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4238097506"/>
                  </a:ext>
                </a:extLst>
              </a:tr>
              <a:tr h="190500">
                <a:tc>
                  <a:txBody>
                    <a:bodyPr/>
                    <a:lstStyle/>
                    <a:p>
                      <a:pPr algn="ctr" fontAlgn="ctr"/>
                      <a:r>
                        <a:rPr lang="en-US" sz="1100" b="0" i="0" u="none" strike="noStrike" dirty="0">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1507341"/>
                  </a:ext>
                </a:extLst>
              </a:tr>
              <a:tr h="190500">
                <a:tc>
                  <a:txBody>
                    <a:bodyPr/>
                    <a:lstStyle/>
                    <a:p>
                      <a:pPr algn="ctr" fontAlgn="ctr"/>
                      <a:r>
                        <a:rPr lang="en-US" sz="1100" b="0" i="0" u="none" strike="noStrike" dirty="0">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481717273"/>
                  </a:ext>
                </a:extLst>
              </a:tr>
            </a:tbl>
          </a:graphicData>
        </a:graphic>
      </p:graphicFrame>
      <p:sp>
        <p:nvSpPr>
          <p:cNvPr id="2" name="Rounded Rectangle 8">
            <a:extLst>
              <a:ext uri="{FF2B5EF4-FFF2-40B4-BE49-F238E27FC236}">
                <a16:creationId xmlns:a16="http://schemas.microsoft.com/office/drawing/2014/main" id="{34C4D802-6195-12AB-8FF5-42F46E4DAC95}"/>
              </a:ext>
            </a:extLst>
          </p:cNvPr>
          <p:cNvSpPr/>
          <p:nvPr/>
        </p:nvSpPr>
        <p:spPr>
          <a:xfrm>
            <a:off x="1467680" y="3366649"/>
            <a:ext cx="4226193" cy="1791285"/>
          </a:xfrm>
          <a:prstGeom prst="roundRect">
            <a:avLst>
              <a:gd name="adj" fmla="val 9133"/>
            </a:avLst>
          </a:prstGeom>
          <a:solidFill>
            <a:srgbClr val="F2F2F2"/>
          </a:solidFill>
          <a:ln w="76200">
            <a:solidFill>
              <a:srgbClr val="FFFF99"/>
            </a:solid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Logo Rec 3</a:t>
            </a:r>
          </a:p>
        </p:txBody>
      </p:sp>
      <p:sp>
        <p:nvSpPr>
          <p:cNvPr id="5" name="Rounded Rectangle 8">
            <a:extLst>
              <a:ext uri="{FF2B5EF4-FFF2-40B4-BE49-F238E27FC236}">
                <a16:creationId xmlns:a16="http://schemas.microsoft.com/office/drawing/2014/main" id="{4877E8C4-1D7E-C504-21F8-135295D80D5A}"/>
              </a:ext>
            </a:extLst>
          </p:cNvPr>
          <p:cNvSpPr/>
          <p:nvPr/>
        </p:nvSpPr>
        <p:spPr>
          <a:xfrm>
            <a:off x="6432872" y="882847"/>
            <a:ext cx="4226193" cy="1791285"/>
          </a:xfrm>
          <a:prstGeom prst="roundRect">
            <a:avLst>
              <a:gd name="adj" fmla="val 9133"/>
            </a:avLst>
          </a:prstGeom>
          <a:solidFill>
            <a:srgbClr val="F2F2F2"/>
          </a:solidFill>
          <a:ln w="76200">
            <a:solidFill>
              <a:srgbClr val="CCECFF"/>
            </a:solid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Logo Rec 2</a:t>
            </a:r>
          </a:p>
        </p:txBody>
      </p:sp>
      <p:sp>
        <p:nvSpPr>
          <p:cNvPr id="22" name="Rounded Rectangle 8">
            <a:extLst>
              <a:ext uri="{FF2B5EF4-FFF2-40B4-BE49-F238E27FC236}">
                <a16:creationId xmlns:a16="http://schemas.microsoft.com/office/drawing/2014/main" id="{FF8719C8-9931-9FF6-CD4F-DF29AB460809}"/>
              </a:ext>
            </a:extLst>
          </p:cNvPr>
          <p:cNvSpPr/>
          <p:nvPr/>
        </p:nvSpPr>
        <p:spPr>
          <a:xfrm>
            <a:off x="1467680" y="882847"/>
            <a:ext cx="4226193" cy="1791285"/>
          </a:xfrm>
          <a:prstGeom prst="roundRect">
            <a:avLst>
              <a:gd name="adj" fmla="val 9133"/>
            </a:avLst>
          </a:prstGeom>
          <a:solidFill>
            <a:srgbClr val="F2F2F2"/>
          </a:solidFill>
          <a:ln w="76200">
            <a:solidFill>
              <a:srgbClr val="CCFFCC"/>
            </a:solid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Logo Rec 1</a:t>
            </a:r>
          </a:p>
        </p:txBody>
      </p:sp>
    </p:spTree>
    <p:extLst>
      <p:ext uri="{BB962C8B-B14F-4D97-AF65-F5344CB8AC3E}">
        <p14:creationId xmlns:p14="http://schemas.microsoft.com/office/powerpoint/2010/main" val="14081479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BrandTest</a:t>
            </a:r>
            <a:r>
              <a:rPr lang="en-US" baseline="30000" dirty="0"/>
              <a:t>®</a:t>
            </a:r>
            <a:r>
              <a:rPr lang="en-US" dirty="0"/>
              <a:t> Market Research - Logo Modification Results</a:t>
            </a:r>
          </a:p>
        </p:txBody>
      </p:sp>
      <p:grpSp>
        <p:nvGrpSpPr>
          <p:cNvPr id="5" name="Group 4">
            <a:extLst>
              <a:ext uri="{FF2B5EF4-FFF2-40B4-BE49-F238E27FC236}">
                <a16:creationId xmlns:a16="http://schemas.microsoft.com/office/drawing/2014/main" id="{5F0DCBE7-EA84-674C-23D6-9B1345DA92F0}"/>
              </a:ext>
            </a:extLst>
          </p:cNvPr>
          <p:cNvGrpSpPr/>
          <p:nvPr/>
        </p:nvGrpSpPr>
        <p:grpSpPr>
          <a:xfrm>
            <a:off x="10527375" y="795834"/>
            <a:ext cx="1227484" cy="954405"/>
            <a:chOff x="9965400" y="1064657"/>
            <a:chExt cx="1227484" cy="954405"/>
          </a:xfrm>
        </p:grpSpPr>
        <p:sp>
          <p:nvSpPr>
            <p:cNvPr id="15" name="Oval 14">
              <a:extLst>
                <a:ext uri="{FF2B5EF4-FFF2-40B4-BE49-F238E27FC236}">
                  <a16:creationId xmlns:a16="http://schemas.microsoft.com/office/drawing/2014/main" id="{67F97EDE-2612-C67E-5090-4826BBF250EE}"/>
                </a:ext>
              </a:extLst>
            </p:cNvPr>
            <p:cNvSpPr/>
            <p:nvPr/>
          </p:nvSpPr>
          <p:spPr>
            <a:xfrm>
              <a:off x="996540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
              <a:extLst>
                <a:ext uri="{FF2B5EF4-FFF2-40B4-BE49-F238E27FC236}">
                  <a16:creationId xmlns:a16="http://schemas.microsoft.com/office/drawing/2014/main" id="{2FA2C319-88A3-9BF6-9754-351AB55BB642}"/>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17" name="Oval 16">
              <a:extLst>
                <a:ext uri="{FF2B5EF4-FFF2-40B4-BE49-F238E27FC236}">
                  <a16:creationId xmlns:a16="http://schemas.microsoft.com/office/drawing/2014/main" id="{2A627F7D-65B1-2599-5791-A1887EB43F8B}"/>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7B6A994D-D08B-BF12-6A8A-EF714F2B6177}"/>
                </a:ext>
              </a:extLst>
            </p:cNvPr>
            <p:cNvSpPr txBox="1">
              <a:spLocks/>
            </p:cNvSpPr>
            <p:nvPr/>
          </p:nvSpPr>
          <p:spPr>
            <a:xfrm>
              <a:off x="10499182" y="1156394"/>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sp>
        <p:nvSpPr>
          <p:cNvPr id="4" name="Text Placeholder 31">
            <a:extLst>
              <a:ext uri="{FF2B5EF4-FFF2-40B4-BE49-F238E27FC236}">
                <a16:creationId xmlns:a16="http://schemas.microsoft.com/office/drawing/2014/main" id="{D2E88899-BDF5-6D0A-99B8-C35062D8AF3A}"/>
              </a:ext>
            </a:extLst>
          </p:cNvPr>
          <p:cNvSpPr txBox="1">
            <a:spLocks/>
          </p:cNvSpPr>
          <p:nvPr/>
        </p:nvSpPr>
        <p:spPr>
          <a:xfrm>
            <a:off x="184288" y="606287"/>
            <a:ext cx="5008063" cy="984885"/>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now asked if modifications were necessary to any part (shape, font, icon, etc.) of the tested logos. If ‘Yes’, the respondents were asked to provide a specific modification/recommendation.</a:t>
            </a:r>
          </a:p>
        </p:txBody>
      </p:sp>
      <p:sp>
        <p:nvSpPr>
          <p:cNvPr id="3" name="TextBox 2">
            <a:extLst>
              <a:ext uri="{FF2B5EF4-FFF2-40B4-BE49-F238E27FC236}">
                <a16:creationId xmlns:a16="http://schemas.microsoft.com/office/drawing/2014/main" id="{7F691834-6266-338D-D5EE-3A76E914F90F}"/>
              </a:ext>
            </a:extLst>
          </p:cNvPr>
          <p:cNvSpPr txBox="1"/>
          <p:nvPr/>
        </p:nvSpPr>
        <p:spPr>
          <a:xfrm>
            <a:off x="7617823"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graphicFrame>
        <p:nvGraphicFramePr>
          <p:cNvPr id="8" name="Chart 7">
            <a:extLst>
              <a:ext uri="{FF2B5EF4-FFF2-40B4-BE49-F238E27FC236}">
                <a16:creationId xmlns:a16="http://schemas.microsoft.com/office/drawing/2014/main" id="{A4816614-A9B4-187C-D88E-2DA85C3E258F}"/>
              </a:ext>
            </a:extLst>
          </p:cNvPr>
          <p:cNvGraphicFramePr/>
          <p:nvPr>
            <p:extLst>
              <p:ext uri="{D42A27DB-BD31-4B8C-83A1-F6EECF244321}">
                <p14:modId xmlns:p14="http://schemas.microsoft.com/office/powerpoint/2010/main" val="1173272116"/>
              </p:ext>
            </p:extLst>
          </p:nvPr>
        </p:nvGraphicFramePr>
        <p:xfrm>
          <a:off x="6725920" y="530352"/>
          <a:ext cx="3871976" cy="5742432"/>
        </p:xfrm>
        <a:graphic>
          <a:graphicData uri="http://schemas.openxmlformats.org/drawingml/2006/chart">
            <c:chart xmlns:c="http://schemas.openxmlformats.org/drawingml/2006/chart" xmlns:r="http://schemas.openxmlformats.org/officeDocument/2006/relationships" r:id="rId2"/>
          </a:graphicData>
        </a:graphic>
      </p:graphicFrame>
      <p:sp>
        <p:nvSpPr>
          <p:cNvPr id="6" name="TESTNAME29">
            <a:extLst>
              <a:ext uri="{FF2B5EF4-FFF2-40B4-BE49-F238E27FC236}">
                <a16:creationId xmlns:a16="http://schemas.microsoft.com/office/drawing/2014/main" id="{BEA23EC9-6173-BE3A-814E-EF44DAB72022}"/>
              </a:ext>
            </a:extLst>
          </p:cNvPr>
          <p:cNvSpPr>
            <a:spLocks noChangeArrowheads="1"/>
          </p:cNvSpPr>
          <p:nvPr/>
        </p:nvSpPr>
        <p:spPr bwMode="auto">
          <a:xfrm>
            <a:off x="5817608" y="57705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7" name="TESTNAME28">
            <a:extLst>
              <a:ext uri="{FF2B5EF4-FFF2-40B4-BE49-F238E27FC236}">
                <a16:creationId xmlns:a16="http://schemas.microsoft.com/office/drawing/2014/main" id="{8940AEC3-5CBC-93B3-1498-A9F41B4CE1D9}"/>
              </a:ext>
            </a:extLst>
          </p:cNvPr>
          <p:cNvSpPr>
            <a:spLocks noChangeArrowheads="1"/>
          </p:cNvSpPr>
          <p:nvPr/>
        </p:nvSpPr>
        <p:spPr bwMode="auto">
          <a:xfrm>
            <a:off x="5817608" y="56123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9" name="TESTNAME27">
            <a:extLst>
              <a:ext uri="{FF2B5EF4-FFF2-40B4-BE49-F238E27FC236}">
                <a16:creationId xmlns:a16="http://schemas.microsoft.com/office/drawing/2014/main" id="{4E03FFA4-F93B-6A43-0FD0-8214E4778E47}"/>
              </a:ext>
            </a:extLst>
          </p:cNvPr>
          <p:cNvSpPr>
            <a:spLocks noChangeArrowheads="1"/>
          </p:cNvSpPr>
          <p:nvPr/>
        </p:nvSpPr>
        <p:spPr bwMode="auto">
          <a:xfrm>
            <a:off x="5817608" y="543994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0" name="TESTNAME26">
            <a:extLst>
              <a:ext uri="{FF2B5EF4-FFF2-40B4-BE49-F238E27FC236}">
                <a16:creationId xmlns:a16="http://schemas.microsoft.com/office/drawing/2014/main" id="{D12F8F4F-A3EF-1C35-885F-F22D6CC7FEC2}"/>
              </a:ext>
            </a:extLst>
          </p:cNvPr>
          <p:cNvSpPr>
            <a:spLocks noChangeArrowheads="1"/>
          </p:cNvSpPr>
          <p:nvPr/>
        </p:nvSpPr>
        <p:spPr bwMode="auto">
          <a:xfrm>
            <a:off x="5817608" y="527260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1" name="TESTNAME25">
            <a:extLst>
              <a:ext uri="{FF2B5EF4-FFF2-40B4-BE49-F238E27FC236}">
                <a16:creationId xmlns:a16="http://schemas.microsoft.com/office/drawing/2014/main" id="{F7183ACF-A549-5B59-DD43-A532D891A8A1}"/>
              </a:ext>
            </a:extLst>
          </p:cNvPr>
          <p:cNvSpPr>
            <a:spLocks noChangeArrowheads="1"/>
          </p:cNvSpPr>
          <p:nvPr/>
        </p:nvSpPr>
        <p:spPr bwMode="auto">
          <a:xfrm>
            <a:off x="5817608" y="510556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2" name="TESTNAME24">
            <a:extLst>
              <a:ext uri="{FF2B5EF4-FFF2-40B4-BE49-F238E27FC236}">
                <a16:creationId xmlns:a16="http://schemas.microsoft.com/office/drawing/2014/main" id="{81F9CABE-7D19-96A8-B573-4F8713C9A7C9}"/>
              </a:ext>
            </a:extLst>
          </p:cNvPr>
          <p:cNvSpPr>
            <a:spLocks noChangeArrowheads="1"/>
          </p:cNvSpPr>
          <p:nvPr/>
        </p:nvSpPr>
        <p:spPr bwMode="auto">
          <a:xfrm>
            <a:off x="5817608" y="492747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3" name="TESTNAME23">
            <a:extLst>
              <a:ext uri="{FF2B5EF4-FFF2-40B4-BE49-F238E27FC236}">
                <a16:creationId xmlns:a16="http://schemas.microsoft.com/office/drawing/2014/main" id="{DA1B4052-3F60-43E6-4CF9-B7A9D227A11A}"/>
              </a:ext>
            </a:extLst>
          </p:cNvPr>
          <p:cNvSpPr>
            <a:spLocks noChangeArrowheads="1"/>
          </p:cNvSpPr>
          <p:nvPr/>
        </p:nvSpPr>
        <p:spPr bwMode="auto">
          <a:xfrm>
            <a:off x="5817608" y="4758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4" name="TESTNAME22">
            <a:extLst>
              <a:ext uri="{FF2B5EF4-FFF2-40B4-BE49-F238E27FC236}">
                <a16:creationId xmlns:a16="http://schemas.microsoft.com/office/drawing/2014/main" id="{A1A586EE-6317-ACD3-8F59-541F7288E574}"/>
              </a:ext>
            </a:extLst>
          </p:cNvPr>
          <p:cNvSpPr>
            <a:spLocks noChangeArrowheads="1"/>
          </p:cNvSpPr>
          <p:nvPr/>
        </p:nvSpPr>
        <p:spPr bwMode="auto">
          <a:xfrm>
            <a:off x="5817608" y="45900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9" name="TESTNAME21">
            <a:extLst>
              <a:ext uri="{FF2B5EF4-FFF2-40B4-BE49-F238E27FC236}">
                <a16:creationId xmlns:a16="http://schemas.microsoft.com/office/drawing/2014/main" id="{5A49E38B-5FD5-D9A9-838B-04F0A3B6A22A}"/>
              </a:ext>
            </a:extLst>
          </p:cNvPr>
          <p:cNvSpPr>
            <a:spLocks noChangeArrowheads="1"/>
          </p:cNvSpPr>
          <p:nvPr/>
        </p:nvSpPr>
        <p:spPr bwMode="auto">
          <a:xfrm>
            <a:off x="5817608" y="44131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20" name="TESTNAME20">
            <a:extLst>
              <a:ext uri="{FF2B5EF4-FFF2-40B4-BE49-F238E27FC236}">
                <a16:creationId xmlns:a16="http://schemas.microsoft.com/office/drawing/2014/main" id="{A11FCE2A-4A02-510E-C05C-A5A6A66A85F5}"/>
              </a:ext>
            </a:extLst>
          </p:cNvPr>
          <p:cNvSpPr>
            <a:spLocks noChangeArrowheads="1"/>
          </p:cNvSpPr>
          <p:nvPr/>
        </p:nvSpPr>
        <p:spPr bwMode="auto">
          <a:xfrm>
            <a:off x="5817608" y="423166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21" name="TESTNAME19">
            <a:extLst>
              <a:ext uri="{FF2B5EF4-FFF2-40B4-BE49-F238E27FC236}">
                <a16:creationId xmlns:a16="http://schemas.microsoft.com/office/drawing/2014/main" id="{3B031A0B-4260-D4E5-F368-4C59257ACD56}"/>
              </a:ext>
            </a:extLst>
          </p:cNvPr>
          <p:cNvSpPr>
            <a:spLocks noChangeArrowheads="1"/>
          </p:cNvSpPr>
          <p:nvPr/>
        </p:nvSpPr>
        <p:spPr bwMode="auto">
          <a:xfrm>
            <a:off x="5817608" y="40539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2" name="TESTNAME18">
            <a:extLst>
              <a:ext uri="{FF2B5EF4-FFF2-40B4-BE49-F238E27FC236}">
                <a16:creationId xmlns:a16="http://schemas.microsoft.com/office/drawing/2014/main" id="{7B034F99-C558-2ABE-737D-3940C17E61EC}"/>
              </a:ext>
            </a:extLst>
          </p:cNvPr>
          <p:cNvSpPr>
            <a:spLocks noChangeArrowheads="1"/>
          </p:cNvSpPr>
          <p:nvPr/>
        </p:nvSpPr>
        <p:spPr bwMode="auto">
          <a:xfrm>
            <a:off x="5817608" y="387622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3" name="TESTNAME17">
            <a:extLst>
              <a:ext uri="{FF2B5EF4-FFF2-40B4-BE49-F238E27FC236}">
                <a16:creationId xmlns:a16="http://schemas.microsoft.com/office/drawing/2014/main" id="{695CA7B4-FA07-EA42-DA6E-4535A8273723}"/>
              </a:ext>
            </a:extLst>
          </p:cNvPr>
          <p:cNvSpPr>
            <a:spLocks noChangeArrowheads="1"/>
          </p:cNvSpPr>
          <p:nvPr/>
        </p:nvSpPr>
        <p:spPr bwMode="auto">
          <a:xfrm>
            <a:off x="5817608" y="369850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4" name="TESTNAME16">
            <a:extLst>
              <a:ext uri="{FF2B5EF4-FFF2-40B4-BE49-F238E27FC236}">
                <a16:creationId xmlns:a16="http://schemas.microsoft.com/office/drawing/2014/main" id="{AFD998C1-DB5D-2166-FEE8-ED39DA7BFAAC}"/>
              </a:ext>
            </a:extLst>
          </p:cNvPr>
          <p:cNvSpPr>
            <a:spLocks noChangeArrowheads="1"/>
          </p:cNvSpPr>
          <p:nvPr/>
        </p:nvSpPr>
        <p:spPr bwMode="auto">
          <a:xfrm>
            <a:off x="5817608" y="35207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5" name="TESTNAME15">
            <a:extLst>
              <a:ext uri="{FF2B5EF4-FFF2-40B4-BE49-F238E27FC236}">
                <a16:creationId xmlns:a16="http://schemas.microsoft.com/office/drawing/2014/main" id="{B11D1BE1-E23A-F282-ED84-DE8B94AA7CDD}"/>
              </a:ext>
            </a:extLst>
          </p:cNvPr>
          <p:cNvSpPr>
            <a:spLocks noChangeArrowheads="1"/>
          </p:cNvSpPr>
          <p:nvPr/>
        </p:nvSpPr>
        <p:spPr bwMode="auto">
          <a:xfrm>
            <a:off x="5817608" y="33430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6" name="TESTNAME14">
            <a:extLst>
              <a:ext uri="{FF2B5EF4-FFF2-40B4-BE49-F238E27FC236}">
                <a16:creationId xmlns:a16="http://schemas.microsoft.com/office/drawing/2014/main" id="{D85710A2-2409-AB7F-B0B5-84D6170FF69F}"/>
              </a:ext>
            </a:extLst>
          </p:cNvPr>
          <p:cNvSpPr>
            <a:spLocks noChangeArrowheads="1"/>
          </p:cNvSpPr>
          <p:nvPr/>
        </p:nvSpPr>
        <p:spPr bwMode="auto">
          <a:xfrm>
            <a:off x="5817608" y="316535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7" name="TESTNAME13">
            <a:extLst>
              <a:ext uri="{FF2B5EF4-FFF2-40B4-BE49-F238E27FC236}">
                <a16:creationId xmlns:a16="http://schemas.microsoft.com/office/drawing/2014/main" id="{DEB5FD15-A36C-432F-E9CA-0E2C07D85D93}"/>
              </a:ext>
            </a:extLst>
          </p:cNvPr>
          <p:cNvSpPr>
            <a:spLocks noChangeArrowheads="1"/>
          </p:cNvSpPr>
          <p:nvPr/>
        </p:nvSpPr>
        <p:spPr bwMode="auto">
          <a:xfrm>
            <a:off x="5817608" y="298763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8" name="TESTNAME12">
            <a:extLst>
              <a:ext uri="{FF2B5EF4-FFF2-40B4-BE49-F238E27FC236}">
                <a16:creationId xmlns:a16="http://schemas.microsoft.com/office/drawing/2014/main" id="{A2FFF195-244E-6C21-D64C-13EAE695F9FF}"/>
              </a:ext>
            </a:extLst>
          </p:cNvPr>
          <p:cNvSpPr>
            <a:spLocks noChangeArrowheads="1"/>
          </p:cNvSpPr>
          <p:nvPr/>
        </p:nvSpPr>
        <p:spPr bwMode="auto">
          <a:xfrm>
            <a:off x="5817608" y="28099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9" name="TESTNAME11">
            <a:extLst>
              <a:ext uri="{FF2B5EF4-FFF2-40B4-BE49-F238E27FC236}">
                <a16:creationId xmlns:a16="http://schemas.microsoft.com/office/drawing/2014/main" id="{F055CE00-19CA-AC6F-B7D1-A058AE6C7496}"/>
              </a:ext>
            </a:extLst>
          </p:cNvPr>
          <p:cNvSpPr>
            <a:spLocks noChangeArrowheads="1"/>
          </p:cNvSpPr>
          <p:nvPr/>
        </p:nvSpPr>
        <p:spPr bwMode="auto">
          <a:xfrm>
            <a:off x="5817608" y="26321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30" name="TESTNAME10">
            <a:extLst>
              <a:ext uri="{FF2B5EF4-FFF2-40B4-BE49-F238E27FC236}">
                <a16:creationId xmlns:a16="http://schemas.microsoft.com/office/drawing/2014/main" id="{3B49FDB8-4450-AC29-7631-C4AAE7E67F1B}"/>
              </a:ext>
            </a:extLst>
          </p:cNvPr>
          <p:cNvSpPr>
            <a:spLocks noChangeArrowheads="1"/>
          </p:cNvSpPr>
          <p:nvPr/>
        </p:nvSpPr>
        <p:spPr bwMode="auto">
          <a:xfrm>
            <a:off x="5817608" y="24544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31" name="TESTNAME09">
            <a:extLst>
              <a:ext uri="{FF2B5EF4-FFF2-40B4-BE49-F238E27FC236}">
                <a16:creationId xmlns:a16="http://schemas.microsoft.com/office/drawing/2014/main" id="{D52BB22E-ED33-2323-4286-A52A6E26793A}"/>
              </a:ext>
            </a:extLst>
          </p:cNvPr>
          <p:cNvSpPr>
            <a:spLocks noChangeArrowheads="1"/>
          </p:cNvSpPr>
          <p:nvPr/>
        </p:nvSpPr>
        <p:spPr bwMode="auto">
          <a:xfrm>
            <a:off x="5817608" y="227675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2" name="TESTNAME08">
            <a:extLst>
              <a:ext uri="{FF2B5EF4-FFF2-40B4-BE49-F238E27FC236}">
                <a16:creationId xmlns:a16="http://schemas.microsoft.com/office/drawing/2014/main" id="{3091D484-0697-652E-7112-4182AE76272A}"/>
              </a:ext>
            </a:extLst>
          </p:cNvPr>
          <p:cNvSpPr>
            <a:spLocks noChangeArrowheads="1"/>
          </p:cNvSpPr>
          <p:nvPr/>
        </p:nvSpPr>
        <p:spPr bwMode="auto">
          <a:xfrm>
            <a:off x="5817608" y="20990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3" name="TESTNAME07">
            <a:extLst>
              <a:ext uri="{FF2B5EF4-FFF2-40B4-BE49-F238E27FC236}">
                <a16:creationId xmlns:a16="http://schemas.microsoft.com/office/drawing/2014/main" id="{E0321D0F-31C1-9F67-3D0B-41BB0A853B5F}"/>
              </a:ext>
            </a:extLst>
          </p:cNvPr>
          <p:cNvSpPr>
            <a:spLocks noChangeArrowheads="1"/>
          </p:cNvSpPr>
          <p:nvPr/>
        </p:nvSpPr>
        <p:spPr bwMode="auto">
          <a:xfrm>
            <a:off x="5817608" y="19213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4" name="TESTNAME06">
            <a:extLst>
              <a:ext uri="{FF2B5EF4-FFF2-40B4-BE49-F238E27FC236}">
                <a16:creationId xmlns:a16="http://schemas.microsoft.com/office/drawing/2014/main" id="{74E1CE7D-CB7E-C4EE-865F-2ABCA3C4E483}"/>
              </a:ext>
            </a:extLst>
          </p:cNvPr>
          <p:cNvSpPr>
            <a:spLocks noChangeArrowheads="1"/>
          </p:cNvSpPr>
          <p:nvPr/>
        </p:nvSpPr>
        <p:spPr bwMode="auto">
          <a:xfrm>
            <a:off x="5817608" y="17435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5" name="TESTNAME05">
            <a:extLst>
              <a:ext uri="{FF2B5EF4-FFF2-40B4-BE49-F238E27FC236}">
                <a16:creationId xmlns:a16="http://schemas.microsoft.com/office/drawing/2014/main" id="{70B074B3-3D74-B517-BD75-864389F63972}"/>
              </a:ext>
            </a:extLst>
          </p:cNvPr>
          <p:cNvSpPr>
            <a:spLocks noChangeArrowheads="1"/>
          </p:cNvSpPr>
          <p:nvPr/>
        </p:nvSpPr>
        <p:spPr bwMode="auto">
          <a:xfrm>
            <a:off x="5817608" y="156587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6" name="TESTNAME04">
            <a:extLst>
              <a:ext uri="{FF2B5EF4-FFF2-40B4-BE49-F238E27FC236}">
                <a16:creationId xmlns:a16="http://schemas.microsoft.com/office/drawing/2014/main" id="{3BEAD98A-213D-FACE-7318-8EB0A4E0133F}"/>
              </a:ext>
            </a:extLst>
          </p:cNvPr>
          <p:cNvSpPr>
            <a:spLocks noChangeArrowheads="1"/>
          </p:cNvSpPr>
          <p:nvPr/>
        </p:nvSpPr>
        <p:spPr bwMode="auto">
          <a:xfrm>
            <a:off x="5817608" y="13881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7" name="TESTNAME03">
            <a:extLst>
              <a:ext uri="{FF2B5EF4-FFF2-40B4-BE49-F238E27FC236}">
                <a16:creationId xmlns:a16="http://schemas.microsoft.com/office/drawing/2014/main" id="{473CBE03-B664-5872-1D12-2F7DB773DCD3}"/>
              </a:ext>
            </a:extLst>
          </p:cNvPr>
          <p:cNvSpPr>
            <a:spLocks noChangeArrowheads="1"/>
          </p:cNvSpPr>
          <p:nvPr/>
        </p:nvSpPr>
        <p:spPr bwMode="auto">
          <a:xfrm>
            <a:off x="5817608" y="12104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8" name="TESTNAME02">
            <a:extLst>
              <a:ext uri="{FF2B5EF4-FFF2-40B4-BE49-F238E27FC236}">
                <a16:creationId xmlns:a16="http://schemas.microsoft.com/office/drawing/2014/main" id="{1AA419AA-1478-1A7D-B37B-D8C4DC3559B5}"/>
              </a:ext>
            </a:extLst>
          </p:cNvPr>
          <p:cNvSpPr>
            <a:spLocks noChangeArrowheads="1"/>
          </p:cNvSpPr>
          <p:nvPr/>
        </p:nvSpPr>
        <p:spPr bwMode="auto">
          <a:xfrm>
            <a:off x="5817608" y="10327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9" name="TESTNAME01">
            <a:extLst>
              <a:ext uri="{FF2B5EF4-FFF2-40B4-BE49-F238E27FC236}">
                <a16:creationId xmlns:a16="http://schemas.microsoft.com/office/drawing/2014/main" id="{98E92B16-6A7E-AC62-1255-9FE46AC7D8FD}"/>
              </a:ext>
            </a:extLst>
          </p:cNvPr>
          <p:cNvSpPr>
            <a:spLocks noChangeArrowheads="1"/>
          </p:cNvSpPr>
          <p:nvPr/>
        </p:nvSpPr>
        <p:spPr bwMode="auto">
          <a:xfrm>
            <a:off x="5817609" y="85500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40" name="TESTNAME00">
            <a:extLst>
              <a:ext uri="{FF2B5EF4-FFF2-40B4-BE49-F238E27FC236}">
                <a16:creationId xmlns:a16="http://schemas.microsoft.com/office/drawing/2014/main" id="{9C396D5B-83BF-8684-71CE-BDE4EF14EF64}"/>
              </a:ext>
            </a:extLst>
          </p:cNvPr>
          <p:cNvSpPr>
            <a:spLocks noChangeArrowheads="1"/>
          </p:cNvSpPr>
          <p:nvPr/>
        </p:nvSpPr>
        <p:spPr bwMode="auto">
          <a:xfrm>
            <a:off x="5817609" y="67728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Tree>
    <p:extLst>
      <p:ext uri="{BB962C8B-B14F-4D97-AF65-F5344CB8AC3E}">
        <p14:creationId xmlns:p14="http://schemas.microsoft.com/office/powerpoint/2010/main" val="19616491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CDA2-CD8A-E0A6-E695-7DAACB4B22C2}"/>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629511BE-9287-B8A4-94F9-303157E00C82}"/>
              </a:ext>
            </a:extLst>
          </p:cNvPr>
          <p:cNvPicPr>
            <a:picLocks noChangeAspect="1"/>
          </p:cNvPicPr>
          <p:nvPr/>
        </p:nvPicPr>
        <p:blipFill>
          <a:blip r:embed="rId2"/>
          <a:stretch>
            <a:fillRect/>
          </a:stretch>
        </p:blipFill>
        <p:spPr>
          <a:xfrm>
            <a:off x="0" y="0"/>
            <a:ext cx="12192000" cy="277000"/>
          </a:xfrm>
          <a:prstGeom prst="rect">
            <a:avLst/>
          </a:prstGeom>
        </p:spPr>
      </p:pic>
      <p:grpSp>
        <p:nvGrpSpPr>
          <p:cNvPr id="9" name="Group 8">
            <a:extLst>
              <a:ext uri="{FF2B5EF4-FFF2-40B4-BE49-F238E27FC236}">
                <a16:creationId xmlns:a16="http://schemas.microsoft.com/office/drawing/2014/main" id="{0CBA0DF0-F1DD-F1A2-2895-8FDAAEA569E6}"/>
              </a:ext>
            </a:extLst>
          </p:cNvPr>
          <p:cNvGrpSpPr>
            <a:grpSpLocks/>
          </p:cNvGrpSpPr>
          <p:nvPr/>
        </p:nvGrpSpPr>
        <p:grpSpPr bwMode="auto">
          <a:xfrm>
            <a:off x="461728" y="5371148"/>
            <a:ext cx="5149849" cy="371475"/>
            <a:chOff x="2930526" y="5965372"/>
            <a:chExt cx="5149444" cy="371249"/>
          </a:xfrm>
        </p:grpSpPr>
        <p:sp>
          <p:nvSpPr>
            <p:cNvPr id="10" name="Text Box 8">
              <a:extLst>
                <a:ext uri="{FF2B5EF4-FFF2-40B4-BE49-F238E27FC236}">
                  <a16:creationId xmlns:a16="http://schemas.microsoft.com/office/drawing/2014/main" id="{14CC67FE-B387-5024-3DBF-B5866E222141}"/>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11" name="Picture 10" descr="alert.png">
              <a:extLst>
                <a:ext uri="{FF2B5EF4-FFF2-40B4-BE49-F238E27FC236}">
                  <a16:creationId xmlns:a16="http://schemas.microsoft.com/office/drawing/2014/main" id="{3ED27ECD-4095-4EE0-3555-254DAF77D47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FD43A85B-DB9D-844C-BAE3-99A1B21DDEDD}"/>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sp>
        <p:nvSpPr>
          <p:cNvPr id="16" name="TextBox 15">
            <a:extLst>
              <a:ext uri="{FF2B5EF4-FFF2-40B4-BE49-F238E27FC236}">
                <a16:creationId xmlns:a16="http://schemas.microsoft.com/office/drawing/2014/main" id="{A8EDACC0-C6DC-461E-E17C-3AC87C524635}"/>
              </a:ext>
            </a:extLst>
          </p:cNvPr>
          <p:cNvSpPr txBox="1"/>
          <p:nvPr/>
        </p:nvSpPr>
        <p:spPr>
          <a:xfrm>
            <a:off x="9466" y="6112567"/>
            <a:ext cx="6092154" cy="200055"/>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700" i="0" u="none" strike="noStrike" kern="1200" cap="none" spc="0" normalizeH="0" baseline="0" noProof="0" dirty="0">
              <a:ln>
                <a:noFill/>
              </a:ln>
              <a:effectLst/>
              <a:uLnTx/>
              <a:uFillTx/>
              <a:ea typeface="+mn-ea"/>
              <a:cs typeface="Calibri" panose="020F0502020204030204" pitchFamily="34" charset="0"/>
            </a:endParaRPr>
          </a:p>
        </p:txBody>
      </p:sp>
      <p:sp>
        <p:nvSpPr>
          <p:cNvPr id="18" name="TextBox 17">
            <a:extLst>
              <a:ext uri="{FF2B5EF4-FFF2-40B4-BE49-F238E27FC236}">
                <a16:creationId xmlns:a16="http://schemas.microsoft.com/office/drawing/2014/main" id="{45C7CA0F-67F6-1279-6CF4-C543A9AA62D9}"/>
              </a:ext>
            </a:extLst>
          </p:cNvPr>
          <p:cNvSpPr txBox="1"/>
          <p:nvPr/>
        </p:nvSpPr>
        <p:spPr>
          <a:xfrm>
            <a:off x="295074" y="6497468"/>
            <a:ext cx="5520939" cy="200055"/>
          </a:xfrm>
          <a:prstGeom prst="rect">
            <a:avLst/>
          </a:prstGeom>
          <a:noFill/>
        </p:spPr>
        <p:txBody>
          <a:bodyPr wrap="square" rtlCol="0">
            <a:spAutoFit/>
          </a:bodyPr>
          <a:lstStyle/>
          <a:p>
            <a:pPr lvl="0" algn="ctr" defTabSz="713232">
              <a:defRPr/>
            </a:pPr>
            <a:r>
              <a:rPr lang="en-US" sz="700" dirty="0">
                <a:cs typeface="Calibri" panose="020F0502020204030204" pitchFamily="34" charset="0"/>
              </a:rPr>
              <a:t>NEW YORK     OTTAWA     </a:t>
            </a:r>
            <a:r>
              <a:rPr kumimoji="0" lang="en-US" sz="7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pic>
        <p:nvPicPr>
          <p:cNvPr id="19" name="Picture 18" descr="A blue sign with white text on it&#10;&#10;Description automatically generated">
            <a:extLst>
              <a:ext uri="{FF2B5EF4-FFF2-40B4-BE49-F238E27FC236}">
                <a16:creationId xmlns:a16="http://schemas.microsoft.com/office/drawing/2014/main" id="{799CC8F5-2869-DA09-132D-4E9ED511552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9846" y="277000"/>
            <a:ext cx="6092154" cy="6581000"/>
          </a:xfrm>
          <a:prstGeom prst="rect">
            <a:avLst/>
          </a:prstGeom>
        </p:spPr>
      </p:pic>
      <p:sp>
        <p:nvSpPr>
          <p:cNvPr id="20" name="Title 6">
            <a:extLst>
              <a:ext uri="{FF2B5EF4-FFF2-40B4-BE49-F238E27FC236}">
                <a16:creationId xmlns:a16="http://schemas.microsoft.com/office/drawing/2014/main" id="{1F2162BC-5AEF-3008-4B5D-3A2AC364E174}"/>
              </a:ext>
            </a:extLst>
          </p:cNvPr>
          <p:cNvSpPr txBox="1">
            <a:spLocks/>
          </p:cNvSpPr>
          <p:nvPr/>
        </p:nvSpPr>
        <p:spPr>
          <a:xfrm>
            <a:off x="170786" y="1106851"/>
            <a:ext cx="5801389" cy="1103688"/>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sz="4200" dirty="0"/>
              <a:t>Questions &amp; Answers</a:t>
            </a:r>
          </a:p>
        </p:txBody>
      </p:sp>
      <p:sp>
        <p:nvSpPr>
          <p:cNvPr id="21" name="Rectangle 1230">
            <a:extLst>
              <a:ext uri="{FF2B5EF4-FFF2-40B4-BE49-F238E27FC236}">
                <a16:creationId xmlns:a16="http://schemas.microsoft.com/office/drawing/2014/main" id="{D88BBE41-B9AC-B598-6FB9-5B4BFC9EEF96}"/>
              </a:ext>
            </a:extLst>
          </p:cNvPr>
          <p:cNvSpPr>
            <a:spLocks noChangeArrowheads="1"/>
          </p:cNvSpPr>
          <p:nvPr/>
        </p:nvSpPr>
        <p:spPr bwMode="auto">
          <a:xfrm>
            <a:off x="571499" y="2740427"/>
            <a:ext cx="4810126" cy="99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2200" dirty="0">
                <a:solidFill>
                  <a:schemeClr val="tx1"/>
                </a:solidFill>
                <a:latin typeface="+mn-lt"/>
              </a:rPr>
              <a:t>Project </a:t>
            </a:r>
            <a:r>
              <a:rPr lang="en-US" altLang="en-US" sz="2200" b="1" dirty="0">
                <a:solidFill>
                  <a:srgbClr val="0070C0"/>
                </a:solidFill>
                <a:latin typeface="+mn-lt"/>
              </a:rPr>
              <a:t>&lt;&lt;</a:t>
            </a:r>
            <a:r>
              <a:rPr lang="en-US" altLang="en-US" sz="2200" b="1" dirty="0" err="1">
                <a:solidFill>
                  <a:srgbClr val="0070C0"/>
                </a:solidFill>
                <a:latin typeface="+mn-lt"/>
              </a:rPr>
              <a:t>ProjectName</a:t>
            </a:r>
            <a:r>
              <a:rPr lang="en-US" altLang="en-US" sz="2200" b="1" dirty="0">
                <a:solidFill>
                  <a:srgbClr val="0070C0"/>
                </a:solidFill>
                <a:latin typeface="+mn-lt"/>
              </a:rPr>
              <a:t>&gt;&gt;</a:t>
            </a:r>
          </a:p>
          <a:p>
            <a:pPr algn="ctr" eaLnBrk="1" hangingPunct="1">
              <a:spcBef>
                <a:spcPct val="0"/>
              </a:spcBef>
              <a:buClrTx/>
              <a:buNone/>
            </a:pPr>
            <a:r>
              <a:rPr lang="en-US" altLang="en-US" sz="2200" dirty="0">
                <a:solidFill>
                  <a:schemeClr val="tx1"/>
                </a:solidFill>
                <a:latin typeface="+mn-lt"/>
              </a:rPr>
              <a:t>&lt;&lt;Month&gt;&gt; xx</a:t>
            </a:r>
            <a:r>
              <a:rPr lang="en-US" altLang="en-US" sz="2200">
                <a:solidFill>
                  <a:schemeClr val="tx1"/>
                </a:solidFill>
                <a:latin typeface="+mn-lt"/>
              </a:rPr>
              <a:t>, &lt;&lt;Year&gt;&gt;</a:t>
            </a:r>
            <a:endParaRPr lang="en-US" altLang="en-US" sz="2200" dirty="0">
              <a:solidFill>
                <a:schemeClr val="tx1"/>
              </a:solidFill>
              <a:latin typeface="+mn-lt"/>
            </a:endParaRPr>
          </a:p>
        </p:txBody>
      </p:sp>
      <p:pic>
        <p:nvPicPr>
          <p:cNvPr id="23" name="Picture 22" descr="Text, logo&#10;&#10;Description automatically generated">
            <a:extLst>
              <a:ext uri="{FF2B5EF4-FFF2-40B4-BE49-F238E27FC236}">
                <a16:creationId xmlns:a16="http://schemas.microsoft.com/office/drawing/2014/main" id="{E9BE0709-AF19-84F2-7A4F-1D074F8F3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87" y="4331860"/>
            <a:ext cx="1117740" cy="811674"/>
          </a:xfrm>
          <a:prstGeom prst="rect">
            <a:avLst/>
          </a:prstGeom>
        </p:spPr>
      </p:pic>
      <p:sp>
        <p:nvSpPr>
          <p:cNvPr id="25" name="Rectangle 24">
            <a:extLst>
              <a:ext uri="{FF2B5EF4-FFF2-40B4-BE49-F238E27FC236}">
                <a16:creationId xmlns:a16="http://schemas.microsoft.com/office/drawing/2014/main" id="{0349665C-0343-902F-3367-AB1B5025BA06}"/>
              </a:ext>
            </a:extLst>
          </p:cNvPr>
          <p:cNvSpPr/>
          <p:nvPr/>
        </p:nvSpPr>
        <p:spPr>
          <a:xfrm>
            <a:off x="4753427" y="4321124"/>
            <a:ext cx="1009826" cy="69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sz="1200" dirty="0">
                <a:solidFill>
                  <a:prstClr val="white"/>
                </a:solidFill>
              </a:rPr>
              <a:t>Insert Client</a:t>
            </a:r>
          </a:p>
          <a:p>
            <a:pPr algn="ctr" eaLnBrk="1" fontAlgn="auto" hangingPunct="1">
              <a:spcBef>
                <a:spcPts val="0"/>
              </a:spcBef>
              <a:spcAft>
                <a:spcPts val="0"/>
              </a:spcAft>
            </a:pPr>
            <a:r>
              <a:rPr lang="en-US" sz="1200" dirty="0">
                <a:solidFill>
                  <a:prstClr val="white"/>
                </a:solidFill>
              </a:rPr>
              <a:t>Logo Here</a:t>
            </a:r>
          </a:p>
        </p:txBody>
      </p:sp>
    </p:spTree>
    <p:extLst>
      <p:ext uri="{BB962C8B-B14F-4D97-AF65-F5344CB8AC3E}">
        <p14:creationId xmlns:p14="http://schemas.microsoft.com/office/powerpoint/2010/main" val="1259623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2000"/>
                                  </p:stCondLst>
                                  <p:childTnLst>
                                    <p:set>
                                      <p:cBhvr>
                                        <p:cTn id="6" dur="1" fill="hold">
                                          <p:stCondLst>
                                            <p:cond delay="0"/>
                                          </p:stCondLst>
                                        </p:cTn>
                                        <p:tgtEl>
                                          <p:spTgt spid="23"/>
                                        </p:tgtEl>
                                        <p:attrNameLst>
                                          <p:attrName>style.visibility</p:attrName>
                                        </p:attrNameLst>
                                      </p:cBhvr>
                                      <p:to>
                                        <p:strVal val="visible"/>
                                      </p:to>
                                    </p:set>
                                    <p:anim calcmode="lin" valueType="num">
                                      <p:cBhvr>
                                        <p:cTn id="7" dur="250" fill="hold"/>
                                        <p:tgtEl>
                                          <p:spTgt spid="23"/>
                                        </p:tgtEl>
                                        <p:attrNameLst>
                                          <p:attrName>ppt_w</p:attrName>
                                        </p:attrNameLst>
                                      </p:cBhvr>
                                      <p:tavLst>
                                        <p:tav tm="0">
                                          <p:val>
                                            <p:strVal val="2/3*#ppt_w"/>
                                          </p:val>
                                        </p:tav>
                                        <p:tav tm="100000">
                                          <p:val>
                                            <p:strVal val="#ppt_w"/>
                                          </p:val>
                                        </p:tav>
                                      </p:tavLst>
                                    </p:anim>
                                    <p:anim calcmode="lin" valueType="num">
                                      <p:cBhvr>
                                        <p:cTn id="8" dur="250" fill="hold"/>
                                        <p:tgtEl>
                                          <p:spTgt spid="2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Quantitative Topline Chart - Marketing Results* (</a:t>
            </a:r>
            <a:r>
              <a:rPr lang="en-US" sz="2000" dirty="0">
                <a:solidFill>
                  <a:srgbClr val="FF0000"/>
                </a:solidFill>
              </a:rPr>
              <a:t>Overall</a:t>
            </a:r>
            <a:r>
              <a:rPr lang="en-US" sz="2000" dirty="0"/>
              <a:t>)</a:t>
            </a:r>
            <a:endParaRPr lang="en-US" dirty="0"/>
          </a:p>
        </p:txBody>
      </p:sp>
      <p:graphicFrame>
        <p:nvGraphicFramePr>
          <p:cNvPr id="17" name="Table 16">
            <a:extLst>
              <a:ext uri="{FF2B5EF4-FFF2-40B4-BE49-F238E27FC236}">
                <a16:creationId xmlns:a16="http://schemas.microsoft.com/office/drawing/2014/main" id="{6C035185-A23F-A6C6-C46E-96F92566C850}"/>
              </a:ext>
            </a:extLst>
          </p:cNvPr>
          <p:cNvGraphicFramePr>
            <a:graphicFrameLocks noGrp="1"/>
          </p:cNvGraphicFramePr>
          <p:nvPr>
            <p:extLst>
              <p:ext uri="{D42A27DB-BD31-4B8C-83A1-F6EECF244321}">
                <p14:modId xmlns:p14="http://schemas.microsoft.com/office/powerpoint/2010/main" val="896964751"/>
              </p:ext>
            </p:extLst>
          </p:nvPr>
        </p:nvGraphicFramePr>
        <p:xfrm>
          <a:off x="585925" y="779757"/>
          <a:ext cx="11043822" cy="4889646"/>
        </p:xfrm>
        <a:graphic>
          <a:graphicData uri="http://schemas.openxmlformats.org/drawingml/2006/table">
            <a:tbl>
              <a:tblPr/>
              <a:tblGrid>
                <a:gridCol w="604106">
                  <a:extLst>
                    <a:ext uri="{9D8B030D-6E8A-4147-A177-3AD203B41FA5}">
                      <a16:colId xmlns:a16="http://schemas.microsoft.com/office/drawing/2014/main" val="1666454143"/>
                    </a:ext>
                  </a:extLst>
                </a:gridCol>
                <a:gridCol w="1472510">
                  <a:extLst>
                    <a:ext uri="{9D8B030D-6E8A-4147-A177-3AD203B41FA5}">
                      <a16:colId xmlns:a16="http://schemas.microsoft.com/office/drawing/2014/main" val="2147821870"/>
                    </a:ext>
                  </a:extLst>
                </a:gridCol>
                <a:gridCol w="632424">
                  <a:extLst>
                    <a:ext uri="{9D8B030D-6E8A-4147-A177-3AD203B41FA5}">
                      <a16:colId xmlns:a16="http://schemas.microsoft.com/office/drawing/2014/main" val="2508719559"/>
                    </a:ext>
                  </a:extLst>
                </a:gridCol>
                <a:gridCol w="1472510">
                  <a:extLst>
                    <a:ext uri="{9D8B030D-6E8A-4147-A177-3AD203B41FA5}">
                      <a16:colId xmlns:a16="http://schemas.microsoft.com/office/drawing/2014/main" val="3952435057"/>
                    </a:ext>
                  </a:extLst>
                </a:gridCol>
                <a:gridCol w="604106">
                  <a:extLst>
                    <a:ext uri="{9D8B030D-6E8A-4147-A177-3AD203B41FA5}">
                      <a16:colId xmlns:a16="http://schemas.microsoft.com/office/drawing/2014/main" val="797885041"/>
                    </a:ext>
                  </a:extLst>
                </a:gridCol>
                <a:gridCol w="1472510">
                  <a:extLst>
                    <a:ext uri="{9D8B030D-6E8A-4147-A177-3AD203B41FA5}">
                      <a16:colId xmlns:a16="http://schemas.microsoft.com/office/drawing/2014/main" val="1307206475"/>
                    </a:ext>
                  </a:extLst>
                </a:gridCol>
                <a:gridCol w="632424">
                  <a:extLst>
                    <a:ext uri="{9D8B030D-6E8A-4147-A177-3AD203B41FA5}">
                      <a16:colId xmlns:a16="http://schemas.microsoft.com/office/drawing/2014/main" val="3806333390"/>
                    </a:ext>
                  </a:extLst>
                </a:gridCol>
                <a:gridCol w="1472510">
                  <a:extLst>
                    <a:ext uri="{9D8B030D-6E8A-4147-A177-3AD203B41FA5}">
                      <a16:colId xmlns:a16="http://schemas.microsoft.com/office/drawing/2014/main" val="3438315758"/>
                    </a:ext>
                  </a:extLst>
                </a:gridCol>
                <a:gridCol w="604106">
                  <a:extLst>
                    <a:ext uri="{9D8B030D-6E8A-4147-A177-3AD203B41FA5}">
                      <a16:colId xmlns:a16="http://schemas.microsoft.com/office/drawing/2014/main" val="1735135807"/>
                    </a:ext>
                  </a:extLst>
                </a:gridCol>
                <a:gridCol w="1472510">
                  <a:extLst>
                    <a:ext uri="{9D8B030D-6E8A-4147-A177-3AD203B41FA5}">
                      <a16:colId xmlns:a16="http://schemas.microsoft.com/office/drawing/2014/main" val="3732456799"/>
                    </a:ext>
                  </a:extLst>
                </a:gridCol>
                <a:gridCol w="604106">
                  <a:extLst>
                    <a:ext uri="{9D8B030D-6E8A-4147-A177-3AD203B41FA5}">
                      <a16:colId xmlns:a16="http://schemas.microsoft.com/office/drawing/2014/main" val="1887069086"/>
                    </a:ext>
                  </a:extLst>
                </a:gridCol>
              </a:tblGrid>
              <a:tr h="437158">
                <a:tc>
                  <a:txBody>
                    <a:bodyPr/>
                    <a:lstStyle/>
                    <a:p>
                      <a:pPr algn="ctr" rtl="0" fontAlgn="ctr"/>
                      <a:r>
                        <a:rPr lang="en-US" sz="1200" b="1" i="0" u="none" strike="noStrike" dirty="0">
                          <a:solidFill>
                            <a:srgbClr val="FFFFFF"/>
                          </a:solidFill>
                          <a:effectLst/>
                          <a:latin typeface="+mn-lt"/>
                        </a:rPr>
                        <a:t>Rank</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noFill/>
                      <a:prstDash val="solid"/>
                      <a:round/>
                      <a:headEnd type="none" w="med" len="med"/>
                      <a:tailEnd type="none" w="med" len="med"/>
                    </a:lnB>
                    <a:solidFill>
                      <a:srgbClr val="213C7C"/>
                    </a:solidFill>
                  </a:tcPr>
                </a:tc>
                <a:tc gridSpan="2">
                  <a:txBody>
                    <a:bodyPr/>
                    <a:lstStyle/>
                    <a:p>
                      <a:pPr algn="ctr" rtl="0" fontAlgn="ctr"/>
                      <a:r>
                        <a:rPr lang="en-US" sz="1200" b="1" i="0" u="none" strike="noStrike" dirty="0">
                          <a:solidFill>
                            <a:srgbClr val="FFFFFF"/>
                          </a:solidFill>
                          <a:effectLst/>
                          <a:latin typeface="+mn-lt"/>
                        </a:rPr>
                        <a:t>Fit to Concept</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no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200" b="1" i="0" u="none" strike="noStrike" dirty="0">
                          <a:solidFill>
                            <a:srgbClr val="FFFFFF"/>
                          </a:solidFill>
                          <a:effectLst/>
                          <a:latin typeface="+mn-lt"/>
                        </a:rPr>
                        <a:t>Attribute Evaluation (Aggregate)</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no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200" b="1" i="0" u="none" strike="noStrike" dirty="0">
                          <a:solidFill>
                            <a:srgbClr val="FFFFFF"/>
                          </a:solidFill>
                          <a:effectLst/>
                          <a:latin typeface="+mn-lt"/>
                        </a:rPr>
                        <a:t>Likeability</a:t>
                      </a:r>
                    </a:p>
                    <a:p>
                      <a:pPr algn="ctr" rtl="0" fontAlgn="ctr"/>
                      <a:r>
                        <a:rPr lang="en-US" sz="1200" b="1" i="0" u="none" strike="noStrike" dirty="0">
                          <a:solidFill>
                            <a:srgbClr val="FFFFFF"/>
                          </a:solidFill>
                          <a:effectLst/>
                          <a:latin typeface="+mn-lt"/>
                        </a:rPr>
                        <a:t>(Like %)</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no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200" b="1" i="0" u="none" strike="noStrike" dirty="0">
                          <a:solidFill>
                            <a:srgbClr val="FFFFFF"/>
                          </a:solidFill>
                          <a:effectLst/>
                          <a:latin typeface="+mn-lt"/>
                        </a:rPr>
                        <a:t>Preference</a:t>
                      </a:r>
                    </a:p>
                    <a:p>
                      <a:pPr algn="ctr" rtl="0" fontAlgn="ctr"/>
                      <a:r>
                        <a:rPr lang="en-US" sz="1200" b="1" i="0" u="none" strike="noStrike" dirty="0">
                          <a:solidFill>
                            <a:srgbClr val="FFFFFF"/>
                          </a:solidFill>
                          <a:effectLst/>
                          <a:latin typeface="+mn-lt"/>
                        </a:rPr>
                        <a:t>Ranking</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noFill/>
                      <a:prstDash val="solid"/>
                      <a:round/>
                      <a:headEnd type="none" w="med" len="med"/>
                      <a:tailEnd type="none" w="med" len="med"/>
                    </a:lnB>
                    <a:solidFill>
                      <a:srgbClr val="213C7C"/>
                    </a:solidFill>
                  </a:tcPr>
                </a:tc>
                <a:tc hMerge="1">
                  <a:txBody>
                    <a:bodyPr/>
                    <a:lstStyle/>
                    <a:p>
                      <a:endParaRPr lang="en-US"/>
                    </a:p>
                  </a:txBody>
                  <a:tcPr/>
                </a:tc>
                <a:tc gridSpan="2">
                  <a:txBody>
                    <a:bodyPr/>
                    <a:lstStyle/>
                    <a:p>
                      <a:pPr algn="ctr" rtl="0" fontAlgn="ctr"/>
                      <a:r>
                        <a:rPr lang="en-US" sz="1200" b="1" i="0" u="none" strike="noStrike" dirty="0">
                          <a:solidFill>
                            <a:srgbClr val="FFFFFF"/>
                          </a:solidFill>
                          <a:effectLst/>
                          <a:latin typeface="+mn-lt"/>
                        </a:rPr>
                        <a:t>Distinctiveness</a:t>
                      </a:r>
                    </a:p>
                  </a:txBody>
                  <a:tcPr marL="3936" marR="3936" marT="3936" marB="0" anchor="ctr">
                    <a:lnL w="19050" cap="flat" cmpd="sng" algn="ctr">
                      <a:solidFill>
                        <a:srgbClr val="213C7C"/>
                      </a:solidFill>
                      <a:prstDash val="solid"/>
                      <a:round/>
                      <a:headEnd type="none" w="med" len="med"/>
                      <a:tailEnd type="none" w="med" len="med"/>
                    </a:lnL>
                    <a:lnR w="19050" cap="flat" cmpd="sng" algn="ctr">
                      <a:solidFill>
                        <a:srgbClr val="213C7C"/>
                      </a:solidFill>
                      <a:prstDash val="solid"/>
                      <a:round/>
                      <a:headEnd type="none" w="med" len="med"/>
                      <a:tailEnd type="none" w="med" len="med"/>
                    </a:lnR>
                    <a:lnT w="19050" cap="flat" cmpd="sng" algn="ctr">
                      <a:solidFill>
                        <a:srgbClr val="213C7C"/>
                      </a:solidFill>
                      <a:prstDash val="solid"/>
                      <a:round/>
                      <a:headEnd type="none" w="med" len="med"/>
                      <a:tailEnd type="none" w="med" len="med"/>
                    </a:lnT>
                    <a:lnB w="19050" cap="flat" cmpd="sng" algn="ctr">
                      <a:noFill/>
                      <a:prstDash val="solid"/>
                      <a:round/>
                      <a:headEnd type="none" w="med" len="med"/>
                      <a:tailEnd type="none" w="med" len="med"/>
                    </a:lnB>
                    <a:solidFill>
                      <a:srgbClr val="213C7C"/>
                    </a:solidFill>
                  </a:tcPr>
                </a:tc>
                <a:tc hMerge="1">
                  <a:txBody>
                    <a:bodyPr/>
                    <a:lstStyle/>
                    <a:p>
                      <a:endParaRPr lang="en-US"/>
                    </a:p>
                  </a:txBody>
                  <a:tcPr/>
                </a:tc>
                <a:extLst>
                  <a:ext uri="{0D108BD9-81ED-4DB2-BD59-A6C34878D82A}">
                    <a16:rowId xmlns:a16="http://schemas.microsoft.com/office/drawing/2014/main" val="1672947100"/>
                  </a:ext>
                </a:extLst>
              </a:tr>
              <a:tr h="556561">
                <a:tc>
                  <a:txBody>
                    <a:bodyPr/>
                    <a:lstStyle/>
                    <a:p>
                      <a:pPr algn="ctr" rtl="0" fontAlgn="ctr"/>
                      <a:r>
                        <a:rPr lang="en-US" sz="1200" b="0" i="0" u="none" strike="noStrike" dirty="0">
                          <a:solidFill>
                            <a:srgbClr val="000000"/>
                          </a:solidFill>
                          <a:effectLst/>
                          <a:latin typeface="+mn-lt"/>
                        </a:rPr>
                        <a:t>1</a:t>
                      </a:r>
                    </a:p>
                  </a:txBody>
                  <a:tcPr marL="3936" marR="3936" marT="3936" marB="0" anchor="ctr">
                    <a:lnL>
                      <a:noFill/>
                    </a:lnL>
                    <a:lnR>
                      <a:noFill/>
                    </a:lnR>
                    <a:lnT w="190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190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chemeClr val="tx1"/>
                          </a:solidFill>
                          <a:effectLst/>
                          <a:latin typeface="+mn-lt"/>
                        </a:rPr>
                        <a:t>0.00</a:t>
                      </a:r>
                    </a:p>
                  </a:txBody>
                  <a:tcPr marL="3936" marR="3936" marT="3936" marB="0" anchor="ctr">
                    <a:lnL>
                      <a:noFill/>
                    </a:lnL>
                    <a:lnR>
                      <a:noFill/>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190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chemeClr val="tx1"/>
                          </a:solidFill>
                          <a:effectLst/>
                          <a:latin typeface="+mn-lt"/>
                        </a:rPr>
                        <a:t>0.00</a:t>
                      </a:r>
                    </a:p>
                  </a:txBody>
                  <a:tcPr marL="3936" marR="3936" marT="3936" marB="0" anchor="ctr">
                    <a:lnL>
                      <a:noFill/>
                    </a:lnL>
                    <a:lnR>
                      <a:noFill/>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190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chemeClr val="tx1"/>
                          </a:solidFill>
                          <a:effectLst/>
                          <a:latin typeface="+mn-lt"/>
                        </a:rPr>
                        <a:t>00.0</a:t>
                      </a:r>
                    </a:p>
                  </a:txBody>
                  <a:tcPr marL="3936" marR="3936" marT="3936" marB="0" anchor="ctr">
                    <a:lnL>
                      <a:noFill/>
                    </a:lnL>
                    <a:lnR>
                      <a:noFill/>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190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chemeClr val="tx1"/>
                          </a:solidFill>
                          <a:effectLst/>
                          <a:latin typeface="+mn-lt"/>
                        </a:rPr>
                        <a:t>000</a:t>
                      </a:r>
                    </a:p>
                  </a:txBody>
                  <a:tcPr marL="3936" marR="3936" marT="3936" marB="0" anchor="ctr">
                    <a:lnL>
                      <a:noFill/>
                    </a:lnL>
                    <a:lnR>
                      <a:noFill/>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190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chemeClr val="tx1"/>
                          </a:solidFill>
                          <a:effectLst/>
                          <a:latin typeface="+mn-lt"/>
                        </a:rPr>
                        <a:t>0.00</a:t>
                      </a:r>
                    </a:p>
                  </a:txBody>
                  <a:tcPr marL="3936" marR="3936" marT="3936" marB="0" anchor="ctr">
                    <a:lnL>
                      <a:noFill/>
                    </a:lnL>
                    <a:lnR>
                      <a:noFill/>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968511121"/>
                  </a:ext>
                </a:extLst>
              </a:tr>
              <a:tr h="556561">
                <a:tc>
                  <a:txBody>
                    <a:bodyPr/>
                    <a:lstStyle/>
                    <a:p>
                      <a:pPr algn="ctr" rtl="0" fontAlgn="ctr"/>
                      <a:r>
                        <a:rPr lang="en-US" sz="1200" b="0" i="0" u="none" strike="noStrike" dirty="0">
                          <a:solidFill>
                            <a:srgbClr val="000000"/>
                          </a:solidFill>
                          <a:effectLst/>
                          <a:latin typeface="+mn-lt"/>
                        </a:rPr>
                        <a:t>2</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34344258"/>
                  </a:ext>
                </a:extLst>
              </a:tr>
              <a:tr h="556561">
                <a:tc>
                  <a:txBody>
                    <a:bodyPr/>
                    <a:lstStyle/>
                    <a:p>
                      <a:pPr algn="ctr" rtl="0" fontAlgn="ctr"/>
                      <a:r>
                        <a:rPr lang="en-US" sz="1200" b="0" i="0" u="none" strike="noStrike" dirty="0">
                          <a:solidFill>
                            <a:srgbClr val="000000"/>
                          </a:solidFill>
                          <a:effectLst/>
                          <a:latin typeface="+mn-lt"/>
                        </a:rPr>
                        <a:t>3</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106487745"/>
                  </a:ext>
                </a:extLst>
              </a:tr>
              <a:tr h="556561">
                <a:tc>
                  <a:txBody>
                    <a:bodyPr/>
                    <a:lstStyle/>
                    <a:p>
                      <a:pPr algn="ctr" rtl="0" fontAlgn="ctr"/>
                      <a:r>
                        <a:rPr lang="en-US" sz="1200" b="0" i="0" u="none" strike="noStrike" dirty="0">
                          <a:solidFill>
                            <a:srgbClr val="000000"/>
                          </a:solidFill>
                          <a:effectLst/>
                          <a:latin typeface="+mn-lt"/>
                        </a:rPr>
                        <a:t>4</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78073911"/>
                  </a:ext>
                </a:extLst>
              </a:tr>
              <a:tr h="556561">
                <a:tc>
                  <a:txBody>
                    <a:bodyPr/>
                    <a:lstStyle/>
                    <a:p>
                      <a:pPr algn="ctr" rtl="0" fontAlgn="ctr"/>
                      <a:r>
                        <a:rPr lang="en-US" sz="1200" b="0" i="0" u="none" strike="noStrike" dirty="0">
                          <a:solidFill>
                            <a:srgbClr val="000000"/>
                          </a:solidFill>
                          <a:effectLst/>
                          <a:latin typeface="+mn-lt"/>
                        </a:rPr>
                        <a:t>5</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64898888"/>
                  </a:ext>
                </a:extLst>
              </a:tr>
              <a:tr h="556561">
                <a:tc>
                  <a:txBody>
                    <a:bodyPr/>
                    <a:lstStyle/>
                    <a:p>
                      <a:pPr algn="ctr" rtl="0" fontAlgn="ctr"/>
                      <a:r>
                        <a:rPr lang="en-US" sz="1200" b="0" i="0" u="none" strike="noStrike" dirty="0">
                          <a:solidFill>
                            <a:srgbClr val="000000"/>
                          </a:solidFill>
                          <a:effectLst/>
                          <a:latin typeface="+mn-lt"/>
                        </a:rPr>
                        <a:t>6</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525306898"/>
                  </a:ext>
                </a:extLst>
              </a:tr>
              <a:tr h="556561">
                <a:tc>
                  <a:txBody>
                    <a:bodyPr/>
                    <a:lstStyle/>
                    <a:p>
                      <a:pPr algn="ctr" rtl="0" fontAlgn="ctr"/>
                      <a:r>
                        <a:rPr lang="en-US" sz="1200" b="0" i="0" u="none" strike="noStrike" dirty="0">
                          <a:solidFill>
                            <a:srgbClr val="000000"/>
                          </a:solidFill>
                          <a:effectLst/>
                          <a:latin typeface="+mn-lt"/>
                        </a:rPr>
                        <a:t>7</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kumimoji="0" lang="en-US" sz="1200" b="0" i="0" u="none" strike="noStrike" kern="1200" cap="none" spc="0" normalizeH="0" baseline="0" noProof="0">
                          <a:ln>
                            <a:noFill/>
                          </a:ln>
                          <a:solidFill>
                            <a:srgbClr val="000000"/>
                          </a:solidFill>
                          <a:effectLst/>
                          <a:uLnTx/>
                          <a:uFillTx/>
                          <a:latin typeface="Open Sans"/>
                          <a:ea typeface="+mn-ea"/>
                          <a:cs typeface="+mn-cs"/>
                        </a:rPr>
                        <a:t>000</a:t>
                      </a: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167727898"/>
                  </a:ext>
                </a:extLst>
              </a:tr>
              <a:tr h="556561">
                <a:tc>
                  <a:txBody>
                    <a:bodyPr/>
                    <a:lstStyle/>
                    <a:p>
                      <a:pPr algn="ctr" rtl="0" fontAlgn="ctr"/>
                      <a:r>
                        <a:rPr lang="en-US" sz="1200" b="0" i="0" u="none" strike="noStrike" dirty="0">
                          <a:solidFill>
                            <a:srgbClr val="000000"/>
                          </a:solidFill>
                          <a:effectLst/>
                          <a:latin typeface="+mn-lt"/>
                        </a:rPr>
                        <a:t>8</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200" b="0" i="0" u="none" strike="noStrike" dirty="0">
                        <a:solidFill>
                          <a:schemeClr val="tx1"/>
                        </a:solidFill>
                        <a:effectLst/>
                        <a:latin typeface="+mn-lt"/>
                      </a:endParaRP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lvl="0" indent="0" algn="ctr" defTabSz="914318"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0.00</a:t>
                      </a:r>
                    </a:p>
                  </a:txBody>
                  <a:tcPr marL="3936" marR="3936" marT="3936"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07488192"/>
                  </a:ext>
                </a:extLst>
              </a:tr>
            </a:tbl>
          </a:graphicData>
        </a:graphic>
      </p:graphicFrame>
      <p:sp>
        <p:nvSpPr>
          <p:cNvPr id="5" name="Rectangle 12">
            <a:extLst>
              <a:ext uri="{FF2B5EF4-FFF2-40B4-BE49-F238E27FC236}">
                <a16:creationId xmlns:a16="http://schemas.microsoft.com/office/drawing/2014/main" id="{0E71768B-070F-3578-DBDE-690BFED798D5}"/>
              </a:ext>
            </a:extLst>
          </p:cNvPr>
          <p:cNvSpPr>
            <a:spLocks noChangeArrowheads="1"/>
          </p:cNvSpPr>
          <p:nvPr/>
        </p:nvSpPr>
        <p:spPr bwMode="auto">
          <a:xfrm>
            <a:off x="510532" y="5742979"/>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*Recommended logos are highlighted in color.</a:t>
            </a:r>
          </a:p>
        </p:txBody>
      </p:sp>
      <p:sp>
        <p:nvSpPr>
          <p:cNvPr id="6" name="Rectangle 12">
            <a:extLst>
              <a:ext uri="{FF2B5EF4-FFF2-40B4-BE49-F238E27FC236}">
                <a16:creationId xmlns:a16="http://schemas.microsoft.com/office/drawing/2014/main" id="{8466EE51-7B47-D3DD-CC21-1947DFDFB192}"/>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logo candidate presented by Brand Institute that client chooses to use in commerce.</a:t>
            </a:r>
          </a:p>
        </p:txBody>
      </p:sp>
      <p:graphicFrame>
        <p:nvGraphicFramePr>
          <p:cNvPr id="2" name="Table 1">
            <a:extLst>
              <a:ext uri="{FF2B5EF4-FFF2-40B4-BE49-F238E27FC236}">
                <a16:creationId xmlns:a16="http://schemas.microsoft.com/office/drawing/2014/main" id="{6E6A10F9-35A4-B3C3-6401-B582F7D73B12}"/>
              </a:ext>
            </a:extLst>
          </p:cNvPr>
          <p:cNvGraphicFramePr>
            <a:graphicFrameLocks noGrp="1"/>
          </p:cNvGraphicFramePr>
          <p:nvPr>
            <p:extLst>
              <p:ext uri="{D42A27DB-BD31-4B8C-83A1-F6EECF244321}">
                <p14:modId xmlns:p14="http://schemas.microsoft.com/office/powerpoint/2010/main" val="277332425"/>
              </p:ext>
            </p:extLst>
          </p:nvPr>
        </p:nvGraphicFramePr>
        <p:xfrm>
          <a:off x="10821912" y="15095"/>
          <a:ext cx="1270000" cy="2101215"/>
        </p:xfrm>
        <a:graphic>
          <a:graphicData uri="http://schemas.openxmlformats.org/drawingml/2006/table">
            <a:tbl>
              <a:tblPr/>
              <a:tblGrid>
                <a:gridCol w="1270000">
                  <a:extLst>
                    <a:ext uri="{9D8B030D-6E8A-4147-A177-3AD203B41FA5}">
                      <a16:colId xmlns:a16="http://schemas.microsoft.com/office/drawing/2014/main" val="1048737255"/>
                    </a:ext>
                  </a:extLst>
                </a:gridCol>
              </a:tblGrid>
              <a:tr h="200025">
                <a:tc>
                  <a:txBody>
                    <a:bodyPr/>
                    <a:lstStyle/>
                    <a:p>
                      <a:pPr algn="ctr" fontAlgn="b"/>
                      <a:r>
                        <a:rPr lang="en-US" sz="1200" b="0" i="0" u="none" strike="noStrike" dirty="0">
                          <a:solidFill>
                            <a:srgbClr val="FFFFFF"/>
                          </a:solidFill>
                          <a:effectLst/>
                          <a:latin typeface="Calibri" panose="020F0502020204030204" pitchFamily="34" charset="0"/>
                        </a:rPr>
                        <a:t>Please use the following colors for your recs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810841974"/>
                  </a:ext>
                </a:extLst>
              </a:tr>
              <a:tr h="200025">
                <a:tc>
                  <a:txBody>
                    <a:bodyPr/>
                    <a:lstStyle/>
                    <a:p>
                      <a:pPr algn="ctr" fontAlgn="ctr"/>
                      <a:r>
                        <a:rPr lang="en-US" sz="1100" b="0" i="0" u="none" strike="noStrike" dirty="0">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59639538"/>
                  </a:ext>
                </a:extLst>
              </a:tr>
              <a:tr h="200025">
                <a:tc>
                  <a:txBody>
                    <a:bodyPr/>
                    <a:lstStyle/>
                    <a:p>
                      <a:pPr algn="ctr" fontAlgn="ctr"/>
                      <a:r>
                        <a:rPr lang="en-US" sz="1100" b="0" i="0" u="none" strike="noStrike" dirty="0">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ECFF"/>
                    </a:solidFill>
                  </a:tcPr>
                </a:tc>
                <a:extLst>
                  <a:ext uri="{0D108BD9-81ED-4DB2-BD59-A6C34878D82A}">
                    <a16:rowId xmlns:a16="http://schemas.microsoft.com/office/drawing/2014/main" val="3978453856"/>
                  </a:ext>
                </a:extLst>
              </a:tr>
              <a:tr h="190500">
                <a:tc>
                  <a:txBody>
                    <a:bodyPr/>
                    <a:lstStyle/>
                    <a:p>
                      <a:pPr algn="ctr" fontAlgn="ctr"/>
                      <a:r>
                        <a:rPr lang="en-US" sz="1100" b="0" i="0" u="none" strike="noStrike" dirty="0">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3672498527"/>
                  </a:ext>
                </a:extLst>
              </a:tr>
              <a:tr h="190500">
                <a:tc>
                  <a:txBody>
                    <a:bodyPr/>
                    <a:lstStyle/>
                    <a:p>
                      <a:pPr algn="ctr" fontAlgn="ctr"/>
                      <a:r>
                        <a:rPr lang="en-US" sz="1100" b="0" i="0" u="none" strike="noStrike" dirty="0">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extLst>
                  <a:ext uri="{0D108BD9-81ED-4DB2-BD59-A6C34878D82A}">
                    <a16:rowId xmlns:a16="http://schemas.microsoft.com/office/drawing/2014/main" val="2082427296"/>
                  </a:ext>
                </a:extLst>
              </a:tr>
              <a:tr h="190500">
                <a:tc>
                  <a:txBody>
                    <a:bodyPr/>
                    <a:lstStyle/>
                    <a:p>
                      <a:pPr algn="ctr" fontAlgn="ctr"/>
                      <a:r>
                        <a:rPr lang="en-US" sz="1100" b="0" i="0" u="none" strike="noStrike" dirty="0">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3363197579"/>
                  </a:ext>
                </a:extLst>
              </a:tr>
              <a:tr h="190500">
                <a:tc>
                  <a:txBody>
                    <a:bodyPr/>
                    <a:lstStyle/>
                    <a:p>
                      <a:pPr algn="ctr" fontAlgn="ctr"/>
                      <a:r>
                        <a:rPr lang="en-US" sz="1100" b="0" i="0" u="none" strike="noStrike" dirty="0">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4238097506"/>
                  </a:ext>
                </a:extLst>
              </a:tr>
              <a:tr h="190500">
                <a:tc>
                  <a:txBody>
                    <a:bodyPr/>
                    <a:lstStyle/>
                    <a:p>
                      <a:pPr algn="ctr" fontAlgn="ctr"/>
                      <a:r>
                        <a:rPr lang="en-US" sz="1100" b="0" i="0" u="none" strike="noStrike" dirty="0">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1507341"/>
                  </a:ext>
                </a:extLst>
              </a:tr>
              <a:tr h="190500">
                <a:tc>
                  <a:txBody>
                    <a:bodyPr/>
                    <a:lstStyle/>
                    <a:p>
                      <a:pPr algn="ctr" fontAlgn="ctr"/>
                      <a:r>
                        <a:rPr lang="en-US" sz="1100" b="0" i="0" u="none" strike="noStrike" dirty="0">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481717273"/>
                  </a:ext>
                </a:extLst>
              </a:tr>
            </a:tbl>
          </a:graphicData>
        </a:graphic>
      </p:graphicFrame>
    </p:spTree>
    <p:extLst>
      <p:ext uri="{BB962C8B-B14F-4D97-AF65-F5344CB8AC3E}">
        <p14:creationId xmlns:p14="http://schemas.microsoft.com/office/powerpoint/2010/main" val="3888425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logo candidate presented by Brand Institute that client chooses to use in commerce.</a:t>
            </a:r>
          </a:p>
        </p:txBody>
      </p:sp>
      <p:sp>
        <p:nvSpPr>
          <p:cNvPr id="2" name="Rectangle: Rounded Corners 1">
            <a:extLst>
              <a:ext uri="{FF2B5EF4-FFF2-40B4-BE49-F238E27FC236}">
                <a16:creationId xmlns:a16="http://schemas.microsoft.com/office/drawing/2014/main" id="{22CB154D-C0B7-BD9D-C5C5-E079562F4355}"/>
              </a:ext>
            </a:extLst>
          </p:cNvPr>
          <p:cNvSpPr/>
          <p:nvPr/>
        </p:nvSpPr>
        <p:spPr>
          <a:xfrm>
            <a:off x="6265485" y="2393185"/>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2960472776"/>
              </p:ext>
            </p:extLst>
          </p:nvPr>
        </p:nvGraphicFramePr>
        <p:xfrm>
          <a:off x="6584292" y="2497830"/>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1st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100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logo.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265485" y="628346"/>
            <a:ext cx="5343974" cy="1608266"/>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909393" y="1689183"/>
              <a:ext cx="2465391" cy="5330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defTabSz="622300">
                <a:lnSpc>
                  <a:spcPct val="90000"/>
                </a:lnSpc>
                <a:spcBef>
                  <a:spcPct val="0"/>
                </a:spcBef>
                <a:spcAft>
                  <a:spcPct val="35000"/>
                </a:spcAft>
              </a:pPr>
              <a:r>
                <a:rPr lang="en-US" sz="1400" b="1" i="1" dirty="0">
                  <a:solidFill>
                    <a:srgbClr val="FF0000"/>
                  </a:solidFill>
                </a:rPr>
                <a:t>This logo performs well among all of the marketing measurements.</a:t>
              </a:r>
              <a:endParaRPr lang="en-US" sz="1400" b="1" i="1" kern="1200" dirty="0">
                <a:solidFill>
                  <a:srgbClr val="FF0000"/>
                </a:solidFill>
                <a:cs typeface="Calibri" panose="020F0502020204030204" pitchFamily="34" charset="0"/>
              </a:endParaRPr>
            </a:p>
            <a:p>
              <a:pPr lvl="0" defTabSz="622300">
                <a:lnSpc>
                  <a:spcPct val="90000"/>
                </a:lnSpc>
                <a:spcBef>
                  <a:spcPct val="0"/>
                </a:spcBef>
                <a:spcAft>
                  <a:spcPct val="35000"/>
                </a:spcAft>
              </a:pPr>
              <a:endParaRPr lang="en-US" sz="1400" b="1" i="1" dirty="0">
                <a:solidFill>
                  <a:srgbClr val="FF0000"/>
                </a:solidFill>
                <a:cs typeface="Calibri" panose="020F0502020204030204" pitchFamily="34" charset="0"/>
              </a:endParaRPr>
            </a:p>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this logo ranks first in the Brandex Marketing Summary and is the top name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31845" y="3032269"/>
            <a:ext cx="4692411" cy="2762162"/>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904928"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Color Block Associations: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Associations: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Fit to Therapeutic Category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Negative/Offensive Communication (No):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Logo Similarity (None):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Fit to Brand Personality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Fit to Therapeutic Category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Negative/Offensive Communication (No): 100%</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Modification (No):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174625">
                <a:lnSpc>
                  <a:spcPct val="90000"/>
                </a:lnSpc>
                <a:spcBef>
                  <a:spcPct val="0"/>
                </a:spcBef>
                <a:spcAft>
                  <a:spcPct val="35000"/>
                </a:spcAft>
                <a:buFont typeface="Wingdings" panose="05000000000000000000" pitchFamily="2" charset="2"/>
                <a:buChar char="Ø"/>
              </a:pPr>
              <a:endParaRPr lang="fr-FR" sz="1400" i="1" kern="1200" dirty="0">
                <a:solidFill>
                  <a:schemeClr val="bg1"/>
                </a:solidFill>
                <a:cs typeface="Calibri" panose="020F0502020204030204" pitchFamily="34" charset="0"/>
              </a:endParaRPr>
            </a:p>
          </p:txBody>
        </p:sp>
      </p:grpSp>
      <p:graphicFrame>
        <p:nvGraphicFramePr>
          <p:cNvPr id="11" name="Diagram 10">
            <a:extLst>
              <a:ext uri="{FF2B5EF4-FFF2-40B4-BE49-F238E27FC236}">
                <a16:creationId xmlns:a16="http://schemas.microsoft.com/office/drawing/2014/main" id="{3E5AC5F6-08A1-EFDF-B4FB-6B60484F8FC4}"/>
              </a:ext>
            </a:extLst>
          </p:cNvPr>
          <p:cNvGraphicFramePr/>
          <p:nvPr>
            <p:extLst>
              <p:ext uri="{D42A27DB-BD31-4B8C-83A1-F6EECF244321}">
                <p14:modId xmlns:p14="http://schemas.microsoft.com/office/powerpoint/2010/main" val="3394096599"/>
              </p:ext>
            </p:extLst>
          </p:nvPr>
        </p:nvGraphicFramePr>
        <p:xfrm>
          <a:off x="6877319" y="5332415"/>
          <a:ext cx="4120307"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8">
            <a:extLst>
              <a:ext uri="{FF2B5EF4-FFF2-40B4-BE49-F238E27FC236}">
                <a16:creationId xmlns:a16="http://schemas.microsoft.com/office/drawing/2014/main" id="{F66E13D1-9D59-1A0F-ABEA-D82B97A98097}"/>
              </a:ext>
            </a:extLst>
          </p:cNvPr>
          <p:cNvSpPr/>
          <p:nvPr/>
        </p:nvSpPr>
        <p:spPr>
          <a:xfrm>
            <a:off x="774633" y="667775"/>
            <a:ext cx="4649623" cy="2123774"/>
          </a:xfrm>
          <a:prstGeom prst="roundRect">
            <a:avLst>
              <a:gd name="adj" fmla="val 9133"/>
            </a:avLst>
          </a:prstGeom>
          <a:solidFill>
            <a:srgbClr val="F2F2F2"/>
          </a:solidFill>
          <a:ln w="76200">
            <a:solidFill>
              <a:srgbClr val="CCFF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a:solidFill>
                  <a:schemeClr val="tx1"/>
                </a:solidFill>
              </a:rPr>
              <a:t>Logo Rec 1</a:t>
            </a:r>
          </a:p>
        </p:txBody>
      </p:sp>
    </p:spTree>
    <p:extLst>
      <p:ext uri="{BB962C8B-B14F-4D97-AF65-F5344CB8AC3E}">
        <p14:creationId xmlns:p14="http://schemas.microsoft.com/office/powerpoint/2010/main" val="100184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(Cont.)</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logo candidate presented by Brand Institute that client chooses to use in commerce.</a:t>
            </a:r>
          </a:p>
        </p:txBody>
      </p:sp>
      <p:sp>
        <p:nvSpPr>
          <p:cNvPr id="2" name="Rectangle: Rounded Corners 1">
            <a:extLst>
              <a:ext uri="{FF2B5EF4-FFF2-40B4-BE49-F238E27FC236}">
                <a16:creationId xmlns:a16="http://schemas.microsoft.com/office/drawing/2014/main" id="{22CB154D-C0B7-BD9D-C5C5-E079562F4355}"/>
              </a:ext>
            </a:extLst>
          </p:cNvPr>
          <p:cNvSpPr/>
          <p:nvPr/>
        </p:nvSpPr>
        <p:spPr>
          <a:xfrm>
            <a:off x="6265485" y="2393185"/>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3012502184"/>
              </p:ext>
            </p:extLst>
          </p:nvPr>
        </p:nvGraphicFramePr>
        <p:xfrm>
          <a:off x="6584292" y="2497830"/>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2nd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err="1">
                          <a:solidFill>
                            <a:schemeClr val="bg1"/>
                          </a:solidFill>
                          <a:effectLst/>
                          <a:latin typeface="+mn-lt"/>
                        </a:rPr>
                        <a:t>xx.xx</a:t>
                      </a:r>
                      <a:endParaRPr lang="en-US" sz="1400" b="1" i="1" u="none" strike="noStrike" dirty="0">
                        <a:solidFill>
                          <a:schemeClr val="bg1"/>
                        </a:solidFill>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logo.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265485" y="628346"/>
            <a:ext cx="5343974" cy="1608266"/>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909393" y="1689183"/>
              <a:ext cx="2465391" cy="5330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defTabSz="622300">
                <a:lnSpc>
                  <a:spcPct val="90000"/>
                </a:lnSpc>
                <a:spcBef>
                  <a:spcPct val="0"/>
                </a:spcBef>
                <a:spcAft>
                  <a:spcPct val="35000"/>
                </a:spcAft>
              </a:pPr>
              <a:r>
                <a:rPr lang="en-US" sz="1400" b="1" i="1" dirty="0">
                  <a:solidFill>
                    <a:srgbClr val="FF0000"/>
                  </a:solidFill>
                </a:rPr>
                <a:t>This logo performs well among all of the marketing measurements.</a:t>
              </a:r>
              <a:endParaRPr lang="en-US" sz="1400" b="1" i="1" kern="1200" dirty="0">
                <a:solidFill>
                  <a:srgbClr val="FF0000"/>
                </a:solidFill>
                <a:cs typeface="Calibri" panose="020F0502020204030204" pitchFamily="34" charset="0"/>
              </a:endParaRPr>
            </a:p>
            <a:p>
              <a:pPr lvl="0" defTabSz="622300">
                <a:lnSpc>
                  <a:spcPct val="90000"/>
                </a:lnSpc>
                <a:spcBef>
                  <a:spcPct val="0"/>
                </a:spcBef>
                <a:spcAft>
                  <a:spcPct val="35000"/>
                </a:spcAft>
              </a:pPr>
              <a:endParaRPr lang="en-US" sz="1400" b="1" i="1" dirty="0">
                <a:solidFill>
                  <a:srgbClr val="FF0000"/>
                </a:solidFill>
                <a:cs typeface="Calibri" panose="020F0502020204030204" pitchFamily="34" charset="0"/>
              </a:endParaRPr>
            </a:p>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this logo ranks second in the Brandex Marketing Summary and is an excellent logo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31845" y="3032269"/>
            <a:ext cx="4692411" cy="2762162"/>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904928"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Color Block Associations: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Associations: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Fit to Therapeutic Category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Negative/Offensive Communication (No):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Logo Similarity (None):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Fit to Brand Personality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Fit to Therapeutic Category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Negative/Offensive Communication (No): 100%</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Modification (No):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174625">
                <a:lnSpc>
                  <a:spcPct val="90000"/>
                </a:lnSpc>
                <a:spcBef>
                  <a:spcPct val="0"/>
                </a:spcBef>
                <a:spcAft>
                  <a:spcPct val="35000"/>
                </a:spcAft>
                <a:buFont typeface="Wingdings" panose="05000000000000000000" pitchFamily="2" charset="2"/>
                <a:buChar char="Ø"/>
              </a:pPr>
              <a:endParaRPr lang="fr-FR" sz="1400" i="1" kern="1200" dirty="0">
                <a:solidFill>
                  <a:schemeClr val="bg1"/>
                </a:solidFill>
                <a:cs typeface="Calibri" panose="020F0502020204030204" pitchFamily="34" charset="0"/>
              </a:endParaRPr>
            </a:p>
          </p:txBody>
        </p:sp>
      </p:grpSp>
      <p:graphicFrame>
        <p:nvGraphicFramePr>
          <p:cNvPr id="11" name="Diagram 10">
            <a:extLst>
              <a:ext uri="{FF2B5EF4-FFF2-40B4-BE49-F238E27FC236}">
                <a16:creationId xmlns:a16="http://schemas.microsoft.com/office/drawing/2014/main" id="{3E5AC5F6-08A1-EFDF-B4FB-6B60484F8FC4}"/>
              </a:ext>
            </a:extLst>
          </p:cNvPr>
          <p:cNvGraphicFramePr/>
          <p:nvPr/>
        </p:nvGraphicFramePr>
        <p:xfrm>
          <a:off x="6877319" y="5332415"/>
          <a:ext cx="4120307"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8">
            <a:extLst>
              <a:ext uri="{FF2B5EF4-FFF2-40B4-BE49-F238E27FC236}">
                <a16:creationId xmlns:a16="http://schemas.microsoft.com/office/drawing/2014/main" id="{F66E13D1-9D59-1A0F-ABEA-D82B97A98097}"/>
              </a:ext>
            </a:extLst>
          </p:cNvPr>
          <p:cNvSpPr/>
          <p:nvPr/>
        </p:nvSpPr>
        <p:spPr>
          <a:xfrm>
            <a:off x="774633" y="667775"/>
            <a:ext cx="4649623" cy="2123774"/>
          </a:xfrm>
          <a:prstGeom prst="roundRect">
            <a:avLst>
              <a:gd name="adj" fmla="val 9133"/>
            </a:avLst>
          </a:prstGeom>
          <a:solidFill>
            <a:srgbClr val="F2F2F2"/>
          </a:solidFill>
          <a:ln w="76200">
            <a:solidFill>
              <a:srgbClr val="CCE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a:solidFill>
                  <a:schemeClr val="tx1"/>
                </a:solidFill>
              </a:rPr>
              <a:t>Logo Rec 2</a:t>
            </a:r>
          </a:p>
        </p:txBody>
      </p:sp>
    </p:spTree>
    <p:extLst>
      <p:ext uri="{BB962C8B-B14F-4D97-AF65-F5344CB8AC3E}">
        <p14:creationId xmlns:p14="http://schemas.microsoft.com/office/powerpoint/2010/main" val="3213866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(Cont.)</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logo candidate presented by Brand Institute that client chooses to use in commerce.</a:t>
            </a:r>
          </a:p>
        </p:txBody>
      </p:sp>
      <p:sp>
        <p:nvSpPr>
          <p:cNvPr id="2" name="Rectangle: Rounded Corners 1">
            <a:extLst>
              <a:ext uri="{FF2B5EF4-FFF2-40B4-BE49-F238E27FC236}">
                <a16:creationId xmlns:a16="http://schemas.microsoft.com/office/drawing/2014/main" id="{22CB154D-C0B7-BD9D-C5C5-E079562F4355}"/>
              </a:ext>
            </a:extLst>
          </p:cNvPr>
          <p:cNvSpPr/>
          <p:nvPr/>
        </p:nvSpPr>
        <p:spPr>
          <a:xfrm>
            <a:off x="6265485" y="2393185"/>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1261423648"/>
              </p:ext>
            </p:extLst>
          </p:nvPr>
        </p:nvGraphicFramePr>
        <p:xfrm>
          <a:off x="6584292" y="2497830"/>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3rd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err="1">
                          <a:solidFill>
                            <a:schemeClr val="bg1"/>
                          </a:solidFill>
                          <a:effectLst/>
                          <a:latin typeface="+mn-lt"/>
                        </a:rPr>
                        <a:t>xx.xx</a:t>
                      </a:r>
                      <a:endParaRPr lang="en-US" sz="1400" b="1" i="1" u="none" strike="noStrike" dirty="0">
                        <a:solidFill>
                          <a:schemeClr val="bg1"/>
                        </a:solidFill>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logo.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265485" y="628346"/>
            <a:ext cx="5343974" cy="1608266"/>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909393" y="1689183"/>
              <a:ext cx="2465391" cy="5330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defTabSz="622300">
                <a:lnSpc>
                  <a:spcPct val="90000"/>
                </a:lnSpc>
                <a:spcBef>
                  <a:spcPct val="0"/>
                </a:spcBef>
                <a:spcAft>
                  <a:spcPct val="35000"/>
                </a:spcAft>
              </a:pPr>
              <a:r>
                <a:rPr lang="en-US" sz="1400" b="1" i="1" dirty="0">
                  <a:solidFill>
                    <a:srgbClr val="FF0000"/>
                  </a:solidFill>
                </a:rPr>
                <a:t>This logo performs well among all of the marketing measurements.</a:t>
              </a:r>
              <a:endParaRPr lang="en-US" sz="1400" b="1" i="1" kern="1200" dirty="0">
                <a:solidFill>
                  <a:srgbClr val="FF0000"/>
                </a:solidFill>
                <a:cs typeface="Calibri" panose="020F0502020204030204" pitchFamily="34" charset="0"/>
              </a:endParaRPr>
            </a:p>
            <a:p>
              <a:pPr lvl="0" defTabSz="622300">
                <a:lnSpc>
                  <a:spcPct val="90000"/>
                </a:lnSpc>
                <a:spcBef>
                  <a:spcPct val="0"/>
                </a:spcBef>
                <a:spcAft>
                  <a:spcPct val="35000"/>
                </a:spcAft>
              </a:pPr>
              <a:endParaRPr lang="en-US" sz="1400" b="1" i="1" dirty="0">
                <a:solidFill>
                  <a:srgbClr val="FF0000"/>
                </a:solidFill>
                <a:cs typeface="Calibri" panose="020F0502020204030204" pitchFamily="34" charset="0"/>
              </a:endParaRPr>
            </a:p>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this logo ranks third in the Brandex Marketing Summary and is an appropriate logo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31845" y="3032269"/>
            <a:ext cx="4692411" cy="2762162"/>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904928"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Color Block Associations: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Associations: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Fit to Therapeutic Category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Negative/Offensive Communication (No):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Logo Similarity (None):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Fit to Brand Personality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Fit to Therapeutic Category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Negative/Offensive Communication (No): 100%</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Modification (No):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174625">
                <a:lnSpc>
                  <a:spcPct val="90000"/>
                </a:lnSpc>
                <a:spcBef>
                  <a:spcPct val="0"/>
                </a:spcBef>
                <a:spcAft>
                  <a:spcPct val="35000"/>
                </a:spcAft>
                <a:buFont typeface="Wingdings" panose="05000000000000000000" pitchFamily="2" charset="2"/>
                <a:buChar char="Ø"/>
              </a:pPr>
              <a:endParaRPr lang="fr-FR" sz="1400" i="1" kern="1200" dirty="0">
                <a:solidFill>
                  <a:schemeClr val="bg1"/>
                </a:solidFill>
                <a:cs typeface="Calibri" panose="020F0502020204030204" pitchFamily="34" charset="0"/>
              </a:endParaRPr>
            </a:p>
          </p:txBody>
        </p:sp>
      </p:grpSp>
      <p:graphicFrame>
        <p:nvGraphicFramePr>
          <p:cNvPr id="11" name="Diagram 10">
            <a:extLst>
              <a:ext uri="{FF2B5EF4-FFF2-40B4-BE49-F238E27FC236}">
                <a16:creationId xmlns:a16="http://schemas.microsoft.com/office/drawing/2014/main" id="{3E5AC5F6-08A1-EFDF-B4FB-6B60484F8FC4}"/>
              </a:ext>
            </a:extLst>
          </p:cNvPr>
          <p:cNvGraphicFramePr/>
          <p:nvPr/>
        </p:nvGraphicFramePr>
        <p:xfrm>
          <a:off x="6877319" y="5332415"/>
          <a:ext cx="4120307"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8">
            <a:extLst>
              <a:ext uri="{FF2B5EF4-FFF2-40B4-BE49-F238E27FC236}">
                <a16:creationId xmlns:a16="http://schemas.microsoft.com/office/drawing/2014/main" id="{F66E13D1-9D59-1A0F-ABEA-D82B97A98097}"/>
              </a:ext>
            </a:extLst>
          </p:cNvPr>
          <p:cNvSpPr/>
          <p:nvPr/>
        </p:nvSpPr>
        <p:spPr>
          <a:xfrm>
            <a:off x="774633" y="667775"/>
            <a:ext cx="4649623" cy="2123774"/>
          </a:xfrm>
          <a:prstGeom prst="roundRect">
            <a:avLst>
              <a:gd name="adj" fmla="val 9133"/>
            </a:avLst>
          </a:prstGeom>
          <a:solidFill>
            <a:srgbClr val="F2F2F2"/>
          </a:solidFill>
          <a:ln w="76200">
            <a:solidFill>
              <a:srgbClr val="FFFF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a:solidFill>
                  <a:schemeClr val="tx1"/>
                </a:solidFill>
              </a:rPr>
              <a:t>Logo Rec 3</a:t>
            </a:r>
          </a:p>
        </p:txBody>
      </p:sp>
    </p:spTree>
    <p:extLst>
      <p:ext uri="{BB962C8B-B14F-4D97-AF65-F5344CB8AC3E}">
        <p14:creationId xmlns:p14="http://schemas.microsoft.com/office/powerpoint/2010/main" val="3719041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Recommendations (Cont.)</a:t>
            </a:r>
            <a:endParaRPr lang="en-US" dirty="0">
              <a:solidFill>
                <a:schemeClr val="tx1"/>
              </a:solidFill>
            </a:endParaRPr>
          </a:p>
        </p:txBody>
      </p:sp>
      <p:sp>
        <p:nvSpPr>
          <p:cNvPr id="4" name="Rectangle 12">
            <a:extLst>
              <a:ext uri="{FF2B5EF4-FFF2-40B4-BE49-F238E27FC236}">
                <a16:creationId xmlns:a16="http://schemas.microsoft.com/office/drawing/2014/main" id="{987C5EA3-9294-216C-03C4-2BB7A5F24B2A}"/>
              </a:ext>
            </a:extLst>
          </p:cNvPr>
          <p:cNvSpPr>
            <a:spLocks noChangeArrowheads="1"/>
          </p:cNvSpPr>
          <p:nvPr/>
        </p:nvSpPr>
        <p:spPr bwMode="auto">
          <a:xfrm>
            <a:off x="510532" y="5982674"/>
            <a:ext cx="10601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It is the ultimate responsibility of the client to retain counsel and conduct full legal investigation and obtain legal opinion regarding the trademark availability of any logo candidate presented by Brand Institute that client chooses to use in commerce.</a:t>
            </a:r>
          </a:p>
        </p:txBody>
      </p:sp>
      <p:sp>
        <p:nvSpPr>
          <p:cNvPr id="2" name="Rectangle: Rounded Corners 1">
            <a:extLst>
              <a:ext uri="{FF2B5EF4-FFF2-40B4-BE49-F238E27FC236}">
                <a16:creationId xmlns:a16="http://schemas.microsoft.com/office/drawing/2014/main" id="{22CB154D-C0B7-BD9D-C5C5-E079562F4355}"/>
              </a:ext>
            </a:extLst>
          </p:cNvPr>
          <p:cNvSpPr/>
          <p:nvPr/>
        </p:nvSpPr>
        <p:spPr>
          <a:xfrm>
            <a:off x="6265485" y="2393185"/>
            <a:ext cx="5343974" cy="2762162"/>
          </a:xfrm>
          <a:prstGeom prst="roundRect">
            <a:avLst/>
          </a:prstGeom>
          <a:solidFill>
            <a:srgbClr val="2B51A5"/>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graphicFrame>
        <p:nvGraphicFramePr>
          <p:cNvPr id="5" name="Table 4">
            <a:extLst>
              <a:ext uri="{FF2B5EF4-FFF2-40B4-BE49-F238E27FC236}">
                <a16:creationId xmlns:a16="http://schemas.microsoft.com/office/drawing/2014/main" id="{D5187495-02C5-42A5-6F47-437E530AC46E}"/>
              </a:ext>
            </a:extLst>
          </p:cNvPr>
          <p:cNvGraphicFramePr>
            <a:graphicFrameLocks noGrp="1"/>
          </p:cNvGraphicFramePr>
          <p:nvPr>
            <p:extLst>
              <p:ext uri="{D42A27DB-BD31-4B8C-83A1-F6EECF244321}">
                <p14:modId xmlns:p14="http://schemas.microsoft.com/office/powerpoint/2010/main" val="2511043616"/>
              </p:ext>
            </p:extLst>
          </p:nvPr>
        </p:nvGraphicFramePr>
        <p:xfrm>
          <a:off x="6584292" y="2497830"/>
          <a:ext cx="4706361" cy="2546985"/>
        </p:xfrm>
        <a:graphic>
          <a:graphicData uri="http://schemas.openxmlformats.org/drawingml/2006/table">
            <a:tbl>
              <a:tblPr>
                <a:tableStyleId>{073A0DAA-6AF3-43AB-8588-CEC1D06C72B9}</a:tableStyleId>
              </a:tblPr>
              <a:tblGrid>
                <a:gridCol w="3047131">
                  <a:extLst>
                    <a:ext uri="{9D8B030D-6E8A-4147-A177-3AD203B41FA5}">
                      <a16:colId xmlns:a16="http://schemas.microsoft.com/office/drawing/2014/main" val="20000"/>
                    </a:ext>
                  </a:extLst>
                </a:gridCol>
                <a:gridCol w="797420">
                  <a:extLst>
                    <a:ext uri="{9D8B030D-6E8A-4147-A177-3AD203B41FA5}">
                      <a16:colId xmlns:a16="http://schemas.microsoft.com/office/drawing/2014/main" val="20001"/>
                    </a:ext>
                  </a:extLst>
                </a:gridCol>
                <a:gridCol w="861810">
                  <a:extLst>
                    <a:ext uri="{9D8B030D-6E8A-4147-A177-3AD203B41FA5}">
                      <a16:colId xmlns:a16="http://schemas.microsoft.com/office/drawing/2014/main" val="20002"/>
                    </a:ext>
                  </a:extLst>
                </a:gridCol>
              </a:tblGrid>
              <a:tr h="53949">
                <a:tc>
                  <a:txBody>
                    <a:bodyPr/>
                    <a:lstStyle/>
                    <a:p>
                      <a:pPr algn="l" fontAlgn="b"/>
                      <a:r>
                        <a:rPr lang="en-US" sz="1400" b="1" i="1" u="none" strike="noStrike" dirty="0">
                          <a:solidFill>
                            <a:schemeClr val="bg1"/>
                          </a:solidFill>
                          <a:effectLst/>
                          <a:latin typeface="+mn-lt"/>
                        </a:rPr>
                        <a:t>Measurement</a:t>
                      </a:r>
                    </a:p>
                  </a:txBody>
                  <a:tcPr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Rank</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Score</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fontAlgn="ctr"/>
                      <a:r>
                        <a:rPr lang="en-US" sz="1400" b="0" i="1" u="none" strike="noStrike" dirty="0">
                          <a:solidFill>
                            <a:schemeClr val="bg1"/>
                          </a:solidFill>
                          <a:effectLst/>
                          <a:latin typeface="+mn-lt"/>
                        </a:rPr>
                        <a:t>Fit to Concept</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ctr"/>
                      <a:r>
                        <a:rPr lang="en-US" sz="1400" b="0" i="1" u="none" strike="noStrike" dirty="0">
                          <a:solidFill>
                            <a:schemeClr val="bg1"/>
                          </a:solidFill>
                          <a:effectLst/>
                          <a:latin typeface="+mn-lt"/>
                        </a:rPr>
                        <a:t>Initial Recall</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529018"/>
                  </a:ext>
                </a:extLst>
              </a:tr>
              <a:tr h="0">
                <a:tc>
                  <a:txBody>
                    <a:bodyPr/>
                    <a:lstStyle/>
                    <a:p>
                      <a:pPr algn="l" fontAlgn="ctr"/>
                      <a:r>
                        <a:rPr lang="en-US" sz="1400" b="0" i="1" u="none" strike="noStrike" dirty="0">
                          <a:solidFill>
                            <a:schemeClr val="bg1"/>
                          </a:solidFill>
                          <a:effectLst/>
                          <a:latin typeface="+mn-lt"/>
                        </a:rPr>
                        <a:t>Attribute Evaluation (Aggregate)</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888022"/>
                  </a:ext>
                </a:extLst>
              </a:tr>
              <a:tr h="0">
                <a:tc>
                  <a:txBody>
                    <a:bodyPr/>
                    <a:lstStyle/>
                    <a:p>
                      <a:pPr algn="l" fontAlgn="ctr"/>
                      <a:r>
                        <a:rPr lang="en-US" sz="1400" b="0" i="1" u="none" strike="noStrike" dirty="0">
                          <a:solidFill>
                            <a:schemeClr val="bg1"/>
                          </a:solidFill>
                          <a:effectLst/>
                          <a:latin typeface="+mn-lt"/>
                        </a:rPr>
                        <a:t>Likeability (Like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fontAlgn="ctr"/>
                      <a:r>
                        <a:rPr lang="en-US" sz="1400" b="0" i="1" u="none" strike="noStrike" dirty="0">
                          <a:solidFill>
                            <a:schemeClr val="bg1"/>
                          </a:solidFill>
                          <a:effectLst/>
                          <a:latin typeface="+mn-lt"/>
                        </a:rPr>
                        <a:t>Personal Preferences</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9693019"/>
                  </a:ext>
                </a:extLst>
              </a:tr>
              <a:tr h="0">
                <a:tc>
                  <a:txBody>
                    <a:bodyPr/>
                    <a:lstStyle/>
                    <a:p>
                      <a:pPr algn="l" fontAlgn="ctr"/>
                      <a:r>
                        <a:rPr lang="en-US" sz="1400" b="0" i="1" u="none" strike="noStrike" dirty="0">
                          <a:solidFill>
                            <a:schemeClr val="bg1"/>
                          </a:solidFill>
                          <a:effectLst/>
                          <a:latin typeface="+mn-lt"/>
                        </a:rPr>
                        <a:t>Innovation</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3394034"/>
                  </a:ext>
                </a:extLst>
              </a:tr>
              <a:tr h="0">
                <a:tc>
                  <a:txBody>
                    <a:bodyPr/>
                    <a:lstStyle/>
                    <a:p>
                      <a:pPr algn="l" fontAlgn="ctr"/>
                      <a:r>
                        <a:rPr lang="en-US" sz="1400" b="0" i="1" u="none" strike="noStrike" dirty="0">
                          <a:solidFill>
                            <a:schemeClr val="bg1"/>
                          </a:solidFill>
                          <a:effectLst/>
                          <a:latin typeface="+mn-lt"/>
                        </a:rPr>
                        <a:t>Memorability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0" i="1" u="none" strike="noStrike" dirty="0">
                          <a:solidFill>
                            <a:schemeClr val="bg1"/>
                          </a:solidFill>
                          <a:effectLst/>
                          <a:latin typeface="+mn-lt"/>
                        </a:rPr>
                        <a:t>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6814"/>
                  </a:ext>
                </a:extLst>
              </a:tr>
              <a:tr h="0">
                <a:tc gridSpan="3">
                  <a:txBody>
                    <a:bodyPr/>
                    <a:lstStyle/>
                    <a:p>
                      <a:pPr algn="ctr" fontAlgn="ctr"/>
                      <a:r>
                        <a:rPr lang="en-US" sz="1000" b="0" i="1" u="none" strike="noStrike" dirty="0">
                          <a:solidFill>
                            <a:schemeClr val="bg1"/>
                          </a:solidFill>
                          <a:effectLst/>
                          <a:latin typeface="+mn-lt"/>
                        </a:rPr>
                        <a:t>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0"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fontAlgn="ctr"/>
                      <a:r>
                        <a:rPr lang="en-US" sz="1400" b="1" i="1" u="none" strike="noStrike" dirty="0">
                          <a:solidFill>
                            <a:schemeClr val="bg1"/>
                          </a:solidFill>
                          <a:effectLst/>
                          <a:latin typeface="+mn-lt"/>
                        </a:rPr>
                        <a:t>Brandex Marketing Summary</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a:solidFill>
                            <a:schemeClr val="bg1"/>
                          </a:solidFill>
                          <a:effectLst/>
                          <a:latin typeface="+mn-lt"/>
                        </a:rPr>
                        <a:t>4th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400" b="1" i="1" u="none" strike="noStrike" dirty="0" err="1">
                          <a:solidFill>
                            <a:schemeClr val="bg1"/>
                          </a:solidFill>
                          <a:effectLst/>
                          <a:latin typeface="+mn-lt"/>
                        </a:rPr>
                        <a:t>xx.xx</a:t>
                      </a:r>
                      <a:endParaRPr lang="en-US" sz="1400" b="1" i="1" u="none" strike="noStrike" dirty="0">
                        <a:solidFill>
                          <a:schemeClr val="bg1"/>
                        </a:solidFill>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gridSpan="3">
                  <a:txBody>
                    <a:bodyPr/>
                    <a:lstStyle/>
                    <a:p>
                      <a:pPr algn="l" fontAlgn="ctr"/>
                      <a:endParaRPr lang="en-US" sz="700" b="1" i="1" u="none" strike="noStrike" dirty="0">
                        <a:solidFill>
                          <a:schemeClr val="bg1"/>
                        </a:solidFill>
                        <a:effectLst/>
                        <a:latin typeface="+mn-lt"/>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8943688"/>
                  </a:ext>
                </a:extLst>
              </a:tr>
              <a:tr h="0">
                <a:tc gridSpan="3">
                  <a:txBody>
                    <a:bodyPr/>
                    <a:lstStyle/>
                    <a:p>
                      <a:pPr algn="l" fontAlgn="ctr"/>
                      <a:r>
                        <a:rPr lang="en-US" sz="800" b="0" i="1" u="none" strike="noStrike" dirty="0">
                          <a:solidFill>
                            <a:schemeClr val="bg1"/>
                          </a:solidFill>
                          <a:effectLst/>
                          <a:latin typeface="+mn-lt"/>
                        </a:rPr>
                        <a:t>*Scores with asterisk are rated significantly higher than the historical mean.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497905"/>
                  </a:ext>
                </a:extLst>
              </a:tr>
              <a:tr h="0">
                <a:tc gridSpan="3">
                  <a:txBody>
                    <a:bodyPr/>
                    <a:lstStyle/>
                    <a:p>
                      <a:pPr algn="l" fontAlgn="ctr"/>
                      <a:r>
                        <a:rPr lang="en-US" sz="800" b="0" i="1" u="none" strike="noStrike" baseline="30000" dirty="0">
                          <a:solidFill>
                            <a:schemeClr val="bg1"/>
                          </a:solidFill>
                          <a:effectLst/>
                          <a:latin typeface="+mn-lt"/>
                        </a:rPr>
                        <a:t>T</a:t>
                      </a:r>
                      <a:r>
                        <a:rPr lang="en-US" sz="800" b="0" i="1" u="none" strike="noStrike" dirty="0">
                          <a:solidFill>
                            <a:schemeClr val="bg1"/>
                          </a:solidFill>
                          <a:effectLst/>
                          <a:latin typeface="+mn-lt"/>
                        </a:rPr>
                        <a:t>Results tied with another logo. </a:t>
                      </a: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400" b="1" i="1" u="none" strike="noStrike" dirty="0">
                        <a:solidFill>
                          <a:schemeClr val="bg1"/>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189850"/>
                  </a:ext>
                </a:extLst>
              </a:tr>
            </a:tbl>
          </a:graphicData>
        </a:graphic>
      </p:graphicFrame>
      <p:grpSp>
        <p:nvGrpSpPr>
          <p:cNvPr id="22" name="Group 21">
            <a:extLst>
              <a:ext uri="{FF2B5EF4-FFF2-40B4-BE49-F238E27FC236}">
                <a16:creationId xmlns:a16="http://schemas.microsoft.com/office/drawing/2014/main" id="{DDA5C366-454D-C4C7-97A3-A8CDEC6B307D}"/>
              </a:ext>
            </a:extLst>
          </p:cNvPr>
          <p:cNvGrpSpPr/>
          <p:nvPr/>
        </p:nvGrpSpPr>
        <p:grpSpPr>
          <a:xfrm>
            <a:off x="6265485" y="628346"/>
            <a:ext cx="5343974" cy="1608266"/>
            <a:chOff x="868113" y="1649443"/>
            <a:chExt cx="2522447" cy="584394"/>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11BF10E-8A6E-0FBB-8EF9-145357297E84}"/>
                </a:ext>
              </a:extLst>
            </p:cNvPr>
            <p:cNvSpPr/>
            <p:nvPr/>
          </p:nvSpPr>
          <p:spPr>
            <a:xfrm>
              <a:off x="868113" y="1649443"/>
              <a:ext cx="2522447" cy="584394"/>
            </a:xfrm>
            <a:prstGeom prst="roundRect">
              <a:avLst/>
            </a:prstGeom>
            <a:solidFill>
              <a:schemeClr val="bg1"/>
            </a:solidFill>
            <a:ln>
              <a:solidFill>
                <a:srgbClr val="203C7C"/>
              </a:solidFill>
            </a:ln>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475A5D54-4D15-E6A5-D561-5FB195FF758A}"/>
                </a:ext>
              </a:extLst>
            </p:cNvPr>
            <p:cNvSpPr txBox="1"/>
            <p:nvPr/>
          </p:nvSpPr>
          <p:spPr>
            <a:xfrm>
              <a:off x="909393" y="1689183"/>
              <a:ext cx="2465391" cy="5330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182880" bIns="35560" numCol="1" spcCol="1270" anchor="t" anchorCtr="0">
              <a:noAutofit/>
            </a:bodyPr>
            <a:lstStyle/>
            <a:p>
              <a:pPr defTabSz="622300">
                <a:lnSpc>
                  <a:spcPct val="90000"/>
                </a:lnSpc>
                <a:spcBef>
                  <a:spcPct val="0"/>
                </a:spcBef>
                <a:spcAft>
                  <a:spcPct val="35000"/>
                </a:spcAft>
              </a:pPr>
              <a:r>
                <a:rPr lang="en-US" sz="1400" b="1" i="1" dirty="0">
                  <a:solidFill>
                    <a:srgbClr val="FF0000"/>
                  </a:solidFill>
                </a:rPr>
                <a:t>This logo performs well among all of the marketing measurements.</a:t>
              </a:r>
              <a:endParaRPr lang="en-US" sz="1400" b="1" i="1" kern="1200" dirty="0">
                <a:solidFill>
                  <a:srgbClr val="FF0000"/>
                </a:solidFill>
                <a:cs typeface="Calibri" panose="020F0502020204030204" pitchFamily="34" charset="0"/>
              </a:endParaRPr>
            </a:p>
            <a:p>
              <a:pPr lvl="0" defTabSz="622300">
                <a:lnSpc>
                  <a:spcPct val="90000"/>
                </a:lnSpc>
                <a:spcBef>
                  <a:spcPct val="0"/>
                </a:spcBef>
                <a:spcAft>
                  <a:spcPct val="35000"/>
                </a:spcAft>
              </a:pPr>
              <a:endParaRPr lang="en-US" sz="1400" b="1" i="1" dirty="0">
                <a:solidFill>
                  <a:srgbClr val="FF0000"/>
                </a:solidFill>
                <a:cs typeface="Calibri" panose="020F0502020204030204" pitchFamily="34" charset="0"/>
              </a:endParaRPr>
            </a:p>
            <a:p>
              <a:pPr lvl="0" defTabSz="622300">
                <a:lnSpc>
                  <a:spcPct val="90000"/>
                </a:lnSpc>
                <a:spcBef>
                  <a:spcPct val="0"/>
                </a:spcBef>
                <a:spcAft>
                  <a:spcPct val="35000"/>
                </a:spcAft>
              </a:pPr>
              <a:r>
                <a:rPr lang="en-US" sz="1400" b="1" i="1" kern="1200" dirty="0">
                  <a:solidFill>
                    <a:srgbClr val="FF0000"/>
                  </a:solidFill>
                  <a:cs typeface="Calibri" panose="020F0502020204030204" pitchFamily="34" charset="0"/>
                </a:rPr>
                <a:t>Overall, </a:t>
              </a:r>
              <a:r>
                <a:rPr lang="en-US" sz="1400" b="1" i="1" dirty="0">
                  <a:solidFill>
                    <a:srgbClr val="FF0000"/>
                  </a:solidFill>
                  <a:cs typeface="Calibri" panose="020F0502020204030204" pitchFamily="34" charset="0"/>
                </a:rPr>
                <a:t>this logo </a:t>
              </a:r>
              <a:r>
                <a:rPr lang="en-US" sz="1400" b="1" i="1" kern="1200" dirty="0">
                  <a:solidFill>
                    <a:srgbClr val="FF0000"/>
                  </a:solidFill>
                  <a:cs typeface="Calibri" panose="020F0502020204030204" pitchFamily="34" charset="0"/>
                </a:rPr>
                <a:t>ranks fourth in the Brandex Marketing Summary and is a viable logo candidate for Client's new product description. </a:t>
              </a:r>
            </a:p>
          </p:txBody>
        </p:sp>
      </p:grpSp>
      <p:grpSp>
        <p:nvGrpSpPr>
          <p:cNvPr id="25" name="Group 24">
            <a:extLst>
              <a:ext uri="{FF2B5EF4-FFF2-40B4-BE49-F238E27FC236}">
                <a16:creationId xmlns:a16="http://schemas.microsoft.com/office/drawing/2014/main" id="{E65BD0A2-EC27-7CC9-7368-92162E9E373B}"/>
              </a:ext>
            </a:extLst>
          </p:cNvPr>
          <p:cNvGrpSpPr/>
          <p:nvPr/>
        </p:nvGrpSpPr>
        <p:grpSpPr>
          <a:xfrm>
            <a:off x="731845" y="3032269"/>
            <a:ext cx="4692411" cy="2762162"/>
            <a:chOff x="868113" y="1649443"/>
            <a:chExt cx="2522447" cy="584394"/>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E16E27B-CEA1-CCFD-88F7-1A8EA49CEBF7}"/>
                </a:ext>
              </a:extLst>
            </p:cNvPr>
            <p:cNvSpPr/>
            <p:nvPr/>
          </p:nvSpPr>
          <p:spPr>
            <a:xfrm>
              <a:off x="868113" y="1649443"/>
              <a:ext cx="2522447" cy="584394"/>
            </a:xfrm>
            <a:prstGeom prst="roundRect">
              <a:avLst/>
            </a:prstGeom>
            <a:solidFill>
              <a:srgbClr val="203C7C"/>
            </a:solidFill>
          </p:spPr>
          <p:style>
            <a:lnRef idx="2">
              <a:schemeClr val="lt1">
                <a:hueOff val="0"/>
                <a:satOff val="0"/>
                <a:lumOff val="0"/>
                <a:alphaOff val="0"/>
              </a:schemeClr>
            </a:lnRef>
            <a:fillRef idx="1">
              <a:scrgbClr r="0" g="0" b="0"/>
            </a:fillRef>
            <a:effectRef idx="0">
              <a:schemeClr val="accent1">
                <a:alpha val="90000"/>
                <a:hueOff val="0"/>
                <a:satOff val="0"/>
                <a:lumOff val="0"/>
                <a:alphaOff val="-26667"/>
              </a:schemeClr>
            </a:effectRef>
            <a:fontRef idx="minor">
              <a:schemeClr val="lt1"/>
            </a:fontRef>
          </p:style>
          <p:txBody>
            <a:bodyPr/>
            <a:lstStyle/>
            <a:p>
              <a:endParaRPr lang="en-US" dirty="0"/>
            </a:p>
          </p:txBody>
        </p:sp>
        <p:sp>
          <p:nvSpPr>
            <p:cNvPr id="27" name="Rectangle: Rounded Corners 4">
              <a:extLst>
                <a:ext uri="{FF2B5EF4-FFF2-40B4-BE49-F238E27FC236}">
                  <a16:creationId xmlns:a16="http://schemas.microsoft.com/office/drawing/2014/main" id="{F0F985B2-7ECD-64D0-CC33-325673DC1CFC}"/>
                </a:ext>
              </a:extLst>
            </p:cNvPr>
            <p:cNvSpPr txBox="1"/>
            <p:nvPr/>
          </p:nvSpPr>
          <p:spPr>
            <a:xfrm>
              <a:off x="904928" y="1689183"/>
              <a:ext cx="2454534" cy="5273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35560" rIns="35560" bIns="35560" numCol="1" spcCol="1270" anchor="t" anchorCtr="0">
              <a:noAutofit/>
            </a:bodyPr>
            <a:lstStyle/>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Color Block Associations: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Associations: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Fit to Therapeutic Category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Icon Negative/Offensive Communication (No):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Existing Logo Similarity (None):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Fit to Brand Personality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Fit to Therapeutic Category (</a:t>
              </a:r>
              <a:r>
                <a:rPr lang="en-US" sz="1400" i="1" kern="1200" dirty="0" err="1">
                  <a:solidFill>
                    <a:schemeClr val="bg1"/>
                  </a:solidFill>
                  <a:cs typeface="Calibri" panose="020F0502020204030204" pitchFamily="34" charset="0"/>
                </a:rPr>
                <a:t>XXXXX</a:t>
              </a:r>
              <a:r>
                <a:rPr lang="en-US" sz="1400" i="1" kern="1200" dirty="0">
                  <a:solidFill>
                    <a:schemeClr val="bg1"/>
                  </a:solidFill>
                  <a:cs typeface="Calibri" panose="020F0502020204030204" pitchFamily="34" charset="0"/>
                </a:rPr>
                <a:t>) -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Negative/Offensive Communication (No): 100%</a:t>
              </a:r>
            </a:p>
            <a:p>
              <a:pPr marL="173038" lvl="0" indent="-173038" defTabSz="622300">
                <a:lnSpc>
                  <a:spcPct val="90000"/>
                </a:lnSpc>
                <a:spcBef>
                  <a:spcPct val="0"/>
                </a:spcBef>
                <a:spcAft>
                  <a:spcPct val="35000"/>
                </a:spcAft>
                <a:buFont typeface="Wingdings" panose="05000000000000000000" pitchFamily="2" charset="2"/>
                <a:buChar char="Ø"/>
              </a:pPr>
              <a:r>
                <a:rPr lang="en-US" sz="1400" i="1" kern="1200" dirty="0">
                  <a:solidFill>
                    <a:schemeClr val="bg1"/>
                  </a:solidFill>
                  <a:cs typeface="Calibri" panose="020F0502020204030204" pitchFamily="34" charset="0"/>
                </a:rPr>
                <a:t>Logo Modification (No): </a:t>
              </a:r>
              <a:r>
                <a:rPr lang="en-US" sz="1400" i="1" kern="1200" dirty="0" err="1">
                  <a:solidFill>
                    <a:schemeClr val="bg1"/>
                  </a:solidFill>
                  <a:cs typeface="Calibri" panose="020F0502020204030204" pitchFamily="34" charset="0"/>
                </a:rPr>
                <a:t>x.x</a:t>
              </a:r>
              <a:r>
                <a:rPr lang="en-US" sz="1400" i="1" kern="1200" dirty="0">
                  <a:solidFill>
                    <a:schemeClr val="bg1"/>
                  </a:solidFill>
                  <a:cs typeface="Calibri" panose="020F0502020204030204" pitchFamily="34" charset="0"/>
                </a:rPr>
                <a:t>%</a:t>
              </a:r>
            </a:p>
            <a:p>
              <a:pPr marL="173038" lvl="0" indent="-173038" defTabSz="174625">
                <a:lnSpc>
                  <a:spcPct val="90000"/>
                </a:lnSpc>
                <a:spcBef>
                  <a:spcPct val="0"/>
                </a:spcBef>
                <a:spcAft>
                  <a:spcPct val="35000"/>
                </a:spcAft>
                <a:buFont typeface="Wingdings" panose="05000000000000000000" pitchFamily="2" charset="2"/>
                <a:buChar char="Ø"/>
              </a:pPr>
              <a:endParaRPr lang="fr-FR" sz="1400" i="1" kern="1200" dirty="0">
                <a:solidFill>
                  <a:schemeClr val="bg1"/>
                </a:solidFill>
                <a:cs typeface="Calibri" panose="020F0502020204030204" pitchFamily="34" charset="0"/>
              </a:endParaRPr>
            </a:p>
          </p:txBody>
        </p:sp>
      </p:grpSp>
      <p:graphicFrame>
        <p:nvGraphicFramePr>
          <p:cNvPr id="11" name="Diagram 10">
            <a:extLst>
              <a:ext uri="{FF2B5EF4-FFF2-40B4-BE49-F238E27FC236}">
                <a16:creationId xmlns:a16="http://schemas.microsoft.com/office/drawing/2014/main" id="{3E5AC5F6-08A1-EFDF-B4FB-6B60484F8FC4}"/>
              </a:ext>
            </a:extLst>
          </p:cNvPr>
          <p:cNvGraphicFramePr/>
          <p:nvPr/>
        </p:nvGraphicFramePr>
        <p:xfrm>
          <a:off x="6877319" y="5332415"/>
          <a:ext cx="4120307" cy="56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8">
            <a:extLst>
              <a:ext uri="{FF2B5EF4-FFF2-40B4-BE49-F238E27FC236}">
                <a16:creationId xmlns:a16="http://schemas.microsoft.com/office/drawing/2014/main" id="{F66E13D1-9D59-1A0F-ABEA-D82B97A98097}"/>
              </a:ext>
            </a:extLst>
          </p:cNvPr>
          <p:cNvSpPr/>
          <p:nvPr/>
        </p:nvSpPr>
        <p:spPr>
          <a:xfrm>
            <a:off x="774633" y="667775"/>
            <a:ext cx="4649623" cy="2123774"/>
          </a:xfrm>
          <a:prstGeom prst="roundRect">
            <a:avLst>
              <a:gd name="adj" fmla="val 9133"/>
            </a:avLst>
          </a:prstGeom>
          <a:solidFill>
            <a:srgbClr val="F2F2F2"/>
          </a:solidFill>
          <a:ln w="76200">
            <a:solidFill>
              <a:srgbClr val="FFC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a:solidFill>
                  <a:schemeClr val="tx1"/>
                </a:solidFill>
              </a:rPr>
              <a:t>Logo Rec 4</a:t>
            </a:r>
          </a:p>
        </p:txBody>
      </p:sp>
    </p:spTree>
    <p:extLst>
      <p:ext uri="{BB962C8B-B14F-4D97-AF65-F5344CB8AC3E}">
        <p14:creationId xmlns:p14="http://schemas.microsoft.com/office/powerpoint/2010/main" val="1450579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 person&#10;&#10;Description automatically generated">
            <a:extLst>
              <a:ext uri="{FF2B5EF4-FFF2-40B4-BE49-F238E27FC236}">
                <a16:creationId xmlns:a16="http://schemas.microsoft.com/office/drawing/2014/main" id="{46585506-6205-48A8-AAAD-43FBE9CF73E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9504" b="29504"/>
          <a:stretch>
            <a:fillRect/>
          </a:stretch>
        </p:blipFill>
        <p:spPr/>
      </p:pic>
      <p:sp>
        <p:nvSpPr>
          <p:cNvPr id="5" name="Title 6">
            <a:extLst>
              <a:ext uri="{FF2B5EF4-FFF2-40B4-BE49-F238E27FC236}">
                <a16:creationId xmlns:a16="http://schemas.microsoft.com/office/drawing/2014/main" id="{2B56EDCF-D114-B188-31FD-F11B846C916D}"/>
              </a:ext>
            </a:extLst>
          </p:cNvPr>
          <p:cNvSpPr txBox="1">
            <a:spLocks/>
          </p:cNvSpPr>
          <p:nvPr/>
        </p:nvSpPr>
        <p:spPr>
          <a:xfrm>
            <a:off x="1519652"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Market Research Results</a:t>
            </a:r>
          </a:p>
        </p:txBody>
      </p:sp>
    </p:spTree>
    <p:extLst>
      <p:ext uri="{BB962C8B-B14F-4D97-AF65-F5344CB8AC3E}">
        <p14:creationId xmlns:p14="http://schemas.microsoft.com/office/powerpoint/2010/main" val="3848307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2215991"/>
          </a:xfrm>
        </p:spPr>
        <p:txBody>
          <a:bodyPr/>
          <a:lstStyle/>
          <a:p>
            <a:pPr>
              <a:spcBef>
                <a:spcPts val="0"/>
              </a:spcBef>
            </a:pPr>
            <a:r>
              <a:rPr lang="en-US" dirty="0"/>
              <a:t>Brand Institute is pleased to work with </a:t>
            </a:r>
            <a:r>
              <a:rPr lang="en-US" dirty="0">
                <a:solidFill>
                  <a:srgbClr val="FF0000"/>
                </a:solidFill>
              </a:rPr>
              <a:t>Client Name </a:t>
            </a:r>
            <a:r>
              <a:rPr lang="en-US" dirty="0"/>
              <a:t>to identify the optimal logo candidates for </a:t>
            </a:r>
            <a:r>
              <a:rPr lang="en-US" dirty="0">
                <a:solidFill>
                  <a:srgbClr val="FF0000"/>
                </a:solidFill>
              </a:rPr>
              <a:t>Product Description</a:t>
            </a:r>
            <a:r>
              <a:rPr lang="en-US" dirty="0"/>
              <a:t>.</a:t>
            </a:r>
          </a:p>
          <a:p>
            <a:pPr>
              <a:spcBef>
                <a:spcPts val="0"/>
              </a:spcBef>
            </a:pPr>
            <a:r>
              <a:rPr lang="en-US" dirty="0"/>
              <a:t> </a:t>
            </a:r>
          </a:p>
          <a:p>
            <a:pPr>
              <a:spcBef>
                <a:spcPts val="0"/>
              </a:spcBef>
            </a:pPr>
            <a:r>
              <a:rPr lang="en-US" dirty="0"/>
              <a:t>This product will be marketed in </a:t>
            </a:r>
            <a:r>
              <a:rPr lang="en-US" dirty="0">
                <a:solidFill>
                  <a:srgbClr val="FF0000"/>
                </a:solidFill>
              </a:rPr>
              <a:t>XXXX</a:t>
            </a:r>
            <a:r>
              <a:rPr lang="en-US" dirty="0"/>
              <a:t>.</a:t>
            </a:r>
          </a:p>
          <a:p>
            <a:pPr>
              <a:spcBef>
                <a:spcPts val="0"/>
              </a:spcBef>
            </a:pPr>
            <a:endParaRPr lang="en-US" dirty="0"/>
          </a:p>
          <a:p>
            <a:pPr>
              <a:spcBef>
                <a:spcPts val="0"/>
              </a:spcBef>
            </a:pPr>
            <a:r>
              <a:rPr lang="en-US" dirty="0"/>
              <a:t>The report objectives are: </a:t>
            </a:r>
          </a:p>
          <a:p>
            <a:pPr>
              <a:spcBef>
                <a:spcPts val="0"/>
              </a:spcBef>
            </a:pPr>
            <a:endParaRPr lang="en-US" dirty="0"/>
          </a:p>
          <a:p>
            <a:pPr marL="285750" indent="-169863">
              <a:spcBef>
                <a:spcPts val="0"/>
              </a:spcBef>
              <a:buFont typeface="Arial" panose="020B0604020202020204" pitchFamily="34" charset="0"/>
              <a:buChar char="•"/>
            </a:pPr>
            <a:r>
              <a:rPr lang="en-US" dirty="0"/>
              <a:t>To analyze the results from BI-BrandTest research</a:t>
            </a:r>
          </a:p>
          <a:p>
            <a:pPr marL="285750" indent="-169863">
              <a:spcBef>
                <a:spcPts val="0"/>
              </a:spcBef>
              <a:buFont typeface="Arial" panose="020B0604020202020204" pitchFamily="34" charset="0"/>
              <a:buChar char="•"/>
            </a:pPr>
            <a:endParaRPr lang="en-US" dirty="0"/>
          </a:p>
          <a:p>
            <a:pPr marL="285750" indent="-169863">
              <a:spcBef>
                <a:spcPts val="0"/>
              </a:spcBef>
              <a:buFont typeface="Arial" panose="020B0604020202020204" pitchFamily="34" charset="0"/>
              <a:buChar char="•"/>
            </a:pPr>
            <a:r>
              <a:rPr lang="en-US" dirty="0"/>
              <a:t>To identify the top recommended logo candidates from a marketing perspective</a:t>
            </a:r>
          </a:p>
        </p:txBody>
      </p:sp>
    </p:spTree>
    <p:extLst>
      <p:ext uri="{BB962C8B-B14F-4D97-AF65-F5344CB8AC3E}">
        <p14:creationId xmlns:p14="http://schemas.microsoft.com/office/powerpoint/2010/main" val="3289534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Color Block Associations Results</a:t>
            </a: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t>This measurement is designed to find what associations respondents have with each color block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111034" y="6035941"/>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x.x% and above were included here. The PDF contains the complete results.</a:t>
            </a:r>
          </a:p>
        </p:txBody>
      </p:sp>
      <p:graphicFrame>
        <p:nvGraphicFramePr>
          <p:cNvPr id="6" name="Table5">
            <a:extLst>
              <a:ext uri="{FF2B5EF4-FFF2-40B4-BE49-F238E27FC236}">
                <a16:creationId xmlns:a16="http://schemas.microsoft.com/office/drawing/2014/main" id="{C4E9DD53-7FEC-E64B-728A-8DEAE77CAC4E}"/>
              </a:ext>
            </a:extLst>
          </p:cNvPr>
          <p:cNvGraphicFramePr>
            <a:graphicFrameLocks noGrp="1"/>
          </p:cNvGraphicFramePr>
          <p:nvPr>
            <p:extLst>
              <p:ext uri="{D42A27DB-BD31-4B8C-83A1-F6EECF244321}">
                <p14:modId xmlns:p14="http://schemas.microsoft.com/office/powerpoint/2010/main" val="4285171154"/>
              </p:ext>
            </p:extLst>
          </p:nvPr>
        </p:nvGraphicFramePr>
        <p:xfrm>
          <a:off x="8686800" y="362935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7" name="Table4">
            <a:extLst>
              <a:ext uri="{FF2B5EF4-FFF2-40B4-BE49-F238E27FC236}">
                <a16:creationId xmlns:a16="http://schemas.microsoft.com/office/drawing/2014/main" id="{55547915-1FCD-3647-FFEA-D813FA25435D}"/>
              </a:ext>
            </a:extLst>
          </p:cNvPr>
          <p:cNvGraphicFramePr>
            <a:graphicFrameLocks noGrp="1"/>
          </p:cNvGraphicFramePr>
          <p:nvPr>
            <p:extLst>
              <p:ext uri="{D42A27DB-BD31-4B8C-83A1-F6EECF244321}">
                <p14:modId xmlns:p14="http://schemas.microsoft.com/office/powerpoint/2010/main" val="867339653"/>
              </p:ext>
            </p:extLst>
          </p:nvPr>
        </p:nvGraphicFramePr>
        <p:xfrm>
          <a:off x="462915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3">
            <a:extLst>
              <a:ext uri="{FF2B5EF4-FFF2-40B4-BE49-F238E27FC236}">
                <a16:creationId xmlns:a16="http://schemas.microsoft.com/office/drawing/2014/main" id="{59C0A091-8AE5-2A29-5526-C250D526939D}"/>
              </a:ext>
            </a:extLst>
          </p:cNvPr>
          <p:cNvGraphicFramePr>
            <a:graphicFrameLocks noGrp="1"/>
          </p:cNvGraphicFramePr>
          <p:nvPr>
            <p:extLst>
              <p:ext uri="{D42A27DB-BD31-4B8C-83A1-F6EECF244321}">
                <p14:modId xmlns:p14="http://schemas.microsoft.com/office/powerpoint/2010/main" val="977810013"/>
              </p:ext>
            </p:extLst>
          </p:nvPr>
        </p:nvGraphicFramePr>
        <p:xfrm>
          <a:off x="57150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4" name="Table2">
            <a:extLst>
              <a:ext uri="{FF2B5EF4-FFF2-40B4-BE49-F238E27FC236}">
                <a16:creationId xmlns:a16="http://schemas.microsoft.com/office/drawing/2014/main" id="{BB7BB456-D205-5A6A-46E3-A285116DEC10}"/>
              </a:ext>
            </a:extLst>
          </p:cNvPr>
          <p:cNvGraphicFramePr>
            <a:graphicFrameLocks noGrp="1"/>
          </p:cNvGraphicFramePr>
          <p:nvPr>
            <p:extLst>
              <p:ext uri="{D42A27DB-BD31-4B8C-83A1-F6EECF244321}">
                <p14:modId xmlns:p14="http://schemas.microsoft.com/office/powerpoint/2010/main" val="2933257619"/>
              </p:ext>
            </p:extLst>
          </p:nvPr>
        </p:nvGraphicFramePr>
        <p:xfrm>
          <a:off x="8686800" y="15433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5" name="Table1">
            <a:extLst>
              <a:ext uri="{FF2B5EF4-FFF2-40B4-BE49-F238E27FC236}">
                <a16:creationId xmlns:a16="http://schemas.microsoft.com/office/drawing/2014/main" id="{3CE44851-5943-C122-C7F9-44D32E7199E8}"/>
              </a:ext>
            </a:extLst>
          </p:cNvPr>
          <p:cNvGraphicFramePr>
            <a:graphicFrameLocks noGrp="1"/>
          </p:cNvGraphicFramePr>
          <p:nvPr>
            <p:extLst>
              <p:ext uri="{D42A27DB-BD31-4B8C-83A1-F6EECF244321}">
                <p14:modId xmlns:p14="http://schemas.microsoft.com/office/powerpoint/2010/main" val="1890790509"/>
              </p:ext>
            </p:extLst>
          </p:nvPr>
        </p:nvGraphicFramePr>
        <p:xfrm>
          <a:off x="462915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6" name="Table0">
            <a:extLst>
              <a:ext uri="{FF2B5EF4-FFF2-40B4-BE49-F238E27FC236}">
                <a16:creationId xmlns:a16="http://schemas.microsoft.com/office/drawing/2014/main" id="{591666F7-DA57-89CD-2462-A9D62434D1D5}"/>
              </a:ext>
            </a:extLst>
          </p:cNvPr>
          <p:cNvGraphicFramePr>
            <a:graphicFrameLocks noGrp="1"/>
          </p:cNvGraphicFramePr>
          <p:nvPr>
            <p:extLst>
              <p:ext uri="{D42A27DB-BD31-4B8C-83A1-F6EECF244321}">
                <p14:modId xmlns:p14="http://schemas.microsoft.com/office/powerpoint/2010/main" val="2711476328"/>
              </p:ext>
            </p:extLst>
          </p:nvPr>
        </p:nvGraphicFramePr>
        <p:xfrm>
          <a:off x="57150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492246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Color Block Associations Results (Cont.)</a:t>
            </a: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t>This measurement is designed to find what associations respondents have with each color block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111034" y="6035941"/>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x.x% and above were included here. The PDF contains the complete results.</a:t>
            </a:r>
          </a:p>
        </p:txBody>
      </p:sp>
      <p:graphicFrame>
        <p:nvGraphicFramePr>
          <p:cNvPr id="6" name="Table11">
            <a:extLst>
              <a:ext uri="{FF2B5EF4-FFF2-40B4-BE49-F238E27FC236}">
                <a16:creationId xmlns:a16="http://schemas.microsoft.com/office/drawing/2014/main" id="{C4E9DD53-7FEC-E64B-728A-8DEAE77CAC4E}"/>
              </a:ext>
            </a:extLst>
          </p:cNvPr>
          <p:cNvGraphicFramePr>
            <a:graphicFrameLocks noGrp="1"/>
          </p:cNvGraphicFramePr>
          <p:nvPr>
            <p:extLst>
              <p:ext uri="{D42A27DB-BD31-4B8C-83A1-F6EECF244321}">
                <p14:modId xmlns:p14="http://schemas.microsoft.com/office/powerpoint/2010/main" val="2784391830"/>
              </p:ext>
            </p:extLst>
          </p:nvPr>
        </p:nvGraphicFramePr>
        <p:xfrm>
          <a:off x="8686800" y="362935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7" name="Table10">
            <a:extLst>
              <a:ext uri="{FF2B5EF4-FFF2-40B4-BE49-F238E27FC236}">
                <a16:creationId xmlns:a16="http://schemas.microsoft.com/office/drawing/2014/main" id="{55547915-1FCD-3647-FFEA-D813FA25435D}"/>
              </a:ext>
            </a:extLst>
          </p:cNvPr>
          <p:cNvGraphicFramePr>
            <a:graphicFrameLocks noGrp="1"/>
          </p:cNvGraphicFramePr>
          <p:nvPr>
            <p:extLst>
              <p:ext uri="{D42A27DB-BD31-4B8C-83A1-F6EECF244321}">
                <p14:modId xmlns:p14="http://schemas.microsoft.com/office/powerpoint/2010/main" val="4052498307"/>
              </p:ext>
            </p:extLst>
          </p:nvPr>
        </p:nvGraphicFramePr>
        <p:xfrm>
          <a:off x="462915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9">
            <a:extLst>
              <a:ext uri="{FF2B5EF4-FFF2-40B4-BE49-F238E27FC236}">
                <a16:creationId xmlns:a16="http://schemas.microsoft.com/office/drawing/2014/main" id="{59C0A091-8AE5-2A29-5526-C250D526939D}"/>
              </a:ext>
            </a:extLst>
          </p:cNvPr>
          <p:cNvGraphicFramePr>
            <a:graphicFrameLocks noGrp="1"/>
          </p:cNvGraphicFramePr>
          <p:nvPr>
            <p:extLst>
              <p:ext uri="{D42A27DB-BD31-4B8C-83A1-F6EECF244321}">
                <p14:modId xmlns:p14="http://schemas.microsoft.com/office/powerpoint/2010/main" val="3221269134"/>
              </p:ext>
            </p:extLst>
          </p:nvPr>
        </p:nvGraphicFramePr>
        <p:xfrm>
          <a:off x="57150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4" name="Table8">
            <a:extLst>
              <a:ext uri="{FF2B5EF4-FFF2-40B4-BE49-F238E27FC236}">
                <a16:creationId xmlns:a16="http://schemas.microsoft.com/office/drawing/2014/main" id="{BB7BB456-D205-5A6A-46E3-A285116DEC10}"/>
              </a:ext>
            </a:extLst>
          </p:cNvPr>
          <p:cNvGraphicFramePr>
            <a:graphicFrameLocks noGrp="1"/>
          </p:cNvGraphicFramePr>
          <p:nvPr>
            <p:extLst>
              <p:ext uri="{D42A27DB-BD31-4B8C-83A1-F6EECF244321}">
                <p14:modId xmlns:p14="http://schemas.microsoft.com/office/powerpoint/2010/main" val="1351537948"/>
              </p:ext>
            </p:extLst>
          </p:nvPr>
        </p:nvGraphicFramePr>
        <p:xfrm>
          <a:off x="8686800" y="15433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5" name="Table7">
            <a:extLst>
              <a:ext uri="{FF2B5EF4-FFF2-40B4-BE49-F238E27FC236}">
                <a16:creationId xmlns:a16="http://schemas.microsoft.com/office/drawing/2014/main" id="{3CE44851-5943-C122-C7F9-44D32E7199E8}"/>
              </a:ext>
            </a:extLst>
          </p:cNvPr>
          <p:cNvGraphicFramePr>
            <a:graphicFrameLocks noGrp="1"/>
          </p:cNvGraphicFramePr>
          <p:nvPr>
            <p:extLst>
              <p:ext uri="{D42A27DB-BD31-4B8C-83A1-F6EECF244321}">
                <p14:modId xmlns:p14="http://schemas.microsoft.com/office/powerpoint/2010/main" val="950735244"/>
              </p:ext>
            </p:extLst>
          </p:nvPr>
        </p:nvGraphicFramePr>
        <p:xfrm>
          <a:off x="462915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6" name="Table6">
            <a:extLst>
              <a:ext uri="{FF2B5EF4-FFF2-40B4-BE49-F238E27FC236}">
                <a16:creationId xmlns:a16="http://schemas.microsoft.com/office/drawing/2014/main" id="{591666F7-DA57-89CD-2462-A9D62434D1D5}"/>
              </a:ext>
            </a:extLst>
          </p:cNvPr>
          <p:cNvGraphicFramePr>
            <a:graphicFrameLocks noGrp="1"/>
          </p:cNvGraphicFramePr>
          <p:nvPr>
            <p:extLst>
              <p:ext uri="{D42A27DB-BD31-4B8C-83A1-F6EECF244321}">
                <p14:modId xmlns:p14="http://schemas.microsoft.com/office/powerpoint/2010/main" val="3569684428"/>
              </p:ext>
            </p:extLst>
          </p:nvPr>
        </p:nvGraphicFramePr>
        <p:xfrm>
          <a:off x="57150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897489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Color Block Associations Results (Cont.)</a:t>
            </a: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t>This measurement is designed to find what associations respondents have with each color block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111034" y="6035941"/>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x.x% and above were included here. The PDF contains the complete results.</a:t>
            </a:r>
          </a:p>
        </p:txBody>
      </p:sp>
      <p:graphicFrame>
        <p:nvGraphicFramePr>
          <p:cNvPr id="6" name="Table17">
            <a:extLst>
              <a:ext uri="{FF2B5EF4-FFF2-40B4-BE49-F238E27FC236}">
                <a16:creationId xmlns:a16="http://schemas.microsoft.com/office/drawing/2014/main" id="{C4E9DD53-7FEC-E64B-728A-8DEAE77CAC4E}"/>
              </a:ext>
            </a:extLst>
          </p:cNvPr>
          <p:cNvGraphicFramePr>
            <a:graphicFrameLocks noGrp="1"/>
          </p:cNvGraphicFramePr>
          <p:nvPr>
            <p:extLst>
              <p:ext uri="{D42A27DB-BD31-4B8C-83A1-F6EECF244321}">
                <p14:modId xmlns:p14="http://schemas.microsoft.com/office/powerpoint/2010/main" val="2831534584"/>
              </p:ext>
            </p:extLst>
          </p:nvPr>
        </p:nvGraphicFramePr>
        <p:xfrm>
          <a:off x="8686800" y="362935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7" name="Table16">
            <a:extLst>
              <a:ext uri="{FF2B5EF4-FFF2-40B4-BE49-F238E27FC236}">
                <a16:creationId xmlns:a16="http://schemas.microsoft.com/office/drawing/2014/main" id="{55547915-1FCD-3647-FFEA-D813FA25435D}"/>
              </a:ext>
            </a:extLst>
          </p:cNvPr>
          <p:cNvGraphicFramePr>
            <a:graphicFrameLocks noGrp="1"/>
          </p:cNvGraphicFramePr>
          <p:nvPr>
            <p:extLst>
              <p:ext uri="{D42A27DB-BD31-4B8C-83A1-F6EECF244321}">
                <p14:modId xmlns:p14="http://schemas.microsoft.com/office/powerpoint/2010/main" val="3178289630"/>
              </p:ext>
            </p:extLst>
          </p:nvPr>
        </p:nvGraphicFramePr>
        <p:xfrm>
          <a:off x="462915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15">
            <a:extLst>
              <a:ext uri="{FF2B5EF4-FFF2-40B4-BE49-F238E27FC236}">
                <a16:creationId xmlns:a16="http://schemas.microsoft.com/office/drawing/2014/main" id="{59C0A091-8AE5-2A29-5526-C250D526939D}"/>
              </a:ext>
            </a:extLst>
          </p:cNvPr>
          <p:cNvGraphicFramePr>
            <a:graphicFrameLocks noGrp="1"/>
          </p:cNvGraphicFramePr>
          <p:nvPr>
            <p:extLst>
              <p:ext uri="{D42A27DB-BD31-4B8C-83A1-F6EECF244321}">
                <p14:modId xmlns:p14="http://schemas.microsoft.com/office/powerpoint/2010/main" val="1486140964"/>
              </p:ext>
            </p:extLst>
          </p:nvPr>
        </p:nvGraphicFramePr>
        <p:xfrm>
          <a:off x="57150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4" name="Table14">
            <a:extLst>
              <a:ext uri="{FF2B5EF4-FFF2-40B4-BE49-F238E27FC236}">
                <a16:creationId xmlns:a16="http://schemas.microsoft.com/office/drawing/2014/main" id="{BB7BB456-D205-5A6A-46E3-A285116DEC10}"/>
              </a:ext>
            </a:extLst>
          </p:cNvPr>
          <p:cNvGraphicFramePr>
            <a:graphicFrameLocks noGrp="1"/>
          </p:cNvGraphicFramePr>
          <p:nvPr>
            <p:extLst>
              <p:ext uri="{D42A27DB-BD31-4B8C-83A1-F6EECF244321}">
                <p14:modId xmlns:p14="http://schemas.microsoft.com/office/powerpoint/2010/main" val="1824693488"/>
              </p:ext>
            </p:extLst>
          </p:nvPr>
        </p:nvGraphicFramePr>
        <p:xfrm>
          <a:off x="8686800" y="15433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5" name="Table13">
            <a:extLst>
              <a:ext uri="{FF2B5EF4-FFF2-40B4-BE49-F238E27FC236}">
                <a16:creationId xmlns:a16="http://schemas.microsoft.com/office/drawing/2014/main" id="{3CE44851-5943-C122-C7F9-44D32E7199E8}"/>
              </a:ext>
            </a:extLst>
          </p:cNvPr>
          <p:cNvGraphicFramePr>
            <a:graphicFrameLocks noGrp="1"/>
          </p:cNvGraphicFramePr>
          <p:nvPr>
            <p:extLst>
              <p:ext uri="{D42A27DB-BD31-4B8C-83A1-F6EECF244321}">
                <p14:modId xmlns:p14="http://schemas.microsoft.com/office/powerpoint/2010/main" val="2957061965"/>
              </p:ext>
            </p:extLst>
          </p:nvPr>
        </p:nvGraphicFramePr>
        <p:xfrm>
          <a:off x="462915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6" name="Table12">
            <a:extLst>
              <a:ext uri="{FF2B5EF4-FFF2-40B4-BE49-F238E27FC236}">
                <a16:creationId xmlns:a16="http://schemas.microsoft.com/office/drawing/2014/main" id="{591666F7-DA57-89CD-2462-A9D62434D1D5}"/>
              </a:ext>
            </a:extLst>
          </p:cNvPr>
          <p:cNvGraphicFramePr>
            <a:graphicFrameLocks noGrp="1"/>
          </p:cNvGraphicFramePr>
          <p:nvPr>
            <p:extLst>
              <p:ext uri="{D42A27DB-BD31-4B8C-83A1-F6EECF244321}">
                <p14:modId xmlns:p14="http://schemas.microsoft.com/office/powerpoint/2010/main" val="3984427625"/>
              </p:ext>
            </p:extLst>
          </p:nvPr>
        </p:nvGraphicFramePr>
        <p:xfrm>
          <a:off x="57150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525839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Color Block Associations Results (Cont.)</a:t>
            </a: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t>This measurement is designed to find what associations respondents have with each color block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111034" y="6035941"/>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x.x% and above were included here. The PDF contains the complete results.</a:t>
            </a:r>
          </a:p>
        </p:txBody>
      </p:sp>
      <p:graphicFrame>
        <p:nvGraphicFramePr>
          <p:cNvPr id="6" name="Table23">
            <a:extLst>
              <a:ext uri="{FF2B5EF4-FFF2-40B4-BE49-F238E27FC236}">
                <a16:creationId xmlns:a16="http://schemas.microsoft.com/office/drawing/2014/main" id="{C4E9DD53-7FEC-E64B-728A-8DEAE77CAC4E}"/>
              </a:ext>
            </a:extLst>
          </p:cNvPr>
          <p:cNvGraphicFramePr>
            <a:graphicFrameLocks noGrp="1"/>
          </p:cNvGraphicFramePr>
          <p:nvPr>
            <p:extLst>
              <p:ext uri="{D42A27DB-BD31-4B8C-83A1-F6EECF244321}">
                <p14:modId xmlns:p14="http://schemas.microsoft.com/office/powerpoint/2010/main" val="1161043736"/>
              </p:ext>
            </p:extLst>
          </p:nvPr>
        </p:nvGraphicFramePr>
        <p:xfrm>
          <a:off x="8686800" y="362935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7" name="Table22">
            <a:extLst>
              <a:ext uri="{FF2B5EF4-FFF2-40B4-BE49-F238E27FC236}">
                <a16:creationId xmlns:a16="http://schemas.microsoft.com/office/drawing/2014/main" id="{55547915-1FCD-3647-FFEA-D813FA25435D}"/>
              </a:ext>
            </a:extLst>
          </p:cNvPr>
          <p:cNvGraphicFramePr>
            <a:graphicFrameLocks noGrp="1"/>
          </p:cNvGraphicFramePr>
          <p:nvPr>
            <p:extLst>
              <p:ext uri="{D42A27DB-BD31-4B8C-83A1-F6EECF244321}">
                <p14:modId xmlns:p14="http://schemas.microsoft.com/office/powerpoint/2010/main" val="242564434"/>
              </p:ext>
            </p:extLst>
          </p:nvPr>
        </p:nvGraphicFramePr>
        <p:xfrm>
          <a:off x="462915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1">
            <a:extLst>
              <a:ext uri="{FF2B5EF4-FFF2-40B4-BE49-F238E27FC236}">
                <a16:creationId xmlns:a16="http://schemas.microsoft.com/office/drawing/2014/main" id="{59C0A091-8AE5-2A29-5526-C250D526939D}"/>
              </a:ext>
            </a:extLst>
          </p:cNvPr>
          <p:cNvGraphicFramePr>
            <a:graphicFrameLocks noGrp="1"/>
          </p:cNvGraphicFramePr>
          <p:nvPr>
            <p:extLst>
              <p:ext uri="{D42A27DB-BD31-4B8C-83A1-F6EECF244321}">
                <p14:modId xmlns:p14="http://schemas.microsoft.com/office/powerpoint/2010/main" val="1437282876"/>
              </p:ext>
            </p:extLst>
          </p:nvPr>
        </p:nvGraphicFramePr>
        <p:xfrm>
          <a:off x="57150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4" name="Table20">
            <a:extLst>
              <a:ext uri="{FF2B5EF4-FFF2-40B4-BE49-F238E27FC236}">
                <a16:creationId xmlns:a16="http://schemas.microsoft.com/office/drawing/2014/main" id="{BB7BB456-D205-5A6A-46E3-A285116DEC10}"/>
              </a:ext>
            </a:extLst>
          </p:cNvPr>
          <p:cNvGraphicFramePr>
            <a:graphicFrameLocks noGrp="1"/>
          </p:cNvGraphicFramePr>
          <p:nvPr>
            <p:extLst>
              <p:ext uri="{D42A27DB-BD31-4B8C-83A1-F6EECF244321}">
                <p14:modId xmlns:p14="http://schemas.microsoft.com/office/powerpoint/2010/main" val="691598393"/>
              </p:ext>
            </p:extLst>
          </p:nvPr>
        </p:nvGraphicFramePr>
        <p:xfrm>
          <a:off x="8686800" y="15433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5" name="Table19">
            <a:extLst>
              <a:ext uri="{FF2B5EF4-FFF2-40B4-BE49-F238E27FC236}">
                <a16:creationId xmlns:a16="http://schemas.microsoft.com/office/drawing/2014/main" id="{3CE44851-5943-C122-C7F9-44D32E7199E8}"/>
              </a:ext>
            </a:extLst>
          </p:cNvPr>
          <p:cNvGraphicFramePr>
            <a:graphicFrameLocks noGrp="1"/>
          </p:cNvGraphicFramePr>
          <p:nvPr>
            <p:extLst>
              <p:ext uri="{D42A27DB-BD31-4B8C-83A1-F6EECF244321}">
                <p14:modId xmlns:p14="http://schemas.microsoft.com/office/powerpoint/2010/main" val="2596346869"/>
              </p:ext>
            </p:extLst>
          </p:nvPr>
        </p:nvGraphicFramePr>
        <p:xfrm>
          <a:off x="462915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6" name="Table18">
            <a:extLst>
              <a:ext uri="{FF2B5EF4-FFF2-40B4-BE49-F238E27FC236}">
                <a16:creationId xmlns:a16="http://schemas.microsoft.com/office/drawing/2014/main" id="{591666F7-DA57-89CD-2462-A9D62434D1D5}"/>
              </a:ext>
            </a:extLst>
          </p:cNvPr>
          <p:cNvGraphicFramePr>
            <a:graphicFrameLocks noGrp="1"/>
          </p:cNvGraphicFramePr>
          <p:nvPr>
            <p:extLst>
              <p:ext uri="{D42A27DB-BD31-4B8C-83A1-F6EECF244321}">
                <p14:modId xmlns:p14="http://schemas.microsoft.com/office/powerpoint/2010/main" val="52246234"/>
              </p:ext>
            </p:extLst>
          </p:nvPr>
        </p:nvGraphicFramePr>
        <p:xfrm>
          <a:off x="57150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822396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Color Block Associations Results (Cont.)</a:t>
            </a: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t>This measurement is designed to find what associations respondents have with each color block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111034" y="6035941"/>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x.x% and above were included here. The PDF contains the complete results.</a:t>
            </a:r>
          </a:p>
        </p:txBody>
      </p:sp>
      <p:graphicFrame>
        <p:nvGraphicFramePr>
          <p:cNvPr id="6" name="Table29">
            <a:extLst>
              <a:ext uri="{FF2B5EF4-FFF2-40B4-BE49-F238E27FC236}">
                <a16:creationId xmlns:a16="http://schemas.microsoft.com/office/drawing/2014/main" id="{C4E9DD53-7FEC-E64B-728A-8DEAE77CAC4E}"/>
              </a:ext>
            </a:extLst>
          </p:cNvPr>
          <p:cNvGraphicFramePr>
            <a:graphicFrameLocks noGrp="1"/>
          </p:cNvGraphicFramePr>
          <p:nvPr>
            <p:extLst>
              <p:ext uri="{D42A27DB-BD31-4B8C-83A1-F6EECF244321}">
                <p14:modId xmlns:p14="http://schemas.microsoft.com/office/powerpoint/2010/main" val="1111573182"/>
              </p:ext>
            </p:extLst>
          </p:nvPr>
        </p:nvGraphicFramePr>
        <p:xfrm>
          <a:off x="8686800" y="362935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7" name="Table28">
            <a:extLst>
              <a:ext uri="{FF2B5EF4-FFF2-40B4-BE49-F238E27FC236}">
                <a16:creationId xmlns:a16="http://schemas.microsoft.com/office/drawing/2014/main" id="{55547915-1FCD-3647-FFEA-D813FA25435D}"/>
              </a:ext>
            </a:extLst>
          </p:cNvPr>
          <p:cNvGraphicFramePr>
            <a:graphicFrameLocks noGrp="1"/>
          </p:cNvGraphicFramePr>
          <p:nvPr>
            <p:extLst>
              <p:ext uri="{D42A27DB-BD31-4B8C-83A1-F6EECF244321}">
                <p14:modId xmlns:p14="http://schemas.microsoft.com/office/powerpoint/2010/main" val="2546115959"/>
              </p:ext>
            </p:extLst>
          </p:nvPr>
        </p:nvGraphicFramePr>
        <p:xfrm>
          <a:off x="462915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7">
            <a:extLst>
              <a:ext uri="{FF2B5EF4-FFF2-40B4-BE49-F238E27FC236}">
                <a16:creationId xmlns:a16="http://schemas.microsoft.com/office/drawing/2014/main" id="{59C0A091-8AE5-2A29-5526-C250D526939D}"/>
              </a:ext>
            </a:extLst>
          </p:cNvPr>
          <p:cNvGraphicFramePr>
            <a:graphicFrameLocks noGrp="1"/>
          </p:cNvGraphicFramePr>
          <p:nvPr>
            <p:extLst>
              <p:ext uri="{D42A27DB-BD31-4B8C-83A1-F6EECF244321}">
                <p14:modId xmlns:p14="http://schemas.microsoft.com/office/powerpoint/2010/main" val="1899334428"/>
              </p:ext>
            </p:extLst>
          </p:nvPr>
        </p:nvGraphicFramePr>
        <p:xfrm>
          <a:off x="571500" y="36388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4" name="Table26">
            <a:extLst>
              <a:ext uri="{FF2B5EF4-FFF2-40B4-BE49-F238E27FC236}">
                <a16:creationId xmlns:a16="http://schemas.microsoft.com/office/drawing/2014/main" id="{BB7BB456-D205-5A6A-46E3-A285116DEC10}"/>
              </a:ext>
            </a:extLst>
          </p:cNvPr>
          <p:cNvGraphicFramePr>
            <a:graphicFrameLocks noGrp="1"/>
          </p:cNvGraphicFramePr>
          <p:nvPr>
            <p:extLst>
              <p:ext uri="{D42A27DB-BD31-4B8C-83A1-F6EECF244321}">
                <p14:modId xmlns:p14="http://schemas.microsoft.com/office/powerpoint/2010/main" val="3522903669"/>
              </p:ext>
            </p:extLst>
          </p:nvPr>
        </p:nvGraphicFramePr>
        <p:xfrm>
          <a:off x="8686800" y="1543381"/>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5" name="Table25">
            <a:extLst>
              <a:ext uri="{FF2B5EF4-FFF2-40B4-BE49-F238E27FC236}">
                <a16:creationId xmlns:a16="http://schemas.microsoft.com/office/drawing/2014/main" id="{3CE44851-5943-C122-C7F9-44D32E7199E8}"/>
              </a:ext>
            </a:extLst>
          </p:cNvPr>
          <p:cNvGraphicFramePr>
            <a:graphicFrameLocks noGrp="1"/>
          </p:cNvGraphicFramePr>
          <p:nvPr>
            <p:extLst>
              <p:ext uri="{D42A27DB-BD31-4B8C-83A1-F6EECF244321}">
                <p14:modId xmlns:p14="http://schemas.microsoft.com/office/powerpoint/2010/main" val="4078293883"/>
              </p:ext>
            </p:extLst>
          </p:nvPr>
        </p:nvGraphicFramePr>
        <p:xfrm>
          <a:off x="462915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6" name="Table24">
            <a:extLst>
              <a:ext uri="{FF2B5EF4-FFF2-40B4-BE49-F238E27FC236}">
                <a16:creationId xmlns:a16="http://schemas.microsoft.com/office/drawing/2014/main" id="{591666F7-DA57-89CD-2462-A9D62434D1D5}"/>
              </a:ext>
            </a:extLst>
          </p:cNvPr>
          <p:cNvGraphicFramePr>
            <a:graphicFrameLocks noGrp="1"/>
          </p:cNvGraphicFramePr>
          <p:nvPr>
            <p:extLst>
              <p:ext uri="{D42A27DB-BD31-4B8C-83A1-F6EECF244321}">
                <p14:modId xmlns:p14="http://schemas.microsoft.com/office/powerpoint/2010/main" val="2653711778"/>
              </p:ext>
            </p:extLst>
          </p:nvPr>
        </p:nvGraphicFramePr>
        <p:xfrm>
          <a:off x="571500" y="1552906"/>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351982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err="1">
                <a:latin typeface="+mn-lt"/>
              </a:rPr>
              <a:t>BrandTest</a:t>
            </a:r>
            <a:r>
              <a:rPr lang="en-US" baseline="30000" dirty="0">
                <a:latin typeface="+mn-lt"/>
              </a:rPr>
              <a:t>®</a:t>
            </a:r>
            <a:r>
              <a:rPr lang="en-US" dirty="0">
                <a:latin typeface="+mn-lt"/>
              </a:rPr>
              <a:t> Market Research - Color Preference Ranking</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1969770"/>
          </a:xfrm>
        </p:spPr>
        <p:txBody>
          <a:bodyPr/>
          <a:lstStyle/>
          <a:p>
            <a:pPr>
              <a:spcBef>
                <a:spcPts val="0"/>
              </a:spcBef>
            </a:pPr>
            <a:r>
              <a:rPr lang="en-US" dirty="0"/>
              <a:t>This measurement is designed to rank the color options in order of preference.</a:t>
            </a:r>
          </a:p>
          <a:p>
            <a:pPr>
              <a:spcBef>
                <a:spcPts val="0"/>
              </a:spcBef>
            </a:pPr>
            <a:endParaRPr lang="en-US" dirty="0"/>
          </a:p>
          <a:p>
            <a:pPr>
              <a:spcBef>
                <a:spcPts val="0"/>
              </a:spcBef>
            </a:pPr>
            <a:r>
              <a:rPr lang="en-US" dirty="0"/>
              <a:t>A weighted score is provided for each of the color options. This score is calculated through a system in which points are awarded based on assigned ranking. When a respondent ranks the color options, the top candidate receives </a:t>
            </a:r>
            <a:r>
              <a:rPr lang="en-US" dirty="0">
                <a:highlight>
                  <a:srgbClr val="FFFF00"/>
                </a:highlight>
              </a:rPr>
              <a:t>five</a:t>
            </a:r>
            <a:r>
              <a:rPr lang="en-US" dirty="0"/>
              <a:t> points, the second-best candidate receives </a:t>
            </a:r>
            <a:r>
              <a:rPr lang="en-US" dirty="0">
                <a:highlight>
                  <a:srgbClr val="FFFF00"/>
                </a:highlight>
              </a:rPr>
              <a:t>four</a:t>
            </a:r>
            <a:r>
              <a:rPr lang="en-US" dirty="0"/>
              <a:t> points, etc. This equalizes the measurement by giving the most weighting to the best candidate, and subsequently lower weighting to the least qualified candidates.</a:t>
            </a:r>
          </a:p>
          <a:p>
            <a:pPr>
              <a:spcBef>
                <a:spcPts val="0"/>
              </a:spcBef>
            </a:pPr>
            <a:endParaRPr lang="en-US" dirty="0"/>
          </a:p>
          <a:p>
            <a:pPr>
              <a:spcBef>
                <a:spcPts val="0"/>
              </a:spcBef>
            </a:pPr>
            <a:r>
              <a:rPr lang="en-US" dirty="0"/>
              <a:t>An example of the weighted score calculation can be found below:</a:t>
            </a:r>
          </a:p>
        </p:txBody>
      </p:sp>
      <p:grpSp>
        <p:nvGrpSpPr>
          <p:cNvPr id="8" name="Group 7">
            <a:extLst>
              <a:ext uri="{FF2B5EF4-FFF2-40B4-BE49-F238E27FC236}">
                <a16:creationId xmlns:a16="http://schemas.microsoft.com/office/drawing/2014/main" id="{324A0DD8-DEDE-4C49-1937-3751DC5E9CC0}"/>
              </a:ext>
            </a:extLst>
          </p:cNvPr>
          <p:cNvGrpSpPr/>
          <p:nvPr/>
        </p:nvGrpSpPr>
        <p:grpSpPr>
          <a:xfrm>
            <a:off x="1419849" y="3218777"/>
            <a:ext cx="9372470" cy="1874431"/>
            <a:chOff x="1419849" y="3218777"/>
            <a:chExt cx="9372470" cy="1874431"/>
          </a:xfrm>
        </p:grpSpPr>
        <p:sp>
          <p:nvSpPr>
            <p:cNvPr id="5" name="Rounded Rectangle 31">
              <a:extLst>
                <a:ext uri="{FF2B5EF4-FFF2-40B4-BE49-F238E27FC236}">
                  <a16:creationId xmlns:a16="http://schemas.microsoft.com/office/drawing/2014/main" id="{37FA0240-E431-4E82-379B-39882D0B79A3}"/>
                </a:ext>
              </a:extLst>
            </p:cNvPr>
            <p:cNvSpPr/>
            <p:nvPr/>
          </p:nvSpPr>
          <p:spPr>
            <a:xfrm>
              <a:off x="1419849" y="3218777"/>
              <a:ext cx="9372470" cy="1874431"/>
            </a:xfrm>
            <a:prstGeom prst="roundRect">
              <a:avLst>
                <a:gd name="adj" fmla="val 913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32">
              <a:extLst>
                <a:ext uri="{FF2B5EF4-FFF2-40B4-BE49-F238E27FC236}">
                  <a16:creationId xmlns:a16="http://schemas.microsoft.com/office/drawing/2014/main" id="{671D0D60-F23E-78F2-C0E2-C959429A07D3}"/>
                </a:ext>
              </a:extLst>
            </p:cNvPr>
            <p:cNvSpPr/>
            <p:nvPr/>
          </p:nvSpPr>
          <p:spPr>
            <a:xfrm>
              <a:off x="1510385" y="3254897"/>
              <a:ext cx="9191399" cy="1792032"/>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 name="Table 8">
            <a:extLst>
              <a:ext uri="{FF2B5EF4-FFF2-40B4-BE49-F238E27FC236}">
                <a16:creationId xmlns:a16="http://schemas.microsoft.com/office/drawing/2014/main" id="{D15B6221-8813-7F30-1D20-6A0B9D5CD5A2}"/>
              </a:ext>
            </a:extLst>
          </p:cNvPr>
          <p:cNvGraphicFramePr>
            <a:graphicFrameLocks noGrp="1"/>
          </p:cNvGraphicFramePr>
          <p:nvPr>
            <p:extLst>
              <p:ext uri="{D42A27DB-BD31-4B8C-83A1-F6EECF244321}">
                <p14:modId xmlns:p14="http://schemas.microsoft.com/office/powerpoint/2010/main" val="3688772086"/>
              </p:ext>
            </p:extLst>
          </p:nvPr>
        </p:nvGraphicFramePr>
        <p:xfrm>
          <a:off x="2317071" y="3581252"/>
          <a:ext cx="7581530" cy="1188722"/>
        </p:xfrm>
        <a:graphic>
          <a:graphicData uri="http://schemas.openxmlformats.org/drawingml/2006/table">
            <a:tbl>
              <a:tblPr/>
              <a:tblGrid>
                <a:gridCol w="2324059">
                  <a:extLst>
                    <a:ext uri="{9D8B030D-6E8A-4147-A177-3AD203B41FA5}">
                      <a16:colId xmlns:a16="http://schemas.microsoft.com/office/drawing/2014/main" val="2109893656"/>
                    </a:ext>
                  </a:extLst>
                </a:gridCol>
                <a:gridCol w="792604">
                  <a:extLst>
                    <a:ext uri="{9D8B030D-6E8A-4147-A177-3AD203B41FA5}">
                      <a16:colId xmlns:a16="http://schemas.microsoft.com/office/drawing/2014/main" val="2313342634"/>
                    </a:ext>
                  </a:extLst>
                </a:gridCol>
                <a:gridCol w="792604">
                  <a:extLst>
                    <a:ext uri="{9D8B030D-6E8A-4147-A177-3AD203B41FA5}">
                      <a16:colId xmlns:a16="http://schemas.microsoft.com/office/drawing/2014/main" val="906436383"/>
                    </a:ext>
                  </a:extLst>
                </a:gridCol>
                <a:gridCol w="792604">
                  <a:extLst>
                    <a:ext uri="{9D8B030D-6E8A-4147-A177-3AD203B41FA5}">
                      <a16:colId xmlns:a16="http://schemas.microsoft.com/office/drawing/2014/main" val="3646562346"/>
                    </a:ext>
                  </a:extLst>
                </a:gridCol>
                <a:gridCol w="792604">
                  <a:extLst>
                    <a:ext uri="{9D8B030D-6E8A-4147-A177-3AD203B41FA5}">
                      <a16:colId xmlns:a16="http://schemas.microsoft.com/office/drawing/2014/main" val="2456691163"/>
                    </a:ext>
                  </a:extLst>
                </a:gridCol>
                <a:gridCol w="792604">
                  <a:extLst>
                    <a:ext uri="{9D8B030D-6E8A-4147-A177-3AD203B41FA5}">
                      <a16:colId xmlns:a16="http://schemas.microsoft.com/office/drawing/2014/main" val="3422181625"/>
                    </a:ext>
                  </a:extLst>
                </a:gridCol>
                <a:gridCol w="1294451">
                  <a:extLst>
                    <a:ext uri="{9D8B030D-6E8A-4147-A177-3AD203B41FA5}">
                      <a16:colId xmlns:a16="http://schemas.microsoft.com/office/drawing/2014/main" val="2722005287"/>
                    </a:ext>
                  </a:extLst>
                </a:gridCol>
              </a:tblGrid>
              <a:tr h="628620">
                <a:tc>
                  <a:txBody>
                    <a:bodyPr/>
                    <a:lstStyle/>
                    <a:p>
                      <a:pPr algn="ctr" rtl="0" fontAlgn="b"/>
                      <a:r>
                        <a:rPr lang="en-US" sz="1400" b="1" i="0" u="none" strike="noStrike" dirty="0">
                          <a:solidFill>
                            <a:srgbClr val="FFFFFF"/>
                          </a:solidFill>
                          <a:effectLst/>
                          <a:latin typeface="+mn-lt"/>
                        </a:rPr>
                        <a:t>Color Blocks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56638965"/>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27</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18</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29</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18</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32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1" i="0" u="none" strike="noStrike" dirty="0">
                          <a:effectLst/>
                          <a:latin typeface="+mn-lt"/>
                        </a:rPr>
                        <a:t>799</a:t>
                      </a: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25547549"/>
                  </a:ext>
                </a:extLst>
              </a:tr>
            </a:tbl>
          </a:graphicData>
        </a:graphic>
      </p:graphicFrame>
      <p:pic>
        <p:nvPicPr>
          <p:cNvPr id="10" name="Picture 9">
            <a:extLst>
              <a:ext uri="{FF2B5EF4-FFF2-40B4-BE49-F238E27FC236}">
                <a16:creationId xmlns:a16="http://schemas.microsoft.com/office/drawing/2014/main" id="{6B921AEA-986D-EFEF-CF57-F0500E288ADA}"/>
              </a:ext>
            </a:extLst>
          </p:cNvPr>
          <p:cNvPicPr>
            <a:picLocks noChangeAspect="1"/>
          </p:cNvPicPr>
          <p:nvPr/>
        </p:nvPicPr>
        <p:blipFill>
          <a:blip r:embed="rId2"/>
          <a:stretch>
            <a:fillRect/>
          </a:stretch>
        </p:blipFill>
        <p:spPr>
          <a:xfrm>
            <a:off x="2774968" y="4308779"/>
            <a:ext cx="1416914" cy="360876"/>
          </a:xfrm>
          <a:prstGeom prst="rect">
            <a:avLst/>
          </a:prstGeom>
        </p:spPr>
      </p:pic>
    </p:spTree>
    <p:extLst>
      <p:ext uri="{BB962C8B-B14F-4D97-AF65-F5344CB8AC3E}">
        <p14:creationId xmlns:p14="http://schemas.microsoft.com/office/powerpoint/2010/main" val="51414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ABEL0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LABEL01">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sp>
        <p:nvSpPr>
          <p:cNvPr id="12" name="LABEL00">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Color Preference Ranking Results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97347" y="557750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97347" y="54193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97347" y="52469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97347" y="5079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97347" y="49125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97347" y="4734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97347" y="45655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97347" y="43970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97347" y="42201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97347" y="403864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97347" y="38609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97347" y="368320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97347" y="3505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97347" y="33277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97347" y="315005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97347" y="29723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97347" y="279461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97347" y="2616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97347" y="24391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97347" y="22614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97347" y="2083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97347" y="19060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97347" y="1728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97347" y="155058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97347" y="13728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97347" y="1195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97347" y="10174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97347" y="83970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97348" y="66198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97348" y="48426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8" name="Table 37">
            <a:extLst>
              <a:ext uri="{FF2B5EF4-FFF2-40B4-BE49-F238E27FC236}">
                <a16:creationId xmlns:a16="http://schemas.microsoft.com/office/drawing/2014/main" id="{6E7B4448-C753-B25B-5696-0FC2468109E5}"/>
              </a:ext>
            </a:extLst>
          </p:cNvPr>
          <p:cNvGraphicFramePr>
            <a:graphicFrameLocks noGrp="1"/>
          </p:cNvGraphicFramePr>
          <p:nvPr>
            <p:extLst>
              <p:ext uri="{D42A27DB-BD31-4B8C-83A1-F6EECF244321}">
                <p14:modId xmlns:p14="http://schemas.microsoft.com/office/powerpoint/2010/main" val="451307745"/>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Color</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Tree>
    <p:extLst>
      <p:ext uri="{BB962C8B-B14F-4D97-AF65-F5344CB8AC3E}">
        <p14:creationId xmlns:p14="http://schemas.microsoft.com/office/powerpoint/2010/main" val="3726150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97347" y="557750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97347" y="54193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97347" y="52469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97347" y="5079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97347" y="49125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97347" y="4734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97347" y="45655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97347" y="43970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97347" y="42201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97347" y="403864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97347" y="38609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97347" y="368320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97347" y="3505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97347" y="33277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97347" y="315005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97347" y="29723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97347" y="279461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97347" y="2616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97347" y="24391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97347" y="22614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97347" y="2083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97347" y="19060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97347" y="1728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97347" y="155058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97347" y="13728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97347" y="1195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97347" y="10174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97347" y="83970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97348" y="66198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97348" y="48426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8" name="Table 37">
            <a:extLst>
              <a:ext uri="{FF2B5EF4-FFF2-40B4-BE49-F238E27FC236}">
                <a16:creationId xmlns:a16="http://schemas.microsoft.com/office/drawing/2014/main" id="{8853A5F6-50E7-C12F-28C6-C4462A967530}"/>
              </a:ext>
            </a:extLst>
          </p:cNvPr>
          <p:cNvGraphicFramePr>
            <a:graphicFrameLocks noGrp="1"/>
          </p:cNvGraphicFramePr>
          <p:nvPr>
            <p:extLst>
              <p:ext uri="{D42A27DB-BD31-4B8C-83A1-F6EECF244321}">
                <p14:modId xmlns:p14="http://schemas.microsoft.com/office/powerpoint/2010/main" val="1712044551"/>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Color</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1" name="LABEL02">
            <a:extLst>
              <a:ext uri="{FF2B5EF4-FFF2-40B4-BE49-F238E27FC236}">
                <a16:creationId xmlns:a16="http://schemas.microsoft.com/office/drawing/2014/main" id="{58251F60-728C-2089-47AF-5C945E619A82}"/>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39" name="LABEL01">
            <a:extLst>
              <a:ext uri="{FF2B5EF4-FFF2-40B4-BE49-F238E27FC236}">
                <a16:creationId xmlns:a16="http://schemas.microsoft.com/office/drawing/2014/main" id="{845119EB-B240-07F8-D663-5C925F31BDEF}"/>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sp>
        <p:nvSpPr>
          <p:cNvPr id="40" name="LABEL00">
            <a:extLst>
              <a:ext uri="{FF2B5EF4-FFF2-40B4-BE49-F238E27FC236}">
                <a16:creationId xmlns:a16="http://schemas.microsoft.com/office/drawing/2014/main" id="{79A36312-FDE0-0FC4-9E53-116FF72DEB92}"/>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4" name="Title 1">
            <a:extLst>
              <a:ext uri="{FF2B5EF4-FFF2-40B4-BE49-F238E27FC236}">
                <a16:creationId xmlns:a16="http://schemas.microsoft.com/office/drawing/2014/main" id="{E91D6518-A9F4-9A31-5765-AA8646CA38E9}"/>
              </a:ext>
            </a:extLst>
          </p:cNvPr>
          <p:cNvSpPr>
            <a:spLocks noGrp="1"/>
          </p:cNvSpPr>
          <p:nvPr>
            <p:ph type="title"/>
          </p:nvPr>
        </p:nvSpPr>
        <p:spPr>
          <a:xfrm>
            <a:off x="184288" y="0"/>
            <a:ext cx="11725137" cy="441916"/>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Color Preference Ranking Results</a:t>
            </a:r>
          </a:p>
        </p:txBody>
      </p:sp>
    </p:spTree>
    <p:extLst>
      <p:ext uri="{BB962C8B-B14F-4D97-AF65-F5344CB8AC3E}">
        <p14:creationId xmlns:p14="http://schemas.microsoft.com/office/powerpoint/2010/main" val="587543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97347" y="557750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97347" y="54193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97347" y="52469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97347" y="5079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97347" y="49125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97347" y="4734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97347" y="45655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97347" y="43970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97347" y="42201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97347" y="403864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97347" y="38609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97347" y="368320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97347" y="3505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97347" y="33277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97347" y="315005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97347" y="29723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97347" y="279461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97347" y="2616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97347" y="24391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97347" y="22614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97347" y="2083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97347" y="19060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97347" y="1728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97347" y="155058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97347" y="13728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97347" y="1195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97347" y="10174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97347" y="83970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97348" y="66198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97348" y="48426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8" name="Table 37">
            <a:extLst>
              <a:ext uri="{FF2B5EF4-FFF2-40B4-BE49-F238E27FC236}">
                <a16:creationId xmlns:a16="http://schemas.microsoft.com/office/drawing/2014/main" id="{067E1AE0-3037-F515-1CE2-38B15BAA80FF}"/>
              </a:ext>
            </a:extLst>
          </p:cNvPr>
          <p:cNvGraphicFramePr>
            <a:graphicFrameLocks noGrp="1"/>
          </p:cNvGraphicFramePr>
          <p:nvPr>
            <p:extLst>
              <p:ext uri="{D42A27DB-BD31-4B8C-83A1-F6EECF244321}">
                <p14:modId xmlns:p14="http://schemas.microsoft.com/office/powerpoint/2010/main" val="2604892102"/>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Color</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1" name="LABEL02">
            <a:extLst>
              <a:ext uri="{FF2B5EF4-FFF2-40B4-BE49-F238E27FC236}">
                <a16:creationId xmlns:a16="http://schemas.microsoft.com/office/drawing/2014/main" id="{FD8F5731-C87F-1452-0991-D9752D517DF1}"/>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39" name="LABEL01">
            <a:extLst>
              <a:ext uri="{FF2B5EF4-FFF2-40B4-BE49-F238E27FC236}">
                <a16:creationId xmlns:a16="http://schemas.microsoft.com/office/drawing/2014/main" id="{6BA94743-3D8F-900E-0A9E-4B13C1C40F7C}"/>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sp>
        <p:nvSpPr>
          <p:cNvPr id="40" name="LABEL00">
            <a:extLst>
              <a:ext uri="{FF2B5EF4-FFF2-40B4-BE49-F238E27FC236}">
                <a16:creationId xmlns:a16="http://schemas.microsoft.com/office/drawing/2014/main" id="{D344E99D-6AF2-96A0-6ACD-7B7D351EAEB9}"/>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4" name="Title 1">
            <a:extLst>
              <a:ext uri="{FF2B5EF4-FFF2-40B4-BE49-F238E27FC236}">
                <a16:creationId xmlns:a16="http://schemas.microsoft.com/office/drawing/2014/main" id="{2B460D82-3EB5-F520-B818-54BE1B704F60}"/>
              </a:ext>
            </a:extLst>
          </p:cNvPr>
          <p:cNvSpPr>
            <a:spLocks noGrp="1"/>
          </p:cNvSpPr>
          <p:nvPr>
            <p:ph type="title"/>
          </p:nvPr>
        </p:nvSpPr>
        <p:spPr>
          <a:xfrm>
            <a:off x="184288" y="0"/>
            <a:ext cx="11725137" cy="441916"/>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Color Preference Ranking Results</a:t>
            </a:r>
          </a:p>
        </p:txBody>
      </p:sp>
    </p:spTree>
    <p:extLst>
      <p:ext uri="{BB962C8B-B14F-4D97-AF65-F5344CB8AC3E}">
        <p14:creationId xmlns:p14="http://schemas.microsoft.com/office/powerpoint/2010/main" val="89776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97347" y="557750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97347" y="54193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97347" y="52469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97347" y="5079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97347" y="49125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97347" y="4734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97347" y="45655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97347" y="43970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97347" y="42201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97347" y="403864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97347" y="38609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97347" y="368320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97347" y="3505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97347" y="33277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97347" y="315005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97347" y="29723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97347" y="279461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97347" y="2616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97347" y="24391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97347" y="22614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97347" y="2083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97347" y="19060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97347" y="1728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97347" y="155058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97347" y="13728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97347" y="1195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97347" y="10174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97347" y="83970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97348" y="66198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97348" y="48426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8" name="Table 37">
            <a:extLst>
              <a:ext uri="{FF2B5EF4-FFF2-40B4-BE49-F238E27FC236}">
                <a16:creationId xmlns:a16="http://schemas.microsoft.com/office/drawing/2014/main" id="{5E1302EE-6F74-6B8E-6818-B15A3E844C65}"/>
              </a:ext>
            </a:extLst>
          </p:cNvPr>
          <p:cNvGraphicFramePr>
            <a:graphicFrameLocks noGrp="1"/>
          </p:cNvGraphicFramePr>
          <p:nvPr>
            <p:extLst>
              <p:ext uri="{D42A27DB-BD31-4B8C-83A1-F6EECF244321}">
                <p14:modId xmlns:p14="http://schemas.microsoft.com/office/powerpoint/2010/main" val="3069517740"/>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Color</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1" name="LABEL02">
            <a:extLst>
              <a:ext uri="{FF2B5EF4-FFF2-40B4-BE49-F238E27FC236}">
                <a16:creationId xmlns:a16="http://schemas.microsoft.com/office/drawing/2014/main" id="{64BC517C-DD88-E627-B941-9D1B137E2F07}"/>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39" name="LABEL01">
            <a:extLst>
              <a:ext uri="{FF2B5EF4-FFF2-40B4-BE49-F238E27FC236}">
                <a16:creationId xmlns:a16="http://schemas.microsoft.com/office/drawing/2014/main" id="{8763E158-B0D9-9D70-38A2-3922E781A216}"/>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sp>
        <p:nvSpPr>
          <p:cNvPr id="40" name="LABEL00">
            <a:extLst>
              <a:ext uri="{FF2B5EF4-FFF2-40B4-BE49-F238E27FC236}">
                <a16:creationId xmlns:a16="http://schemas.microsoft.com/office/drawing/2014/main" id="{67ED68DC-657D-2516-C108-DEF3FB3833BB}"/>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4" name="Title 1">
            <a:extLst>
              <a:ext uri="{FF2B5EF4-FFF2-40B4-BE49-F238E27FC236}">
                <a16:creationId xmlns:a16="http://schemas.microsoft.com/office/drawing/2014/main" id="{DE986AED-6402-538E-D850-C0962321AE8E}"/>
              </a:ext>
            </a:extLst>
          </p:cNvPr>
          <p:cNvSpPr>
            <a:spLocks noGrp="1"/>
          </p:cNvSpPr>
          <p:nvPr>
            <p:ph type="title"/>
          </p:nvPr>
        </p:nvSpPr>
        <p:spPr>
          <a:xfrm>
            <a:off x="184288" y="0"/>
            <a:ext cx="11725137" cy="441916"/>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Color Preference Ranking Results</a:t>
            </a:r>
          </a:p>
        </p:txBody>
      </p:sp>
    </p:spTree>
    <p:extLst>
      <p:ext uri="{BB962C8B-B14F-4D97-AF65-F5344CB8AC3E}">
        <p14:creationId xmlns:p14="http://schemas.microsoft.com/office/powerpoint/2010/main" val="431248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887AC8D-0DBD-F645-5294-85742E0DFCD5}"/>
              </a:ext>
            </a:extLst>
          </p:cNvPr>
          <p:cNvGrpSpPr/>
          <p:nvPr/>
        </p:nvGrpSpPr>
        <p:grpSpPr>
          <a:xfrm>
            <a:off x="763480" y="1826812"/>
            <a:ext cx="10733104" cy="3801629"/>
            <a:chOff x="2264345" y="1995489"/>
            <a:chExt cx="6779071" cy="2883328"/>
          </a:xfrm>
        </p:grpSpPr>
        <p:sp>
          <p:nvSpPr>
            <p:cNvPr id="6" name="Rounded Rectangle 31">
              <a:extLst>
                <a:ext uri="{FF2B5EF4-FFF2-40B4-BE49-F238E27FC236}">
                  <a16:creationId xmlns:a16="http://schemas.microsoft.com/office/drawing/2014/main" id="{98A942BD-3030-0B87-72E8-0239042DE945}"/>
                </a:ext>
              </a:extLst>
            </p:cNvPr>
            <p:cNvSpPr/>
            <p:nvPr/>
          </p:nvSpPr>
          <p:spPr>
            <a:xfrm>
              <a:off x="2264345" y="1995489"/>
              <a:ext cx="6779071" cy="288332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32">
              <a:extLst>
                <a:ext uri="{FF2B5EF4-FFF2-40B4-BE49-F238E27FC236}">
                  <a16:creationId xmlns:a16="http://schemas.microsoft.com/office/drawing/2014/main" id="{68A11831-1A9E-7103-1332-27F12B2666D3}"/>
                </a:ext>
              </a:extLst>
            </p:cNvPr>
            <p:cNvSpPr/>
            <p:nvPr/>
          </p:nvSpPr>
          <p:spPr>
            <a:xfrm>
              <a:off x="2329829" y="2051050"/>
              <a:ext cx="6648103" cy="275657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CAB31A5-8BF3-334C-B276-F656ECA31016}"/>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7C6777D8-DA4A-0F28-9102-AE22B7A25C8D}"/>
              </a:ext>
            </a:extLst>
          </p:cNvPr>
          <p:cNvSpPr>
            <a:spLocks noGrp="1"/>
          </p:cNvSpPr>
          <p:nvPr>
            <p:ph type="body" sz="quarter" idx="10"/>
          </p:nvPr>
        </p:nvSpPr>
        <p:spPr>
          <a:xfrm>
            <a:off x="184288" y="606287"/>
            <a:ext cx="11725137" cy="738664"/>
          </a:xfrm>
        </p:spPr>
        <p:txBody>
          <a:bodyPr/>
          <a:lstStyle/>
          <a:p>
            <a:pPr marL="0" lvl="0" indent="0" algn="l">
              <a:spcBef>
                <a:spcPts val="0"/>
              </a:spcBef>
              <a:spcAft>
                <a:spcPts val="0"/>
              </a:spcAft>
              <a:buNone/>
              <a:defRPr/>
            </a:pPr>
            <a:r>
              <a:rPr lang="en-US" dirty="0">
                <a:cs typeface="Arial" charset="0"/>
              </a:rPr>
              <a:t>An online self-administered survey was conducted among </a:t>
            </a:r>
            <a:r>
              <a:rPr lang="en-US" dirty="0">
                <a:solidFill>
                  <a:srgbClr val="FF0000"/>
                </a:solidFill>
                <a:cs typeface="Arial" charset="0"/>
              </a:rPr>
              <a:t>XXX medical professionals</a:t>
            </a:r>
            <a:r>
              <a:rPr lang="en-US" dirty="0">
                <a:cs typeface="Arial" charset="0"/>
              </a:rPr>
              <a:t>.</a:t>
            </a:r>
          </a:p>
          <a:p>
            <a:pPr marL="0" lvl="0" indent="0" algn="l">
              <a:spcBef>
                <a:spcPts val="0"/>
              </a:spcBef>
              <a:spcAft>
                <a:spcPts val="0"/>
              </a:spcAft>
              <a:buNone/>
              <a:defRPr/>
            </a:pPr>
            <a:endParaRPr lang="en-US" dirty="0">
              <a:cs typeface="Arial" charset="0"/>
            </a:endParaRPr>
          </a:p>
          <a:p>
            <a:pPr marL="0" lvl="0" indent="0" algn="l">
              <a:spcBef>
                <a:spcPts val="0"/>
              </a:spcBef>
              <a:spcAft>
                <a:spcPts val="0"/>
              </a:spcAft>
              <a:buNone/>
              <a:defRPr/>
            </a:pPr>
            <a:r>
              <a:rPr lang="en-US" dirty="0">
                <a:cs typeface="Arial" charset="0"/>
              </a:rPr>
              <a:t>They provide insight into the logo candidates based on the following measurements:</a:t>
            </a:r>
            <a:endParaRPr lang="en-US" dirty="0"/>
          </a:p>
        </p:txBody>
      </p:sp>
      <p:sp>
        <p:nvSpPr>
          <p:cNvPr id="4" name="Content Placeholder 2">
            <a:extLst>
              <a:ext uri="{FF2B5EF4-FFF2-40B4-BE49-F238E27FC236}">
                <a16:creationId xmlns:a16="http://schemas.microsoft.com/office/drawing/2014/main" id="{1C57390B-5319-8A15-6812-57BAA5198F08}"/>
              </a:ext>
            </a:extLst>
          </p:cNvPr>
          <p:cNvSpPr txBox="1">
            <a:spLocks/>
          </p:cNvSpPr>
          <p:nvPr/>
        </p:nvSpPr>
        <p:spPr>
          <a:xfrm>
            <a:off x="1728296" y="2010801"/>
            <a:ext cx="10305666" cy="3471300"/>
          </a:xfrm>
          <a:prstGeom prst="rect">
            <a:avLst/>
          </a:prstGeom>
          <a:noFill/>
          <a:effectLst>
            <a:softEdge rad="38100"/>
          </a:effectLst>
        </p:spPr>
        <p:txBody>
          <a:bodyPr vert="horz" lIns="182880" tIns="182880" rIns="182880" bIns="45720" numCol="2" rtlCol="0">
            <a:noAutofit/>
          </a:bodyPr>
          <a:lstStyle>
            <a:lvl1pPr marL="228600" indent="-228600" algn="just" defTabSz="914400" rtl="0" eaLnBrk="1" latinLnBrk="0" hangingPunct="1">
              <a:lnSpc>
                <a:spcPct val="100000"/>
              </a:lnSpc>
              <a:spcBef>
                <a:spcPts val="0"/>
              </a:spcBef>
              <a:buClr>
                <a:srgbClr val="1E3D7D"/>
              </a:buClr>
              <a:buFont typeface="Wingdings" panose="05000000000000000000" pitchFamily="2" charset="2"/>
              <a:buChar char="§"/>
              <a:defRPr sz="1800" kern="1200">
                <a:solidFill>
                  <a:schemeClr val="tx1"/>
                </a:solidFill>
                <a:latin typeface="+mn-lt"/>
                <a:ea typeface="+mn-ea"/>
                <a:cs typeface="+mn-cs"/>
              </a:defRPr>
            </a:lvl1pPr>
            <a:lvl2pPr marL="685800" indent="-228600" algn="just" defTabSz="914400" rtl="0" eaLnBrk="1" latinLnBrk="0" hangingPunct="1">
              <a:lnSpc>
                <a:spcPct val="100000"/>
              </a:lnSpc>
              <a:spcBef>
                <a:spcPts val="0"/>
              </a:spcBef>
              <a:buClr>
                <a:srgbClr val="1E3D7D"/>
              </a:buClr>
              <a:buFont typeface="Courier New" panose="02070309020205020404" pitchFamily="49" charset="0"/>
              <a:buChar char="o"/>
              <a:defRPr sz="1800" kern="1200">
                <a:solidFill>
                  <a:schemeClr val="tx1"/>
                </a:solidFill>
                <a:latin typeface="+mn-lt"/>
                <a:ea typeface="+mn-ea"/>
                <a:cs typeface="+mn-cs"/>
              </a:defRPr>
            </a:lvl2pPr>
            <a:lvl3pPr marL="11430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US" dirty="0">
                <a:solidFill>
                  <a:srgbClr val="FF0000"/>
                </a:solidFill>
                <a:cs typeface="Times New Roman" panose="02020603050405020304" pitchFamily="18" charset="0"/>
              </a:rPr>
              <a:t>Color Block Associations </a:t>
            </a:r>
          </a:p>
          <a:p>
            <a:pPr algn="l">
              <a:lnSpc>
                <a:spcPct val="150000"/>
              </a:lnSpc>
            </a:pPr>
            <a:r>
              <a:rPr lang="en-US" dirty="0">
                <a:solidFill>
                  <a:srgbClr val="FF0000"/>
                </a:solidFill>
                <a:cs typeface="Times New Roman" panose="02020603050405020304" pitchFamily="18" charset="0"/>
              </a:rPr>
              <a:t>Color Preference Ranking </a:t>
            </a:r>
          </a:p>
          <a:p>
            <a:pPr algn="l">
              <a:lnSpc>
                <a:spcPct val="150000"/>
              </a:lnSpc>
            </a:pPr>
            <a:r>
              <a:rPr lang="en-US" dirty="0">
                <a:solidFill>
                  <a:srgbClr val="FF0000"/>
                </a:solidFill>
                <a:cs typeface="Times New Roman" panose="02020603050405020304" pitchFamily="18" charset="0"/>
              </a:rPr>
              <a:t>Icon Associations</a:t>
            </a:r>
          </a:p>
          <a:p>
            <a:pPr algn="l">
              <a:lnSpc>
                <a:spcPct val="150000"/>
              </a:lnSpc>
            </a:pPr>
            <a:r>
              <a:rPr lang="en-US" dirty="0">
                <a:solidFill>
                  <a:srgbClr val="FF0000"/>
                </a:solidFill>
                <a:cs typeface="Times New Roman" panose="02020603050405020304" pitchFamily="18" charset="0"/>
              </a:rPr>
              <a:t>Icon Fit to Therapeutic Category</a:t>
            </a:r>
          </a:p>
          <a:p>
            <a:pPr algn="l">
              <a:lnSpc>
                <a:spcPct val="150000"/>
              </a:lnSpc>
            </a:pPr>
            <a:r>
              <a:rPr lang="en-US" dirty="0">
                <a:solidFill>
                  <a:srgbClr val="FF0000"/>
                </a:solidFill>
                <a:cs typeface="Times New Roman" panose="02020603050405020304" pitchFamily="18" charset="0"/>
              </a:rPr>
              <a:t>Icon Negative/Offensive Communication</a:t>
            </a:r>
          </a:p>
          <a:p>
            <a:pPr algn="l">
              <a:lnSpc>
                <a:spcPct val="150000"/>
              </a:lnSpc>
            </a:pPr>
            <a:r>
              <a:rPr lang="en-US" dirty="0">
                <a:solidFill>
                  <a:srgbClr val="FF0000"/>
                </a:solidFill>
                <a:cs typeface="Times New Roman" panose="02020603050405020304" pitchFamily="18" charset="0"/>
              </a:rPr>
              <a:t>Logo Fit to Therapeutic Category </a:t>
            </a:r>
          </a:p>
          <a:p>
            <a:pPr algn="l">
              <a:lnSpc>
                <a:spcPct val="150000"/>
              </a:lnSpc>
            </a:pPr>
            <a:r>
              <a:rPr lang="en-US" dirty="0">
                <a:solidFill>
                  <a:srgbClr val="FF0000"/>
                </a:solidFill>
                <a:cs typeface="Times New Roman" panose="02020603050405020304" pitchFamily="18" charset="0"/>
              </a:rPr>
              <a:t>Existing Logo Similarity</a:t>
            </a:r>
          </a:p>
          <a:p>
            <a:pPr algn="l">
              <a:lnSpc>
                <a:spcPct val="150000"/>
              </a:lnSpc>
            </a:pPr>
            <a:r>
              <a:rPr lang="en-US" dirty="0">
                <a:solidFill>
                  <a:srgbClr val="FF0000"/>
                </a:solidFill>
                <a:cs typeface="Times New Roman" panose="02020603050405020304" pitchFamily="18" charset="0"/>
              </a:rPr>
              <a:t>Logo Fit to Concept</a:t>
            </a:r>
          </a:p>
          <a:p>
            <a:pPr algn="l">
              <a:lnSpc>
                <a:spcPct val="150000"/>
              </a:lnSpc>
            </a:pPr>
            <a:r>
              <a:rPr lang="en-US" dirty="0">
                <a:solidFill>
                  <a:srgbClr val="FF0000"/>
                </a:solidFill>
                <a:cs typeface="Times New Roman" panose="02020603050405020304" pitchFamily="18" charset="0"/>
              </a:rPr>
              <a:t>Logo Fit to Brand Personality</a:t>
            </a:r>
          </a:p>
          <a:p>
            <a:pPr algn="l">
              <a:lnSpc>
                <a:spcPct val="150000"/>
              </a:lnSpc>
            </a:pPr>
            <a:r>
              <a:rPr lang="en-US" dirty="0">
                <a:solidFill>
                  <a:srgbClr val="FF0000"/>
                </a:solidFill>
                <a:cs typeface="Times New Roman" panose="02020603050405020304" pitchFamily="18" charset="0"/>
              </a:rPr>
              <a:t>Logo Distinctiveness</a:t>
            </a:r>
          </a:p>
          <a:p>
            <a:pPr algn="l">
              <a:lnSpc>
                <a:spcPct val="150000"/>
              </a:lnSpc>
            </a:pPr>
            <a:r>
              <a:rPr lang="en-US" dirty="0">
                <a:solidFill>
                  <a:srgbClr val="FF0000"/>
                </a:solidFill>
                <a:cs typeface="Times New Roman" panose="02020603050405020304" pitchFamily="18" charset="0"/>
              </a:rPr>
              <a:t>Logo Attribute Evaluations</a:t>
            </a:r>
          </a:p>
          <a:p>
            <a:pPr algn="l">
              <a:lnSpc>
                <a:spcPct val="150000"/>
              </a:lnSpc>
            </a:pPr>
            <a:r>
              <a:rPr lang="en-US" dirty="0">
                <a:solidFill>
                  <a:srgbClr val="FF0000"/>
                </a:solidFill>
                <a:cs typeface="Times New Roman" panose="02020603050405020304" pitchFamily="18" charset="0"/>
              </a:rPr>
              <a:t>Logo Preference Ranking</a:t>
            </a:r>
          </a:p>
          <a:p>
            <a:pPr algn="l">
              <a:lnSpc>
                <a:spcPct val="150000"/>
              </a:lnSpc>
            </a:pPr>
            <a:r>
              <a:rPr lang="en-US" dirty="0">
                <a:solidFill>
                  <a:srgbClr val="FF0000"/>
                </a:solidFill>
                <a:cs typeface="Times New Roman" panose="02020603050405020304" pitchFamily="18" charset="0"/>
              </a:rPr>
              <a:t>Logo Likeability with Rationale</a:t>
            </a:r>
          </a:p>
          <a:p>
            <a:pPr algn="l">
              <a:lnSpc>
                <a:spcPct val="150000"/>
              </a:lnSpc>
            </a:pPr>
            <a:r>
              <a:rPr lang="en-US" dirty="0">
                <a:solidFill>
                  <a:srgbClr val="FF0000"/>
                </a:solidFill>
                <a:cs typeface="Times New Roman" panose="02020603050405020304" pitchFamily="18" charset="0"/>
              </a:rPr>
              <a:t>Logo Modification</a:t>
            </a:r>
          </a:p>
        </p:txBody>
      </p:sp>
    </p:spTree>
    <p:extLst>
      <p:ext uri="{BB962C8B-B14F-4D97-AF65-F5344CB8AC3E}">
        <p14:creationId xmlns:p14="http://schemas.microsoft.com/office/powerpoint/2010/main" val="1559840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97347" y="557750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97347" y="54193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97347" y="52469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97347" y="5079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97347" y="49125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97347" y="4734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97347" y="45655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97347" y="43970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97347" y="42201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97347" y="403864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97347" y="38609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97347" y="368320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97347" y="3505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97347" y="33277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97347" y="315005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97347" y="29723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97347" y="279461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97347" y="2616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97347" y="24391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97347" y="22614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97347" y="2083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97347" y="19060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97347" y="1728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97347" y="155058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97347" y="13728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97347" y="1195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97347" y="10174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97347" y="83970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97348" y="66198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97348" y="48426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8" name="Table 37">
            <a:extLst>
              <a:ext uri="{FF2B5EF4-FFF2-40B4-BE49-F238E27FC236}">
                <a16:creationId xmlns:a16="http://schemas.microsoft.com/office/drawing/2014/main" id="{7928845E-F2CE-27BE-6B52-5ED0A1EB07FE}"/>
              </a:ext>
            </a:extLst>
          </p:cNvPr>
          <p:cNvGraphicFramePr>
            <a:graphicFrameLocks noGrp="1"/>
          </p:cNvGraphicFramePr>
          <p:nvPr>
            <p:extLst>
              <p:ext uri="{D42A27DB-BD31-4B8C-83A1-F6EECF244321}">
                <p14:modId xmlns:p14="http://schemas.microsoft.com/office/powerpoint/2010/main" val="3677663681"/>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Color</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1" name="LABEL02">
            <a:extLst>
              <a:ext uri="{FF2B5EF4-FFF2-40B4-BE49-F238E27FC236}">
                <a16:creationId xmlns:a16="http://schemas.microsoft.com/office/drawing/2014/main" id="{066EBC52-AAD7-3503-26AC-0BB3AD60D5FB}"/>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39" name="LABEL01">
            <a:extLst>
              <a:ext uri="{FF2B5EF4-FFF2-40B4-BE49-F238E27FC236}">
                <a16:creationId xmlns:a16="http://schemas.microsoft.com/office/drawing/2014/main" id="{1A46CDF6-9BAA-B4D5-3D21-FCA2BB425B41}"/>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sp>
        <p:nvSpPr>
          <p:cNvPr id="40" name="LABEL00">
            <a:extLst>
              <a:ext uri="{FF2B5EF4-FFF2-40B4-BE49-F238E27FC236}">
                <a16:creationId xmlns:a16="http://schemas.microsoft.com/office/drawing/2014/main" id="{653A6919-1F21-9683-6AEA-8E6FF442AEEA}"/>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4" name="Title 1">
            <a:extLst>
              <a:ext uri="{FF2B5EF4-FFF2-40B4-BE49-F238E27FC236}">
                <a16:creationId xmlns:a16="http://schemas.microsoft.com/office/drawing/2014/main" id="{2EC47B81-A37C-3337-8EC6-511C9480D3D5}"/>
              </a:ext>
            </a:extLst>
          </p:cNvPr>
          <p:cNvSpPr>
            <a:spLocks noGrp="1"/>
          </p:cNvSpPr>
          <p:nvPr>
            <p:ph type="title"/>
          </p:nvPr>
        </p:nvSpPr>
        <p:spPr>
          <a:xfrm>
            <a:off x="184288" y="0"/>
            <a:ext cx="11725137" cy="441916"/>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Color Preference Ranking Results</a:t>
            </a:r>
          </a:p>
        </p:txBody>
      </p:sp>
    </p:spTree>
    <p:extLst>
      <p:ext uri="{BB962C8B-B14F-4D97-AF65-F5344CB8AC3E}">
        <p14:creationId xmlns:p14="http://schemas.microsoft.com/office/powerpoint/2010/main" val="1563760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97347" y="557750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97347" y="54193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97347" y="52469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97347" y="5079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97347" y="49125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97347" y="4734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97347" y="45655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97347" y="43970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97347" y="42201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97347" y="403864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97347" y="38609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97347" y="368320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97347" y="3505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97347" y="33277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97347" y="315005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97347" y="29723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97347" y="279461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97347" y="2616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97347" y="24391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97347" y="22614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97347" y="2083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97347" y="19060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97347" y="1728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97347" y="155058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97347" y="13728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97347" y="1195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97347" y="10174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97347" y="83970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97348" y="66198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97348" y="48426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8" name="Table 37">
            <a:extLst>
              <a:ext uri="{FF2B5EF4-FFF2-40B4-BE49-F238E27FC236}">
                <a16:creationId xmlns:a16="http://schemas.microsoft.com/office/drawing/2014/main" id="{F6A0608F-9E5D-022D-3156-B654B92531EA}"/>
              </a:ext>
            </a:extLst>
          </p:cNvPr>
          <p:cNvGraphicFramePr>
            <a:graphicFrameLocks noGrp="1"/>
          </p:cNvGraphicFramePr>
          <p:nvPr>
            <p:extLst>
              <p:ext uri="{D42A27DB-BD31-4B8C-83A1-F6EECF244321}">
                <p14:modId xmlns:p14="http://schemas.microsoft.com/office/powerpoint/2010/main" val="2128708393"/>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Color</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1" name="LABEL02">
            <a:extLst>
              <a:ext uri="{FF2B5EF4-FFF2-40B4-BE49-F238E27FC236}">
                <a16:creationId xmlns:a16="http://schemas.microsoft.com/office/drawing/2014/main" id="{8C9DEAC7-0E1D-9316-D9CA-70082124EDAD}"/>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39" name="LABEL01">
            <a:extLst>
              <a:ext uri="{FF2B5EF4-FFF2-40B4-BE49-F238E27FC236}">
                <a16:creationId xmlns:a16="http://schemas.microsoft.com/office/drawing/2014/main" id="{3F4ADB64-7DB5-CB0D-6B9C-F0A1AAF7C4E1}"/>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sp>
        <p:nvSpPr>
          <p:cNvPr id="40" name="LABEL00">
            <a:extLst>
              <a:ext uri="{FF2B5EF4-FFF2-40B4-BE49-F238E27FC236}">
                <a16:creationId xmlns:a16="http://schemas.microsoft.com/office/drawing/2014/main" id="{ACF687F0-6289-2905-232E-D23C8E16B04D}"/>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4" name="Title 1">
            <a:extLst>
              <a:ext uri="{FF2B5EF4-FFF2-40B4-BE49-F238E27FC236}">
                <a16:creationId xmlns:a16="http://schemas.microsoft.com/office/drawing/2014/main" id="{0EFEF5D4-2AE6-FEF1-B82D-9D8950CD96C8}"/>
              </a:ext>
            </a:extLst>
          </p:cNvPr>
          <p:cNvSpPr>
            <a:spLocks noGrp="1"/>
          </p:cNvSpPr>
          <p:nvPr>
            <p:ph type="title"/>
          </p:nvPr>
        </p:nvSpPr>
        <p:spPr>
          <a:xfrm>
            <a:off x="184288" y="0"/>
            <a:ext cx="11725137" cy="441916"/>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Color Preference Ranking Results</a:t>
            </a:r>
          </a:p>
        </p:txBody>
      </p:sp>
    </p:spTree>
    <p:extLst>
      <p:ext uri="{BB962C8B-B14F-4D97-AF65-F5344CB8AC3E}">
        <p14:creationId xmlns:p14="http://schemas.microsoft.com/office/powerpoint/2010/main" val="2101681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97347" y="557750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97347" y="54193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97347" y="52469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97347" y="5079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97347" y="49125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97347" y="4734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97347" y="45655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97347" y="43970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97347" y="42201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97347" y="403864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97347" y="38609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97347" y="368320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97347" y="3505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97347" y="33277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97347" y="315005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97347" y="29723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97347" y="279461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97347" y="2616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97347" y="24391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97347" y="22614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97347" y="2083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97347" y="19060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97347" y="1728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97347" y="155058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97347" y="13728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97347" y="1195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97347" y="10174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97347" y="83970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97348" y="66198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97348" y="48426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8" name="Table 37">
            <a:extLst>
              <a:ext uri="{FF2B5EF4-FFF2-40B4-BE49-F238E27FC236}">
                <a16:creationId xmlns:a16="http://schemas.microsoft.com/office/drawing/2014/main" id="{7C661DBF-D1AC-EAE4-CD26-5E20D43149AB}"/>
              </a:ext>
            </a:extLst>
          </p:cNvPr>
          <p:cNvGraphicFramePr>
            <a:graphicFrameLocks noGrp="1"/>
          </p:cNvGraphicFramePr>
          <p:nvPr>
            <p:extLst>
              <p:ext uri="{D42A27DB-BD31-4B8C-83A1-F6EECF244321}">
                <p14:modId xmlns:p14="http://schemas.microsoft.com/office/powerpoint/2010/main" val="3477799867"/>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Color</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1" name="LABEL02">
            <a:extLst>
              <a:ext uri="{FF2B5EF4-FFF2-40B4-BE49-F238E27FC236}">
                <a16:creationId xmlns:a16="http://schemas.microsoft.com/office/drawing/2014/main" id="{9F4F069B-D6E3-77CE-1BA9-69DE7F9D1FE6}"/>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39" name="LABEL01">
            <a:extLst>
              <a:ext uri="{FF2B5EF4-FFF2-40B4-BE49-F238E27FC236}">
                <a16:creationId xmlns:a16="http://schemas.microsoft.com/office/drawing/2014/main" id="{EA143BBA-EE56-13D3-0E98-0B7E0290CB30}"/>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sp>
        <p:nvSpPr>
          <p:cNvPr id="40" name="LABEL00">
            <a:extLst>
              <a:ext uri="{FF2B5EF4-FFF2-40B4-BE49-F238E27FC236}">
                <a16:creationId xmlns:a16="http://schemas.microsoft.com/office/drawing/2014/main" id="{576E3130-B565-6DF3-17EC-EED3C47FFADA}"/>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4" name="Title 1">
            <a:extLst>
              <a:ext uri="{FF2B5EF4-FFF2-40B4-BE49-F238E27FC236}">
                <a16:creationId xmlns:a16="http://schemas.microsoft.com/office/drawing/2014/main" id="{6FBC0B21-D317-F6DE-4436-25526E5211D1}"/>
              </a:ext>
            </a:extLst>
          </p:cNvPr>
          <p:cNvSpPr>
            <a:spLocks noGrp="1"/>
          </p:cNvSpPr>
          <p:nvPr>
            <p:ph type="title"/>
          </p:nvPr>
        </p:nvSpPr>
        <p:spPr>
          <a:xfrm>
            <a:off x="184288" y="0"/>
            <a:ext cx="11725137" cy="441916"/>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Color Preference Ranking Results</a:t>
            </a:r>
          </a:p>
        </p:txBody>
      </p:sp>
    </p:spTree>
    <p:extLst>
      <p:ext uri="{BB962C8B-B14F-4D97-AF65-F5344CB8AC3E}">
        <p14:creationId xmlns:p14="http://schemas.microsoft.com/office/powerpoint/2010/main" val="2942686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latin typeface="+mn-lt"/>
              </a:rPr>
              <a:t>BrandTest</a:t>
            </a:r>
            <a:r>
              <a:rPr lang="en-US" baseline="30000" dirty="0">
                <a:latin typeface="+mn-lt"/>
              </a:rPr>
              <a:t>®</a:t>
            </a:r>
            <a:r>
              <a:rPr lang="en-US" dirty="0">
                <a:latin typeface="+mn-lt"/>
              </a:rPr>
              <a:t> Market Research - Color Preference Ranking Results</a:t>
            </a:r>
            <a:endParaRPr lang="en-US" dirty="0"/>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97347" y="557750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97347" y="54193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97347" y="52469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97347" y="5079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97347" y="49125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97347" y="4734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97347" y="45655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97347" y="43970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97347" y="42201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97347" y="403864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97347" y="38609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97347" y="368320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97347" y="3505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97347" y="33277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97347" y="315005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97347" y="29723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97347" y="279461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97347" y="2616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97347" y="24391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97347" y="22614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97347" y="2083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97347" y="19060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97347" y="1728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97347" y="155058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97347" y="13728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97347" y="1195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97347" y="10174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97347" y="83970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97348" y="66198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97348" y="48426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8" name="Table 37">
            <a:extLst>
              <a:ext uri="{FF2B5EF4-FFF2-40B4-BE49-F238E27FC236}">
                <a16:creationId xmlns:a16="http://schemas.microsoft.com/office/drawing/2014/main" id="{92CEF683-CF29-7BD0-4F9B-ED6BA88BCC1B}"/>
              </a:ext>
            </a:extLst>
          </p:cNvPr>
          <p:cNvGraphicFramePr>
            <a:graphicFrameLocks noGrp="1"/>
          </p:cNvGraphicFramePr>
          <p:nvPr>
            <p:extLst>
              <p:ext uri="{D42A27DB-BD31-4B8C-83A1-F6EECF244321}">
                <p14:modId xmlns:p14="http://schemas.microsoft.com/office/powerpoint/2010/main" val="1220579676"/>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Color</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1" name="LABEL02">
            <a:extLst>
              <a:ext uri="{FF2B5EF4-FFF2-40B4-BE49-F238E27FC236}">
                <a16:creationId xmlns:a16="http://schemas.microsoft.com/office/drawing/2014/main" id="{1B79FC00-2B37-7929-3689-4187E150E138}"/>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39" name="LABEL01">
            <a:extLst>
              <a:ext uri="{FF2B5EF4-FFF2-40B4-BE49-F238E27FC236}">
                <a16:creationId xmlns:a16="http://schemas.microsoft.com/office/drawing/2014/main" id="{13794A72-DD92-69A1-0870-550D99F1B1A2}"/>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sp>
        <p:nvSpPr>
          <p:cNvPr id="40" name="LABEL00">
            <a:extLst>
              <a:ext uri="{FF2B5EF4-FFF2-40B4-BE49-F238E27FC236}">
                <a16:creationId xmlns:a16="http://schemas.microsoft.com/office/drawing/2014/main" id="{AF973E66-63BB-FC1F-BF8B-083EC553E246}"/>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Tree>
    <p:extLst>
      <p:ext uri="{BB962C8B-B14F-4D97-AF65-F5344CB8AC3E}">
        <p14:creationId xmlns:p14="http://schemas.microsoft.com/office/powerpoint/2010/main" val="3466547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97347" y="557750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97347" y="54193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97347" y="524692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97347" y="50795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97347" y="491254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97347" y="4734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97347" y="45655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97347" y="439701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97347" y="42201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97347" y="403864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97347" y="38609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97347" y="368320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97347" y="3505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97347" y="332777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97347" y="315005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97347" y="29723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97347" y="279461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97347" y="2616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97347" y="24391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97347" y="22614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97347" y="2083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97347" y="190601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97347" y="1728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97347" y="155058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97347" y="137286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97347" y="1195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97347" y="10174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97347" y="83970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97348" y="66198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97348" y="48426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8" name="Table 37">
            <a:extLst>
              <a:ext uri="{FF2B5EF4-FFF2-40B4-BE49-F238E27FC236}">
                <a16:creationId xmlns:a16="http://schemas.microsoft.com/office/drawing/2014/main" id="{93844B3C-C688-F327-27A5-8671853C6DE9}"/>
              </a:ext>
            </a:extLst>
          </p:cNvPr>
          <p:cNvGraphicFramePr>
            <a:graphicFrameLocks noGrp="1"/>
          </p:cNvGraphicFramePr>
          <p:nvPr>
            <p:extLst>
              <p:ext uri="{D42A27DB-BD31-4B8C-83A1-F6EECF244321}">
                <p14:modId xmlns:p14="http://schemas.microsoft.com/office/powerpoint/2010/main" val="4051442459"/>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a:solidFill>
                            <a:srgbClr val="FFFFFF"/>
                          </a:solidFill>
                          <a:effectLst/>
                          <a:latin typeface="+mn-lt"/>
                        </a:rPr>
                        <a:t>Color</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1" name="LABEL02">
            <a:extLst>
              <a:ext uri="{FF2B5EF4-FFF2-40B4-BE49-F238E27FC236}">
                <a16:creationId xmlns:a16="http://schemas.microsoft.com/office/drawing/2014/main" id="{6A754886-6572-BE61-C40C-F117AC91C148}"/>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39" name="LABEL01">
            <a:extLst>
              <a:ext uri="{FF2B5EF4-FFF2-40B4-BE49-F238E27FC236}">
                <a16:creationId xmlns:a16="http://schemas.microsoft.com/office/drawing/2014/main" id="{C7FBD568-C203-3E85-DFEA-53008864DEB4}"/>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sp>
        <p:nvSpPr>
          <p:cNvPr id="40" name="LABEL00">
            <a:extLst>
              <a:ext uri="{FF2B5EF4-FFF2-40B4-BE49-F238E27FC236}">
                <a16:creationId xmlns:a16="http://schemas.microsoft.com/office/drawing/2014/main" id="{6EC2AE63-956E-602F-01AE-F4AAF1EB8B06}"/>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4" name="Title 1">
            <a:extLst>
              <a:ext uri="{FF2B5EF4-FFF2-40B4-BE49-F238E27FC236}">
                <a16:creationId xmlns:a16="http://schemas.microsoft.com/office/drawing/2014/main" id="{EB1951D4-8746-D007-B9E9-C892C886AF0C}"/>
              </a:ext>
            </a:extLst>
          </p:cNvPr>
          <p:cNvSpPr>
            <a:spLocks noGrp="1"/>
          </p:cNvSpPr>
          <p:nvPr>
            <p:ph type="title"/>
          </p:nvPr>
        </p:nvSpPr>
        <p:spPr>
          <a:xfrm>
            <a:off x="184288" y="0"/>
            <a:ext cx="11725137" cy="441916"/>
          </a:xfrm>
        </p:spPr>
        <p:txBody>
          <a:bodyPr/>
          <a:lstStyle/>
          <a:p>
            <a:r>
              <a:rPr lang="en-US" dirty="0" err="1">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Color Preference Ranking Results</a:t>
            </a:r>
          </a:p>
        </p:txBody>
      </p:sp>
    </p:spTree>
    <p:extLst>
      <p:ext uri="{BB962C8B-B14F-4D97-AF65-F5344CB8AC3E}">
        <p14:creationId xmlns:p14="http://schemas.microsoft.com/office/powerpoint/2010/main" val="3951733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Associations Results</a:t>
            </a:r>
            <a:endParaRPr lang="en-US" dirty="0">
              <a:latin typeface="+mj-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This measurement is designed to find what associations respondents have with each icon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5">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4">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3">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0">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3574200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This measurement is designed to find what associations respondents have with each icon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11">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10">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9">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8">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7">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6">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32849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This measurement is designed to find what associations respondents have with each icon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17">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16">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15">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14">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3">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12">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1155925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This measurement is designed to find what associations respondents have with each icon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23">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22">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1">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0">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9">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18">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249593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Associations Results (Cont.)</a:t>
            </a:r>
            <a:endParaRPr lang="en-US" dirty="0">
              <a:solidFill>
                <a:schemeClr val="tx1"/>
              </a:solidFill>
              <a:latin typeface="+mn-lt"/>
            </a:endParaRPr>
          </a:p>
        </p:txBody>
      </p:sp>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This measurement is designed to find what associations respondents have with each icon without knowing the concept.</a:t>
            </a: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6" name="Table28">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7" name="Table29">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7">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25">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6">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24">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Tree>
    <p:extLst>
      <p:ext uri="{BB962C8B-B14F-4D97-AF65-F5344CB8AC3E}">
        <p14:creationId xmlns:p14="http://schemas.microsoft.com/office/powerpoint/2010/main" val="159310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07EC4DD-87D9-DC58-804E-A8D9C4DDD9DD}"/>
              </a:ext>
            </a:extLst>
          </p:cNvPr>
          <p:cNvGrpSpPr/>
          <p:nvPr/>
        </p:nvGrpSpPr>
        <p:grpSpPr>
          <a:xfrm>
            <a:off x="1419849" y="809770"/>
            <a:ext cx="9372470" cy="3801629"/>
            <a:chOff x="2264345" y="1995489"/>
            <a:chExt cx="6779071" cy="2883328"/>
          </a:xfrm>
        </p:grpSpPr>
        <p:sp>
          <p:nvSpPr>
            <p:cNvPr id="9" name="Rounded Rectangle 31">
              <a:extLst>
                <a:ext uri="{FF2B5EF4-FFF2-40B4-BE49-F238E27FC236}">
                  <a16:creationId xmlns:a16="http://schemas.microsoft.com/office/drawing/2014/main" id="{0037261B-2B6A-E163-C00C-A16051591A5F}"/>
                </a:ext>
              </a:extLst>
            </p:cNvPr>
            <p:cNvSpPr/>
            <p:nvPr/>
          </p:nvSpPr>
          <p:spPr>
            <a:xfrm>
              <a:off x="2264345" y="1995489"/>
              <a:ext cx="6779071" cy="288332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32">
              <a:extLst>
                <a:ext uri="{FF2B5EF4-FFF2-40B4-BE49-F238E27FC236}">
                  <a16:creationId xmlns:a16="http://schemas.microsoft.com/office/drawing/2014/main" id="{0B5C4E02-7E95-1BF7-880C-6199160109B5}"/>
                </a:ext>
              </a:extLst>
            </p:cNvPr>
            <p:cNvSpPr/>
            <p:nvPr/>
          </p:nvSpPr>
          <p:spPr>
            <a:xfrm>
              <a:off x="2329829" y="2051050"/>
              <a:ext cx="6648103" cy="275657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19C0FB36-DEA2-CBA2-2EAE-DD93A32C26F8}"/>
              </a:ext>
            </a:extLst>
          </p:cNvPr>
          <p:cNvSpPr>
            <a:spLocks noGrp="1"/>
          </p:cNvSpPr>
          <p:nvPr>
            <p:ph type="title"/>
          </p:nvPr>
        </p:nvSpPr>
        <p:spPr/>
        <p:txBody>
          <a:bodyPr/>
          <a:lstStyle/>
          <a:p>
            <a:r>
              <a:rPr lang="en-US" dirty="0"/>
              <a:t>Target Audience</a:t>
            </a:r>
          </a:p>
        </p:txBody>
      </p:sp>
      <p:graphicFrame>
        <p:nvGraphicFramePr>
          <p:cNvPr id="4" name="Table 3">
            <a:extLst>
              <a:ext uri="{FF2B5EF4-FFF2-40B4-BE49-F238E27FC236}">
                <a16:creationId xmlns:a16="http://schemas.microsoft.com/office/drawing/2014/main" id="{86FD01C0-2B41-F4BE-3FEF-17F897E9FC27}"/>
              </a:ext>
            </a:extLst>
          </p:cNvPr>
          <p:cNvGraphicFramePr>
            <a:graphicFrameLocks noGrp="1"/>
          </p:cNvGraphicFramePr>
          <p:nvPr>
            <p:extLst>
              <p:ext uri="{D42A27DB-BD31-4B8C-83A1-F6EECF244321}">
                <p14:modId xmlns:p14="http://schemas.microsoft.com/office/powerpoint/2010/main" val="3886987384"/>
              </p:ext>
            </p:extLst>
          </p:nvPr>
        </p:nvGraphicFramePr>
        <p:xfrm>
          <a:off x="2071394" y="1909242"/>
          <a:ext cx="8061648" cy="1551441"/>
        </p:xfrm>
        <a:graphic>
          <a:graphicData uri="http://schemas.openxmlformats.org/drawingml/2006/table">
            <a:tbl>
              <a:tblPr/>
              <a:tblGrid>
                <a:gridCol w="3974840">
                  <a:extLst>
                    <a:ext uri="{9D8B030D-6E8A-4147-A177-3AD203B41FA5}">
                      <a16:colId xmlns:a16="http://schemas.microsoft.com/office/drawing/2014/main" val="2969445915"/>
                    </a:ext>
                  </a:extLst>
                </a:gridCol>
                <a:gridCol w="1371600">
                  <a:extLst>
                    <a:ext uri="{9D8B030D-6E8A-4147-A177-3AD203B41FA5}">
                      <a16:colId xmlns:a16="http://schemas.microsoft.com/office/drawing/2014/main" val="1598008791"/>
                    </a:ext>
                  </a:extLst>
                </a:gridCol>
                <a:gridCol w="1495920">
                  <a:extLst>
                    <a:ext uri="{9D8B030D-6E8A-4147-A177-3AD203B41FA5}">
                      <a16:colId xmlns:a16="http://schemas.microsoft.com/office/drawing/2014/main" val="2665331743"/>
                    </a:ext>
                  </a:extLst>
                </a:gridCol>
                <a:gridCol w="1219288">
                  <a:extLst>
                    <a:ext uri="{9D8B030D-6E8A-4147-A177-3AD203B41FA5}">
                      <a16:colId xmlns:a16="http://schemas.microsoft.com/office/drawing/2014/main" val="333824413"/>
                    </a:ext>
                  </a:extLst>
                </a:gridCol>
              </a:tblGrid>
              <a:tr h="439033">
                <a:tc>
                  <a:txBody>
                    <a:bodyPr/>
                    <a:lstStyle/>
                    <a:p>
                      <a:pPr algn="ctr" rtl="0" fontAlgn="b"/>
                      <a:r>
                        <a:rPr lang="en-US" sz="1800" b="1" i="0" u="none" strike="noStrike" dirty="0">
                          <a:solidFill>
                            <a:srgbClr val="FFFFFF"/>
                          </a:solidFill>
                          <a:effectLst/>
                          <a:latin typeface="+mn-lt"/>
                        </a:rPr>
                        <a:t>Target Audience*</a:t>
                      </a:r>
                    </a:p>
                  </a:txBody>
                  <a:tcPr marL="3782" marR="3782" marT="378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800" b="1" i="0" u="none" strike="noStrike" dirty="0">
                          <a:solidFill>
                            <a:srgbClr val="FFFFFF"/>
                          </a:solidFill>
                          <a:effectLst/>
                          <a:latin typeface="+mn-lt"/>
                        </a:rPr>
                        <a:t>U.S.</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800" b="1" i="0" u="none" strike="noStrike" dirty="0">
                          <a:solidFill>
                            <a:srgbClr val="FFFFFF"/>
                          </a:solidFill>
                          <a:effectLst/>
                          <a:latin typeface="+mn-lt"/>
                        </a:rPr>
                        <a:t>EU Top 5^</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tc>
                  <a:txBody>
                    <a:bodyPr/>
                    <a:lstStyle/>
                    <a:p>
                      <a:pPr algn="ctr" rtl="0" fontAlgn="b"/>
                      <a:r>
                        <a:rPr lang="en-US" sz="1800" b="1" i="0" u="none" strike="noStrike" dirty="0">
                          <a:solidFill>
                            <a:srgbClr val="FFFFFF"/>
                          </a:solidFill>
                          <a:effectLst/>
                          <a:latin typeface="+mn-lt"/>
                        </a:rPr>
                        <a:t>Overall</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062E83"/>
                    </a:solidFill>
                  </a:tcPr>
                </a:tc>
                <a:extLst>
                  <a:ext uri="{0D108BD9-81ED-4DB2-BD59-A6C34878D82A}">
                    <a16:rowId xmlns:a16="http://schemas.microsoft.com/office/drawing/2014/main" val="1433200217"/>
                  </a:ext>
                </a:extLst>
              </a:tr>
              <a:tr h="105903">
                <a:tc>
                  <a:txBody>
                    <a:bodyPr/>
                    <a:lstStyle/>
                    <a:p>
                      <a:pPr algn="ctr" rtl="0" fontAlgn="ctr"/>
                      <a:r>
                        <a:rPr lang="en-US" sz="1800" b="0" i="0" u="none" strike="noStrike" dirty="0">
                          <a:solidFill>
                            <a:srgbClr val="000000"/>
                          </a:solidFill>
                          <a:effectLst/>
                          <a:latin typeface="+mn-lt"/>
                        </a:rPr>
                        <a:t>Physicians (xxxxx)</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96870402"/>
                  </a:ext>
                </a:extLst>
              </a:tr>
              <a:tr h="105903">
                <a:tc>
                  <a:txBody>
                    <a:bodyPr/>
                    <a:lstStyle/>
                    <a:p>
                      <a:pPr algn="ctr" rtl="0" fontAlgn="ctr"/>
                      <a:r>
                        <a:rPr lang="en-US" sz="1800" b="0" i="0" u="none" strike="noStrike" dirty="0">
                          <a:solidFill>
                            <a:srgbClr val="000000"/>
                          </a:solidFill>
                          <a:effectLst/>
                          <a:latin typeface="+mn-lt"/>
                        </a:rPr>
                        <a:t>Pharmacists</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27344663"/>
                  </a:ext>
                </a:extLst>
              </a:tr>
              <a:tr h="105903">
                <a:tc>
                  <a:txBody>
                    <a:bodyPr/>
                    <a:lstStyle/>
                    <a:p>
                      <a:pPr algn="ctr" rtl="0" fontAlgn="ctr"/>
                      <a:r>
                        <a:rPr lang="en-US" sz="1800" b="0" i="0" u="none" strike="noStrike" dirty="0">
                          <a:solidFill>
                            <a:srgbClr val="000000"/>
                          </a:solidFill>
                          <a:effectLst/>
                          <a:latin typeface="+mn-lt"/>
                        </a:rPr>
                        <a:t>Nurses </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9770273"/>
                  </a:ext>
                </a:extLst>
              </a:tr>
              <a:tr h="105903">
                <a:tc>
                  <a:txBody>
                    <a:bodyPr/>
                    <a:lstStyle/>
                    <a:p>
                      <a:pPr algn="ctr" rtl="0" fontAlgn="ctr"/>
                      <a:r>
                        <a:rPr lang="en-US" sz="1800" b="1" i="1" u="none" strike="noStrike" dirty="0">
                          <a:solidFill>
                            <a:srgbClr val="1F497D"/>
                          </a:solidFill>
                          <a:effectLst/>
                          <a:latin typeface="+mn-lt"/>
                        </a:rPr>
                        <a:t>Total</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8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58869412"/>
                  </a:ext>
                </a:extLst>
              </a:tr>
            </a:tbl>
          </a:graphicData>
        </a:graphic>
      </p:graphicFrame>
      <p:sp>
        <p:nvSpPr>
          <p:cNvPr id="5" name="Rectangle 1230">
            <a:extLst>
              <a:ext uri="{FF2B5EF4-FFF2-40B4-BE49-F238E27FC236}">
                <a16:creationId xmlns:a16="http://schemas.microsoft.com/office/drawing/2014/main" id="{C72E6444-D275-C979-A6BF-8A4BDFE7A6FE}"/>
              </a:ext>
            </a:extLst>
          </p:cNvPr>
          <p:cNvSpPr>
            <a:spLocks noChangeArrowheads="1"/>
          </p:cNvSpPr>
          <p:nvPr/>
        </p:nvSpPr>
        <p:spPr bwMode="auto">
          <a:xfrm>
            <a:off x="329183" y="5351393"/>
            <a:ext cx="114726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i="1" dirty="0">
                <a:solidFill>
                  <a:schemeClr val="tx1"/>
                </a:solidFill>
                <a:latin typeface="+mn-lt"/>
              </a:rPr>
              <a:t>*</a:t>
            </a:r>
            <a:r>
              <a:rPr lang="en-US" altLang="en-US" sz="1000" i="1" u="sng" dirty="0">
                <a:solidFill>
                  <a:schemeClr val="tx1"/>
                </a:solidFill>
                <a:latin typeface="+mn-lt"/>
              </a:rPr>
              <a:t>Screening Criteria</a:t>
            </a:r>
            <a:r>
              <a:rPr lang="en-US" altLang="en-US" sz="1000" i="1" dirty="0">
                <a:solidFill>
                  <a:schemeClr val="tx1"/>
                </a:solidFill>
                <a:latin typeface="+mn-lt"/>
              </a:rPr>
              <a:t>:</a:t>
            </a:r>
          </a:p>
          <a:p>
            <a:pPr eaLnBrk="1" hangingPunct="1">
              <a:spcBef>
                <a:spcPct val="0"/>
              </a:spcBef>
              <a:buClrTx/>
              <a:buNone/>
            </a:pPr>
            <a:endParaRPr lang="en-US" altLang="en-US" sz="600" i="1" dirty="0">
              <a:solidFill>
                <a:schemeClr val="tx1"/>
              </a:solidFill>
              <a:latin typeface="+mn-lt"/>
            </a:endParaRPr>
          </a:p>
          <a:p>
            <a:pPr marL="171450" indent="-117475">
              <a:spcBef>
                <a:spcPct val="0"/>
              </a:spcBef>
              <a:buClrTx/>
              <a:buFont typeface="Wingdings" panose="05000000000000000000" pitchFamily="2" charset="2"/>
              <a:buChar char="§"/>
            </a:pPr>
            <a:r>
              <a:rPr lang="en-US" altLang="en-US" sz="1000" i="1" dirty="0">
                <a:solidFill>
                  <a:schemeClr val="tx1"/>
                </a:solidFill>
                <a:highlight>
                  <a:srgbClr val="FFFF00"/>
                </a:highlight>
                <a:latin typeface="+mn-lt"/>
              </a:rPr>
              <a:t>Physicians include Ophthalmologists, Cataract Surgeons, Retinal Specialists, Glaucoma Surgeons and Optometrists</a:t>
            </a:r>
          </a:p>
          <a:p>
            <a:pPr marL="171450" indent="-117475">
              <a:spcBef>
                <a:spcPct val="0"/>
              </a:spcBef>
              <a:buClrTx/>
              <a:buFont typeface="Wingdings" panose="05000000000000000000" pitchFamily="2" charset="2"/>
              <a:buChar char="§"/>
            </a:pPr>
            <a:r>
              <a:rPr lang="en-US" altLang="en-US" sz="1000" i="1" dirty="0">
                <a:solidFill>
                  <a:schemeClr val="tx1"/>
                </a:solidFill>
                <a:highlight>
                  <a:srgbClr val="FFFF00"/>
                </a:highlight>
                <a:latin typeface="+mn-lt"/>
              </a:rPr>
              <a:t>Patients that have been diagnosed with cataract but have not had cataract surgery in the past</a:t>
            </a:r>
          </a:p>
          <a:p>
            <a:pPr>
              <a:spcBef>
                <a:spcPct val="0"/>
              </a:spcBef>
              <a:buClrTx/>
              <a:buNone/>
            </a:pPr>
            <a:endParaRPr lang="en-US" altLang="en-US" sz="1000" i="1" dirty="0">
              <a:solidFill>
                <a:schemeClr val="tx1"/>
              </a:solidFill>
              <a:latin typeface="+mn-lt"/>
            </a:endParaRPr>
          </a:p>
          <a:p>
            <a:pPr>
              <a:spcBef>
                <a:spcPct val="0"/>
              </a:spcBef>
              <a:buClrTx/>
              <a:buNone/>
            </a:pPr>
            <a:r>
              <a:rPr lang="en-US" altLang="en-US" sz="1000" i="1" dirty="0">
                <a:solidFill>
                  <a:schemeClr val="tx1"/>
                </a:solidFill>
                <a:latin typeface="+mn-lt"/>
              </a:rPr>
              <a:t>^EU Top 5 includes France, Germany, Italy, Poland, and Spain</a:t>
            </a:r>
          </a:p>
        </p:txBody>
      </p:sp>
    </p:spTree>
    <p:extLst>
      <p:ext uri="{BB962C8B-B14F-4D97-AF65-F5344CB8AC3E}">
        <p14:creationId xmlns:p14="http://schemas.microsoft.com/office/powerpoint/2010/main" val="1381162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Icon Fit to Therapeutic Category</a:t>
            </a:r>
          </a:p>
        </p:txBody>
      </p:sp>
      <p:sp>
        <p:nvSpPr>
          <p:cNvPr id="5" name="Rectangle 12">
            <a:extLst>
              <a:ext uri="{FF2B5EF4-FFF2-40B4-BE49-F238E27FC236}">
                <a16:creationId xmlns:a16="http://schemas.microsoft.com/office/drawing/2014/main" id="{5DBE8D00-8EF7-7563-4FAD-0AB77F5A78E1}"/>
              </a:ext>
            </a:extLst>
          </p:cNvPr>
          <p:cNvSpPr>
            <a:spLocks noChangeArrowheads="1"/>
          </p:cNvSpPr>
          <p:nvPr/>
        </p:nvSpPr>
        <p:spPr bwMode="auto">
          <a:xfrm>
            <a:off x="118643"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*Indicates the correct category.</a:t>
            </a:r>
          </a:p>
        </p:txBody>
      </p:sp>
      <p:grpSp>
        <p:nvGrpSpPr>
          <p:cNvPr id="8" name="Group 7">
            <a:extLst>
              <a:ext uri="{FF2B5EF4-FFF2-40B4-BE49-F238E27FC236}">
                <a16:creationId xmlns:a16="http://schemas.microsoft.com/office/drawing/2014/main" id="{3F366059-5DA4-209E-40AE-3BEFF5B51E92}"/>
              </a:ext>
            </a:extLst>
          </p:cNvPr>
          <p:cNvGrpSpPr/>
          <p:nvPr/>
        </p:nvGrpSpPr>
        <p:grpSpPr>
          <a:xfrm>
            <a:off x="1041099" y="1374148"/>
            <a:ext cx="10131726" cy="3801629"/>
            <a:chOff x="2264345" y="1995489"/>
            <a:chExt cx="6779071" cy="2883328"/>
          </a:xfrm>
        </p:grpSpPr>
        <p:sp>
          <p:nvSpPr>
            <p:cNvPr id="9" name="Rounded Rectangle 31">
              <a:extLst>
                <a:ext uri="{FF2B5EF4-FFF2-40B4-BE49-F238E27FC236}">
                  <a16:creationId xmlns:a16="http://schemas.microsoft.com/office/drawing/2014/main" id="{8CC928C2-7555-B009-F1F2-86284382015C}"/>
                </a:ext>
              </a:extLst>
            </p:cNvPr>
            <p:cNvSpPr/>
            <p:nvPr/>
          </p:nvSpPr>
          <p:spPr>
            <a:xfrm>
              <a:off x="2264345" y="1995489"/>
              <a:ext cx="6779071" cy="288332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32">
              <a:extLst>
                <a:ext uri="{FF2B5EF4-FFF2-40B4-BE49-F238E27FC236}">
                  <a16:creationId xmlns:a16="http://schemas.microsoft.com/office/drawing/2014/main" id="{C59A9507-3628-D66B-5897-88173BD3CB54}"/>
                </a:ext>
              </a:extLst>
            </p:cNvPr>
            <p:cNvSpPr/>
            <p:nvPr/>
          </p:nvSpPr>
          <p:spPr>
            <a:xfrm>
              <a:off x="2329829" y="2051050"/>
              <a:ext cx="6648103" cy="275657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2">
            <a:extLst>
              <a:ext uri="{FF2B5EF4-FFF2-40B4-BE49-F238E27FC236}">
                <a16:creationId xmlns:a16="http://schemas.microsoft.com/office/drawing/2014/main" id="{7686E023-FE37-1743-8093-0F0C2559F410}"/>
              </a:ext>
            </a:extLst>
          </p:cNvPr>
          <p:cNvSpPr txBox="1">
            <a:spLocks/>
          </p:cNvSpPr>
          <p:nvPr/>
        </p:nvSpPr>
        <p:spPr>
          <a:xfrm>
            <a:off x="1305016" y="1757481"/>
            <a:ext cx="9751220" cy="3471300"/>
          </a:xfrm>
          <a:prstGeom prst="rect">
            <a:avLst/>
          </a:prstGeom>
          <a:noFill/>
          <a:effectLst>
            <a:softEdge rad="38100"/>
          </a:effectLst>
        </p:spPr>
        <p:txBody>
          <a:bodyPr vert="horz" lIns="182880" tIns="182880" rIns="182880" bIns="45720" numCol="2" rtlCol="0">
            <a:noAutofit/>
          </a:bodyPr>
          <a:lstStyle>
            <a:lvl1pPr marL="228600" indent="-228600" algn="just" defTabSz="914400" rtl="0" eaLnBrk="1" latinLnBrk="0" hangingPunct="1">
              <a:lnSpc>
                <a:spcPct val="100000"/>
              </a:lnSpc>
              <a:spcBef>
                <a:spcPts val="0"/>
              </a:spcBef>
              <a:buClr>
                <a:srgbClr val="1E3D7D"/>
              </a:buClr>
              <a:buFont typeface="Wingdings" panose="05000000000000000000" pitchFamily="2" charset="2"/>
              <a:buChar char="§"/>
              <a:defRPr sz="1800" kern="1200">
                <a:solidFill>
                  <a:schemeClr val="tx1"/>
                </a:solidFill>
                <a:latin typeface="+mn-lt"/>
                <a:ea typeface="+mn-ea"/>
                <a:cs typeface="+mn-cs"/>
              </a:defRPr>
            </a:lvl1pPr>
            <a:lvl2pPr marL="685800" indent="-228600" algn="just" defTabSz="914400" rtl="0" eaLnBrk="1" latinLnBrk="0" hangingPunct="1">
              <a:lnSpc>
                <a:spcPct val="100000"/>
              </a:lnSpc>
              <a:spcBef>
                <a:spcPts val="0"/>
              </a:spcBef>
              <a:buClr>
                <a:srgbClr val="1E3D7D"/>
              </a:buClr>
              <a:buFont typeface="Courier New" panose="02070309020205020404" pitchFamily="49" charset="0"/>
              <a:buChar char="o"/>
              <a:defRPr sz="1800" kern="1200">
                <a:solidFill>
                  <a:schemeClr val="tx1"/>
                </a:solidFill>
                <a:latin typeface="+mn-lt"/>
                <a:ea typeface="+mn-ea"/>
                <a:cs typeface="+mn-cs"/>
              </a:defRPr>
            </a:lvl2pPr>
            <a:lvl3pPr marL="11430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US" dirty="0">
                <a:solidFill>
                  <a:srgbClr val="FF0000"/>
                </a:solidFill>
                <a:cs typeface="Times New Roman" panose="02020603050405020304" pitchFamily="18" charset="0"/>
              </a:rPr>
              <a:t>Cardiovascular </a:t>
            </a:r>
          </a:p>
          <a:p>
            <a:pPr algn="l">
              <a:lnSpc>
                <a:spcPct val="150000"/>
              </a:lnSpc>
            </a:pPr>
            <a:r>
              <a:rPr lang="en-US" dirty="0">
                <a:solidFill>
                  <a:srgbClr val="FF0000"/>
                </a:solidFill>
                <a:cs typeface="Times New Roman" panose="02020603050405020304" pitchFamily="18" charset="0"/>
              </a:rPr>
              <a:t>Dermatology </a:t>
            </a:r>
          </a:p>
          <a:p>
            <a:pPr algn="l">
              <a:lnSpc>
                <a:spcPct val="150000"/>
              </a:lnSpc>
            </a:pPr>
            <a:r>
              <a:rPr lang="en-US" dirty="0">
                <a:solidFill>
                  <a:srgbClr val="FF0000"/>
                </a:solidFill>
                <a:cs typeface="Times New Roman" panose="02020603050405020304" pitchFamily="18" charset="0"/>
              </a:rPr>
              <a:t>Gastrointestinal </a:t>
            </a:r>
          </a:p>
          <a:p>
            <a:pPr algn="l">
              <a:lnSpc>
                <a:spcPct val="150000"/>
              </a:lnSpc>
            </a:pPr>
            <a:r>
              <a:rPr lang="en-US" dirty="0">
                <a:solidFill>
                  <a:srgbClr val="FF0000"/>
                </a:solidFill>
                <a:cs typeface="Times New Roman" panose="02020603050405020304" pitchFamily="18" charset="0"/>
              </a:rPr>
              <a:t>Infectious diseases </a:t>
            </a:r>
          </a:p>
          <a:p>
            <a:pPr algn="l">
              <a:lnSpc>
                <a:spcPct val="150000"/>
              </a:lnSpc>
            </a:pPr>
            <a:r>
              <a:rPr lang="en-US" dirty="0">
                <a:solidFill>
                  <a:srgbClr val="FF0000"/>
                </a:solidFill>
                <a:cs typeface="Times New Roman" panose="02020603050405020304" pitchFamily="18" charset="0"/>
              </a:rPr>
              <a:t>Inflammatory conditions </a:t>
            </a:r>
          </a:p>
          <a:p>
            <a:pPr algn="l">
              <a:lnSpc>
                <a:spcPct val="150000"/>
              </a:lnSpc>
            </a:pPr>
            <a:r>
              <a:rPr lang="en-US" dirty="0">
                <a:solidFill>
                  <a:srgbClr val="FF0000"/>
                </a:solidFill>
                <a:cs typeface="Times New Roman" panose="02020603050405020304" pitchFamily="18" charset="0"/>
              </a:rPr>
              <a:t>Metabolic diseases </a:t>
            </a:r>
          </a:p>
          <a:p>
            <a:pPr algn="l">
              <a:lnSpc>
                <a:spcPct val="150000"/>
              </a:lnSpc>
            </a:pPr>
            <a:r>
              <a:rPr lang="en-US" dirty="0">
                <a:solidFill>
                  <a:srgbClr val="FF0000"/>
                </a:solidFill>
                <a:cs typeface="Times New Roman" panose="02020603050405020304" pitchFamily="18" charset="0"/>
              </a:rPr>
              <a:t>Muscular and skeletal related conditions</a:t>
            </a:r>
          </a:p>
          <a:p>
            <a:pPr algn="l">
              <a:lnSpc>
                <a:spcPct val="150000"/>
              </a:lnSpc>
            </a:pPr>
            <a:r>
              <a:rPr lang="en-US" dirty="0">
                <a:solidFill>
                  <a:srgbClr val="FF0000"/>
                </a:solidFill>
                <a:cs typeface="Times New Roman" panose="02020603050405020304" pitchFamily="18" charset="0"/>
              </a:rPr>
              <a:t>Nephrology*</a:t>
            </a:r>
          </a:p>
          <a:p>
            <a:pPr algn="l">
              <a:lnSpc>
                <a:spcPct val="150000"/>
              </a:lnSpc>
            </a:pPr>
            <a:r>
              <a:rPr lang="en-US" dirty="0">
                <a:solidFill>
                  <a:srgbClr val="FF0000"/>
                </a:solidFill>
                <a:cs typeface="Times New Roman" panose="02020603050405020304" pitchFamily="18" charset="0"/>
              </a:rPr>
              <a:t>Neurological </a:t>
            </a:r>
          </a:p>
          <a:p>
            <a:pPr algn="l">
              <a:lnSpc>
                <a:spcPct val="150000"/>
              </a:lnSpc>
            </a:pPr>
            <a:r>
              <a:rPr lang="en-US" dirty="0">
                <a:solidFill>
                  <a:srgbClr val="FF0000"/>
                </a:solidFill>
                <a:cs typeface="Times New Roman" panose="02020603050405020304" pitchFamily="18" charset="0"/>
              </a:rPr>
              <a:t>Oncology </a:t>
            </a:r>
          </a:p>
          <a:p>
            <a:pPr algn="l">
              <a:lnSpc>
                <a:spcPct val="150000"/>
              </a:lnSpc>
            </a:pPr>
            <a:r>
              <a:rPr lang="en-US" dirty="0">
                <a:solidFill>
                  <a:srgbClr val="FF0000"/>
                </a:solidFill>
                <a:cs typeface="Times New Roman" panose="02020603050405020304" pitchFamily="18" charset="0"/>
              </a:rPr>
              <a:t>Psychiatric </a:t>
            </a:r>
          </a:p>
          <a:p>
            <a:pPr algn="l">
              <a:lnSpc>
                <a:spcPct val="150000"/>
              </a:lnSpc>
            </a:pPr>
            <a:r>
              <a:rPr lang="en-US" dirty="0">
                <a:solidFill>
                  <a:srgbClr val="FF0000"/>
                </a:solidFill>
                <a:cs typeface="Times New Roman" panose="02020603050405020304" pitchFamily="18" charset="0"/>
              </a:rPr>
              <a:t>Respiratory </a:t>
            </a:r>
          </a:p>
          <a:p>
            <a:pPr algn="l">
              <a:lnSpc>
                <a:spcPct val="150000"/>
              </a:lnSpc>
            </a:pPr>
            <a:r>
              <a:rPr lang="en-US" dirty="0">
                <a:solidFill>
                  <a:srgbClr val="FF0000"/>
                </a:solidFill>
                <a:cs typeface="Times New Roman" panose="02020603050405020304" pitchFamily="18" charset="0"/>
              </a:rPr>
              <a:t>Urinary tract and genitourinary disorders </a:t>
            </a:r>
          </a:p>
          <a:p>
            <a:pPr algn="l">
              <a:lnSpc>
                <a:spcPct val="150000"/>
              </a:lnSpc>
            </a:pPr>
            <a:r>
              <a:rPr lang="en-US" dirty="0">
                <a:solidFill>
                  <a:srgbClr val="FF0000"/>
                </a:solidFill>
                <a:cs typeface="Times New Roman" panose="02020603050405020304" pitchFamily="18" charset="0"/>
              </a:rPr>
              <a:t>None at all</a:t>
            </a:r>
          </a:p>
        </p:txBody>
      </p:sp>
      <p:sp>
        <p:nvSpPr>
          <p:cNvPr id="2" name="Text Placeholder 3">
            <a:extLst>
              <a:ext uri="{FF2B5EF4-FFF2-40B4-BE49-F238E27FC236}">
                <a16:creationId xmlns:a16="http://schemas.microsoft.com/office/drawing/2014/main" id="{8A68CB6A-07F7-B801-F30D-25C1B12748CA}"/>
              </a:ext>
            </a:extLst>
          </p:cNvPr>
          <p:cNvSpPr txBox="1">
            <a:spLocks/>
          </p:cNvSpPr>
          <p:nvPr/>
        </p:nvSpPr>
        <p:spPr>
          <a:xfrm>
            <a:off x="4490499" y="1518668"/>
            <a:ext cx="3223047" cy="246221"/>
          </a:xfrm>
          <a:prstGeom prst="rect">
            <a:avLst/>
          </a:prstGeom>
        </p:spPr>
        <p:txBody>
          <a:bodyPr vert="horz" wrap="square"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Therapeutic Categories</a:t>
            </a:r>
          </a:p>
        </p:txBody>
      </p:sp>
      <p:sp>
        <p:nvSpPr>
          <p:cNvPr id="12" name="Text Placeholder 3">
            <a:extLst>
              <a:ext uri="{FF2B5EF4-FFF2-40B4-BE49-F238E27FC236}">
                <a16:creationId xmlns:a16="http://schemas.microsoft.com/office/drawing/2014/main" id="{E44F4908-CAAE-238A-687B-82C3A7BBD94E}"/>
              </a:ext>
            </a:extLst>
          </p:cNvPr>
          <p:cNvSpPr txBox="1">
            <a:spLocks/>
          </p:cNvSpPr>
          <p:nvPr/>
        </p:nvSpPr>
        <p:spPr>
          <a:xfrm>
            <a:off x="184288" y="606287"/>
            <a:ext cx="1172513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asked to review each icon and select the therapeutic category that best fits each icon.</a:t>
            </a:r>
          </a:p>
        </p:txBody>
      </p:sp>
    </p:spTree>
    <p:extLst>
      <p:ext uri="{BB962C8B-B14F-4D97-AF65-F5344CB8AC3E}">
        <p14:creationId xmlns:p14="http://schemas.microsoft.com/office/powerpoint/2010/main" val="166465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76197AE-7CB6-4BEC-040D-5335C77D4DD2}"/>
              </a:ext>
            </a:extLst>
          </p:cNvPr>
          <p:cNvSpPr>
            <a:spLocks noGrp="1"/>
          </p:cNvSpPr>
          <p:nvPr>
            <p:ph type="title"/>
          </p:nvPr>
        </p:nvSpPr>
        <p:spPr>
          <a:xfrm>
            <a:off x="184289" y="0"/>
            <a:ext cx="3717152" cy="441916"/>
          </a:xfrm>
        </p:spPr>
        <p:txBody>
          <a:bodyPr/>
          <a:lstStyle/>
          <a:p>
            <a:r>
              <a:rPr lang="en-US" dirty="0" err="1"/>
              <a:t>BrandTest</a:t>
            </a:r>
            <a:r>
              <a:rPr lang="en-US" baseline="30000" dirty="0">
                <a:latin typeface="+mj-lt"/>
              </a:rPr>
              <a:t>®</a:t>
            </a:r>
            <a:r>
              <a:rPr lang="en-US" dirty="0"/>
              <a:t> Market Research -</a:t>
            </a:r>
          </a:p>
        </p:txBody>
      </p:sp>
      <p:sp>
        <p:nvSpPr>
          <p:cNvPr id="6" name="Rectangle 71">
            <a:extLst>
              <a:ext uri="{FF2B5EF4-FFF2-40B4-BE49-F238E27FC236}">
                <a16:creationId xmlns:a16="http://schemas.microsoft.com/office/drawing/2014/main" id="{861D2A21-2066-CED7-8B48-6394DBD48576}"/>
              </a:ext>
            </a:extLst>
          </p:cNvPr>
          <p:cNvSpPr>
            <a:spLocks noChangeArrowheads="1"/>
          </p:cNvSpPr>
          <p:nvPr/>
        </p:nvSpPr>
        <p:spPr bwMode="auto">
          <a:xfrm>
            <a:off x="4430666" y="6082616"/>
            <a:ext cx="314028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Second best &lt;&lt;</a:t>
            </a:r>
            <a:r>
              <a:rPr lang="en-US" altLang="en-US" sz="1400" dirty="0" err="1">
                <a:solidFill>
                  <a:srgbClr val="000000"/>
                </a:solidFill>
                <a:latin typeface="+mn-lt"/>
              </a:rPr>
              <a:t>CategoryPageName</a:t>
            </a:r>
            <a:r>
              <a:rPr lang="en-US" altLang="en-US" sz="1400" dirty="0">
                <a:solidFill>
                  <a:srgbClr val="000000"/>
                </a:solidFill>
                <a:latin typeface="+mn-lt"/>
              </a:rPr>
              <a:t>&gt;&gt;</a:t>
            </a:r>
          </a:p>
        </p:txBody>
      </p:sp>
      <p:sp>
        <p:nvSpPr>
          <p:cNvPr id="7" name="Rectangle 81">
            <a:extLst>
              <a:ext uri="{FF2B5EF4-FFF2-40B4-BE49-F238E27FC236}">
                <a16:creationId xmlns:a16="http://schemas.microsoft.com/office/drawing/2014/main" id="{0FB764ED-3D53-52A3-3F32-B4A111C1E366}"/>
              </a:ext>
            </a:extLst>
          </p:cNvPr>
          <p:cNvSpPr>
            <a:spLocks noChangeArrowheads="1"/>
          </p:cNvSpPr>
          <p:nvPr/>
        </p:nvSpPr>
        <p:spPr bwMode="auto">
          <a:xfrm>
            <a:off x="8091138" y="6093156"/>
            <a:ext cx="295555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a:solidFill>
                  <a:srgbClr val="000000"/>
                </a:solidFill>
                <a:latin typeface="+mn-lt"/>
              </a:rPr>
              <a:t>Third best &lt;&lt;</a:t>
            </a:r>
            <a:r>
              <a:rPr lang="en-US" altLang="en-US" sz="1400" dirty="0" err="1">
                <a:solidFill>
                  <a:srgbClr val="000000"/>
                </a:solidFill>
                <a:latin typeface="+mn-lt"/>
              </a:rPr>
              <a:t>CategoryPageName</a:t>
            </a:r>
            <a:r>
              <a:rPr lang="en-US" altLang="en-US" sz="1400" dirty="0">
                <a:solidFill>
                  <a:srgbClr val="000000"/>
                </a:solidFill>
                <a:latin typeface="+mn-lt"/>
              </a:rPr>
              <a:t>&gt;&gt;</a:t>
            </a:r>
          </a:p>
        </p:txBody>
      </p:sp>
      <p:sp>
        <p:nvSpPr>
          <p:cNvPr id="10" name="Rectangle 66">
            <a:extLst>
              <a:ext uri="{FF2B5EF4-FFF2-40B4-BE49-F238E27FC236}">
                <a16:creationId xmlns:a16="http://schemas.microsoft.com/office/drawing/2014/main" id="{0CCDBE1F-1A8F-BC9E-CF5C-6B31A18F2DD7}"/>
              </a:ext>
            </a:extLst>
          </p:cNvPr>
          <p:cNvSpPr>
            <a:spLocks noChangeArrowheads="1"/>
          </p:cNvSpPr>
          <p:nvPr/>
        </p:nvSpPr>
        <p:spPr bwMode="auto">
          <a:xfrm>
            <a:off x="1335195" y="6086548"/>
            <a:ext cx="52853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Best &lt;&lt;</a:t>
            </a:r>
            <a:r>
              <a:rPr lang="en-US" altLang="en-US" sz="1400" dirty="0" err="1">
                <a:solidFill>
                  <a:srgbClr val="000000"/>
                </a:solidFill>
                <a:latin typeface="+mn-lt"/>
              </a:rPr>
              <a:t>CategoryPageName</a:t>
            </a:r>
            <a:r>
              <a:rPr lang="en-US" altLang="en-US" sz="1400" dirty="0">
                <a:solidFill>
                  <a:srgbClr val="000000"/>
                </a:solidFill>
                <a:latin typeface="+mn-lt"/>
              </a:rPr>
              <a:t>&gt;&gt;</a:t>
            </a:r>
          </a:p>
        </p:txBody>
      </p:sp>
      <p:sp>
        <p:nvSpPr>
          <p:cNvPr id="12" name="Oval 11">
            <a:extLst>
              <a:ext uri="{FF2B5EF4-FFF2-40B4-BE49-F238E27FC236}">
                <a16:creationId xmlns:a16="http://schemas.microsoft.com/office/drawing/2014/main" id="{D2672C94-D5FD-8265-E06E-09E3599AE03D}"/>
              </a:ext>
            </a:extLst>
          </p:cNvPr>
          <p:cNvSpPr/>
          <p:nvPr/>
        </p:nvSpPr>
        <p:spPr>
          <a:xfrm>
            <a:off x="4103182" y="6100443"/>
            <a:ext cx="175248" cy="166629"/>
          </a:xfrm>
          <a:prstGeom prst="ellipse">
            <a:avLst/>
          </a:prstGeom>
          <a:solidFill>
            <a:srgbClr val="CC99FF"/>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71F7BCD-55AF-50D3-CBD8-43A1457DE133}"/>
              </a:ext>
            </a:extLst>
          </p:cNvPr>
          <p:cNvSpPr/>
          <p:nvPr/>
        </p:nvSpPr>
        <p:spPr>
          <a:xfrm>
            <a:off x="1047647" y="6100443"/>
            <a:ext cx="175248" cy="166629"/>
          </a:xfrm>
          <a:prstGeom prst="ellipse">
            <a:avLst/>
          </a:prstGeom>
          <a:solidFill>
            <a:srgbClr val="CCFFFF"/>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F06E25D-6590-9E1C-CD1F-9E7597846752}"/>
              </a:ext>
            </a:extLst>
          </p:cNvPr>
          <p:cNvSpPr/>
          <p:nvPr/>
        </p:nvSpPr>
        <p:spPr>
          <a:xfrm>
            <a:off x="7792682" y="6100443"/>
            <a:ext cx="175248" cy="166629"/>
          </a:xfrm>
          <a:prstGeom prst="ellipse">
            <a:avLst/>
          </a:prstGeom>
          <a:solidFill>
            <a:srgbClr val="FF9933"/>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0" name="Table 19">
            <a:extLst>
              <a:ext uri="{FF2B5EF4-FFF2-40B4-BE49-F238E27FC236}">
                <a16:creationId xmlns:a16="http://schemas.microsoft.com/office/drawing/2014/main" id="{79FA2A72-F93C-DBD5-F445-A38A7AC06B95}"/>
              </a:ext>
            </a:extLst>
          </p:cNvPr>
          <p:cNvGraphicFramePr>
            <a:graphicFrameLocks noGrp="1"/>
          </p:cNvGraphicFramePr>
          <p:nvPr>
            <p:extLst>
              <p:ext uri="{D42A27DB-BD31-4B8C-83A1-F6EECF244321}">
                <p14:modId xmlns:p14="http://schemas.microsoft.com/office/powerpoint/2010/main" val="2163087547"/>
              </p:ext>
            </p:extLst>
          </p:nvPr>
        </p:nvGraphicFramePr>
        <p:xfrm>
          <a:off x="190501" y="762000"/>
          <a:ext cx="11810991" cy="1556991"/>
        </p:xfrm>
        <a:graphic>
          <a:graphicData uri="http://schemas.openxmlformats.org/drawingml/2006/table">
            <a:tbl>
              <a:tblPr/>
              <a:tblGrid>
                <a:gridCol w="2281252">
                  <a:extLst>
                    <a:ext uri="{9D8B030D-6E8A-4147-A177-3AD203B41FA5}">
                      <a16:colId xmlns:a16="http://schemas.microsoft.com/office/drawing/2014/main" val="1195084840"/>
                    </a:ext>
                  </a:extLst>
                </a:gridCol>
                <a:gridCol w="460939">
                  <a:extLst>
                    <a:ext uri="{9D8B030D-6E8A-4147-A177-3AD203B41FA5}">
                      <a16:colId xmlns:a16="http://schemas.microsoft.com/office/drawing/2014/main" val="3631405147"/>
                    </a:ext>
                  </a:extLst>
                </a:gridCol>
                <a:gridCol w="460939">
                  <a:extLst>
                    <a:ext uri="{9D8B030D-6E8A-4147-A177-3AD203B41FA5}">
                      <a16:colId xmlns:a16="http://schemas.microsoft.com/office/drawing/2014/main" val="2760004866"/>
                    </a:ext>
                  </a:extLst>
                </a:gridCol>
                <a:gridCol w="460939">
                  <a:extLst>
                    <a:ext uri="{9D8B030D-6E8A-4147-A177-3AD203B41FA5}">
                      <a16:colId xmlns:a16="http://schemas.microsoft.com/office/drawing/2014/main" val="1573478279"/>
                    </a:ext>
                  </a:extLst>
                </a:gridCol>
                <a:gridCol w="460939">
                  <a:extLst>
                    <a:ext uri="{9D8B030D-6E8A-4147-A177-3AD203B41FA5}">
                      <a16:colId xmlns:a16="http://schemas.microsoft.com/office/drawing/2014/main" val="1644711711"/>
                    </a:ext>
                  </a:extLst>
                </a:gridCol>
                <a:gridCol w="460939">
                  <a:extLst>
                    <a:ext uri="{9D8B030D-6E8A-4147-A177-3AD203B41FA5}">
                      <a16:colId xmlns:a16="http://schemas.microsoft.com/office/drawing/2014/main" val="3342646477"/>
                    </a:ext>
                  </a:extLst>
                </a:gridCol>
                <a:gridCol w="440604">
                  <a:extLst>
                    <a:ext uri="{9D8B030D-6E8A-4147-A177-3AD203B41FA5}">
                      <a16:colId xmlns:a16="http://schemas.microsoft.com/office/drawing/2014/main" val="1264934010"/>
                    </a:ext>
                  </a:extLst>
                </a:gridCol>
                <a:gridCol w="474496">
                  <a:extLst>
                    <a:ext uri="{9D8B030D-6E8A-4147-A177-3AD203B41FA5}">
                      <a16:colId xmlns:a16="http://schemas.microsoft.com/office/drawing/2014/main" val="2712424538"/>
                    </a:ext>
                  </a:extLst>
                </a:gridCol>
                <a:gridCol w="474496">
                  <a:extLst>
                    <a:ext uri="{9D8B030D-6E8A-4147-A177-3AD203B41FA5}">
                      <a16:colId xmlns:a16="http://schemas.microsoft.com/office/drawing/2014/main" val="3857544805"/>
                    </a:ext>
                  </a:extLst>
                </a:gridCol>
                <a:gridCol w="474496">
                  <a:extLst>
                    <a:ext uri="{9D8B030D-6E8A-4147-A177-3AD203B41FA5}">
                      <a16:colId xmlns:a16="http://schemas.microsoft.com/office/drawing/2014/main" val="2527082317"/>
                    </a:ext>
                  </a:extLst>
                </a:gridCol>
                <a:gridCol w="494831">
                  <a:extLst>
                    <a:ext uri="{9D8B030D-6E8A-4147-A177-3AD203B41FA5}">
                      <a16:colId xmlns:a16="http://schemas.microsoft.com/office/drawing/2014/main" val="2095118640"/>
                    </a:ext>
                  </a:extLst>
                </a:gridCol>
                <a:gridCol w="508389">
                  <a:extLst>
                    <a:ext uri="{9D8B030D-6E8A-4147-A177-3AD203B41FA5}">
                      <a16:colId xmlns:a16="http://schemas.microsoft.com/office/drawing/2014/main" val="310849235"/>
                    </a:ext>
                  </a:extLst>
                </a:gridCol>
                <a:gridCol w="440604">
                  <a:extLst>
                    <a:ext uri="{9D8B030D-6E8A-4147-A177-3AD203B41FA5}">
                      <a16:colId xmlns:a16="http://schemas.microsoft.com/office/drawing/2014/main" val="2596439869"/>
                    </a:ext>
                  </a:extLst>
                </a:gridCol>
                <a:gridCol w="616843">
                  <a:extLst>
                    <a:ext uri="{9D8B030D-6E8A-4147-A177-3AD203B41FA5}">
                      <a16:colId xmlns:a16="http://schemas.microsoft.com/office/drawing/2014/main" val="528733907"/>
                    </a:ext>
                  </a:extLst>
                </a:gridCol>
                <a:gridCol w="494831">
                  <a:extLst>
                    <a:ext uri="{9D8B030D-6E8A-4147-A177-3AD203B41FA5}">
                      <a16:colId xmlns:a16="http://schemas.microsoft.com/office/drawing/2014/main" val="1410412834"/>
                    </a:ext>
                  </a:extLst>
                </a:gridCol>
                <a:gridCol w="474496">
                  <a:extLst>
                    <a:ext uri="{9D8B030D-6E8A-4147-A177-3AD203B41FA5}">
                      <a16:colId xmlns:a16="http://schemas.microsoft.com/office/drawing/2014/main" val="4269513461"/>
                    </a:ext>
                  </a:extLst>
                </a:gridCol>
                <a:gridCol w="454161">
                  <a:extLst>
                    <a:ext uri="{9D8B030D-6E8A-4147-A177-3AD203B41FA5}">
                      <a16:colId xmlns:a16="http://schemas.microsoft.com/office/drawing/2014/main" val="538032251"/>
                    </a:ext>
                  </a:extLst>
                </a:gridCol>
                <a:gridCol w="467716">
                  <a:extLst>
                    <a:ext uri="{9D8B030D-6E8A-4147-A177-3AD203B41FA5}">
                      <a16:colId xmlns:a16="http://schemas.microsoft.com/office/drawing/2014/main" val="413152"/>
                    </a:ext>
                  </a:extLst>
                </a:gridCol>
                <a:gridCol w="451890">
                  <a:extLst>
                    <a:ext uri="{9D8B030D-6E8A-4147-A177-3AD203B41FA5}">
                      <a16:colId xmlns:a16="http://schemas.microsoft.com/office/drawing/2014/main" val="1108978784"/>
                    </a:ext>
                  </a:extLst>
                </a:gridCol>
                <a:gridCol w="576252">
                  <a:extLst>
                    <a:ext uri="{9D8B030D-6E8A-4147-A177-3AD203B41FA5}">
                      <a16:colId xmlns:a16="http://schemas.microsoft.com/office/drawing/2014/main" val="1413019049"/>
                    </a:ext>
                  </a:extLst>
                </a:gridCol>
                <a:gridCol w="380939">
                  <a:extLst>
                    <a:ext uri="{9D8B030D-6E8A-4147-A177-3AD203B41FA5}">
                      <a16:colId xmlns:a16="http://schemas.microsoft.com/office/drawing/2014/main" val="2529896232"/>
                    </a:ext>
                  </a:extLst>
                </a:gridCol>
              </a:tblGrid>
              <a:tr h="1093140">
                <a:tc>
                  <a:txBody>
                    <a:bodyPr/>
                    <a:lstStyle/>
                    <a:p>
                      <a:pPr algn="ctr" rtl="0" fontAlgn="b"/>
                      <a:r>
                        <a:rPr lang="en-US" sz="1000" b="1" i="0" u="none" strike="noStrike" dirty="0">
                          <a:solidFill>
                            <a:srgbClr val="FFFFFF"/>
                          </a:solidFill>
                          <a:effectLst/>
                          <a:latin typeface="+mn-lt"/>
                        </a:rPr>
                        <a:t>Icons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2833042108"/>
                  </a:ext>
                </a:extLst>
              </a:tr>
              <a:tr h="463851">
                <a:tc>
                  <a:txBody>
                    <a:bodyPr/>
                    <a:lstStyle/>
                    <a:p>
                      <a:pPr algn="ctr" fontAlgn="b"/>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3713151244"/>
                  </a:ext>
                </a:extLst>
              </a:tr>
            </a:tbl>
          </a:graphicData>
        </a:graphic>
      </p:graphicFrame>
      <p:sp>
        <p:nvSpPr>
          <p:cNvPr id="21" name="Rectangle 12">
            <a:extLst>
              <a:ext uri="{FF2B5EF4-FFF2-40B4-BE49-F238E27FC236}">
                <a16:creationId xmlns:a16="http://schemas.microsoft.com/office/drawing/2014/main" id="{D276D2E9-B0F1-C6E4-A709-579FDE29BBF2}"/>
              </a:ext>
            </a:extLst>
          </p:cNvPr>
          <p:cNvSpPr>
            <a:spLocks noChangeArrowheads="1"/>
          </p:cNvSpPr>
          <p:nvPr/>
        </p:nvSpPr>
        <p:spPr bwMode="auto">
          <a:xfrm>
            <a:off x="118643"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*Indicates the correct category.</a:t>
            </a:r>
          </a:p>
        </p:txBody>
      </p:sp>
      <p:sp>
        <p:nvSpPr>
          <p:cNvPr id="22" name="Title 2">
            <a:extLst>
              <a:ext uri="{FF2B5EF4-FFF2-40B4-BE49-F238E27FC236}">
                <a16:creationId xmlns:a16="http://schemas.microsoft.com/office/drawing/2014/main" id="{9ECEAFA3-2013-AF7A-2721-FDAEEB758BFB}"/>
              </a:ext>
            </a:extLst>
          </p:cNvPr>
          <p:cNvSpPr txBox="1">
            <a:spLocks/>
          </p:cNvSpPr>
          <p:nvPr/>
        </p:nvSpPr>
        <p:spPr>
          <a:xfrm>
            <a:off x="3901441" y="-2435"/>
            <a:ext cx="8100051" cy="441916"/>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r>
              <a:rPr lang="en-US" dirty="0"/>
              <a:t>&lt;&lt;</a:t>
            </a:r>
            <a:r>
              <a:rPr lang="en-US" dirty="0" err="1"/>
              <a:t>ChartTitle</a:t>
            </a:r>
            <a:r>
              <a:rPr lang="en-US" dirty="0"/>
              <a:t>&gt;&gt; Results</a:t>
            </a:r>
          </a:p>
        </p:txBody>
      </p:sp>
    </p:spTree>
    <p:extLst>
      <p:ext uri="{BB962C8B-B14F-4D97-AF65-F5344CB8AC3E}">
        <p14:creationId xmlns:p14="http://schemas.microsoft.com/office/powerpoint/2010/main" val="2840960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7F67F-1204-191E-8859-E37AC335E0F5}"/>
              </a:ext>
            </a:extLst>
          </p:cNvPr>
          <p:cNvSpPr>
            <a:spLocks noGrp="1"/>
          </p:cNvSpPr>
          <p:nvPr>
            <p:ph type="title"/>
          </p:nvPr>
        </p:nvSpPr>
        <p:spPr>
          <a:xfrm>
            <a:off x="184288" y="0"/>
            <a:ext cx="11725137" cy="441916"/>
          </a:xfrm>
        </p:spPr>
        <p:txBody>
          <a:bodyPr/>
          <a:lstStyle/>
          <a:p>
            <a:r>
              <a:rPr lang="en-US" dirty="0"/>
              <a:t>BrandTest</a:t>
            </a:r>
            <a:r>
              <a:rPr lang="en-US" baseline="30000" dirty="0"/>
              <a:t>®</a:t>
            </a:r>
            <a:r>
              <a:rPr lang="en-US" dirty="0"/>
              <a:t> Market Research - Icon Negative/Offensive Communication Results</a:t>
            </a:r>
          </a:p>
        </p:txBody>
      </p:sp>
      <p:grpSp>
        <p:nvGrpSpPr>
          <p:cNvPr id="6" name="Group 5">
            <a:extLst>
              <a:ext uri="{FF2B5EF4-FFF2-40B4-BE49-F238E27FC236}">
                <a16:creationId xmlns:a16="http://schemas.microsoft.com/office/drawing/2014/main" id="{DBAFD48B-FEB2-7A80-6368-CD9E9F14DD55}"/>
              </a:ext>
            </a:extLst>
          </p:cNvPr>
          <p:cNvGrpSpPr/>
          <p:nvPr/>
        </p:nvGrpSpPr>
        <p:grpSpPr>
          <a:xfrm>
            <a:off x="10527375" y="795834"/>
            <a:ext cx="1227484" cy="954405"/>
            <a:chOff x="9965400" y="1064657"/>
            <a:chExt cx="1227484" cy="954405"/>
          </a:xfrm>
        </p:grpSpPr>
        <p:sp>
          <p:nvSpPr>
            <p:cNvPr id="8" name="Oval 7">
              <a:extLst>
                <a:ext uri="{FF2B5EF4-FFF2-40B4-BE49-F238E27FC236}">
                  <a16:creationId xmlns:a16="http://schemas.microsoft.com/office/drawing/2014/main" id="{435BE8AA-B78F-9313-953B-D9F48F98D914}"/>
                </a:ext>
              </a:extLst>
            </p:cNvPr>
            <p:cNvSpPr/>
            <p:nvPr/>
          </p:nvSpPr>
          <p:spPr>
            <a:xfrm>
              <a:off x="996540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94CE1531-C628-FD97-4743-3273B6A7CE54}"/>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sp>
          <p:nvSpPr>
            <p:cNvPr id="17" name="Oval 16">
              <a:extLst>
                <a:ext uri="{FF2B5EF4-FFF2-40B4-BE49-F238E27FC236}">
                  <a16:creationId xmlns:a16="http://schemas.microsoft.com/office/drawing/2014/main" id="{E602632F-6ED5-A347-BEB0-1300CBDEFCEF}"/>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73BC7BB4-9F3D-7191-3785-D0EDD62F7932}"/>
                </a:ext>
              </a:extLst>
            </p:cNvPr>
            <p:cNvSpPr txBox="1">
              <a:spLocks/>
            </p:cNvSpPr>
            <p:nvPr/>
          </p:nvSpPr>
          <p:spPr>
            <a:xfrm>
              <a:off x="10499182" y="1156394"/>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grpSp>
      <p:graphicFrame>
        <p:nvGraphicFramePr>
          <p:cNvPr id="20" name="Chart 19">
            <a:extLst>
              <a:ext uri="{FF2B5EF4-FFF2-40B4-BE49-F238E27FC236}">
                <a16:creationId xmlns:a16="http://schemas.microsoft.com/office/drawing/2014/main" id="{9CB982F3-A48B-5C95-9AF8-A516813C9A4B}"/>
              </a:ext>
            </a:extLst>
          </p:cNvPr>
          <p:cNvGraphicFramePr/>
          <p:nvPr/>
        </p:nvGraphicFramePr>
        <p:xfrm>
          <a:off x="5583736" y="528637"/>
          <a:ext cx="5008063" cy="5738813"/>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
            <a:extLst>
              <a:ext uri="{FF2B5EF4-FFF2-40B4-BE49-F238E27FC236}">
                <a16:creationId xmlns:a16="http://schemas.microsoft.com/office/drawing/2014/main" id="{2D125AC5-A987-9A25-457C-25A2303064F5}"/>
              </a:ext>
            </a:extLst>
          </p:cNvPr>
          <p:cNvSpPr txBox="1"/>
          <p:nvPr/>
        </p:nvSpPr>
        <p:spPr>
          <a:xfrm>
            <a:off x="7759866"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sp>
        <p:nvSpPr>
          <p:cNvPr id="22" name="Text Placeholder 31">
            <a:extLst>
              <a:ext uri="{FF2B5EF4-FFF2-40B4-BE49-F238E27FC236}">
                <a16:creationId xmlns:a16="http://schemas.microsoft.com/office/drawing/2014/main" id="{0A3E9546-29C8-2CDB-D33E-E186798392FA}"/>
              </a:ext>
            </a:extLst>
          </p:cNvPr>
          <p:cNvSpPr txBox="1">
            <a:spLocks/>
          </p:cNvSpPr>
          <p:nvPr/>
        </p:nvSpPr>
        <p:spPr>
          <a:xfrm>
            <a:off x="184288" y="606287"/>
            <a:ext cx="5008063" cy="984885"/>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now asked if the icons communicated any negative or offensive messages. If ‘Yes’, the respondents were asked to provide a rationale for this selection.</a:t>
            </a:r>
          </a:p>
        </p:txBody>
      </p:sp>
      <p:sp>
        <p:nvSpPr>
          <p:cNvPr id="2" name="TESTNAME29">
            <a:extLst>
              <a:ext uri="{FF2B5EF4-FFF2-40B4-BE49-F238E27FC236}">
                <a16:creationId xmlns:a16="http://schemas.microsoft.com/office/drawing/2014/main" id="{671C0A4A-CB74-1DBA-3965-17622E4F8CDD}"/>
              </a:ext>
            </a:extLst>
          </p:cNvPr>
          <p:cNvSpPr>
            <a:spLocks noChangeArrowheads="1"/>
          </p:cNvSpPr>
          <p:nvPr/>
        </p:nvSpPr>
        <p:spPr bwMode="auto">
          <a:xfrm>
            <a:off x="4582115" y="58629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4F019D86-37B1-71AB-8DF5-1C25E7F3751D}"/>
              </a:ext>
            </a:extLst>
          </p:cNvPr>
          <p:cNvSpPr>
            <a:spLocks noChangeArrowheads="1"/>
          </p:cNvSpPr>
          <p:nvPr/>
        </p:nvSpPr>
        <p:spPr bwMode="auto">
          <a:xfrm>
            <a:off x="4582115" y="570476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41A995F1-B7B6-BC7B-EE4C-ECBF97DEA446}"/>
              </a:ext>
            </a:extLst>
          </p:cNvPr>
          <p:cNvSpPr>
            <a:spLocks noChangeArrowheads="1"/>
          </p:cNvSpPr>
          <p:nvPr/>
        </p:nvSpPr>
        <p:spPr bwMode="auto">
          <a:xfrm>
            <a:off x="4582115" y="553236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7" name="TESTNAME26">
            <a:extLst>
              <a:ext uri="{FF2B5EF4-FFF2-40B4-BE49-F238E27FC236}">
                <a16:creationId xmlns:a16="http://schemas.microsoft.com/office/drawing/2014/main" id="{475A3E4B-BCF2-5CD9-E266-8EAB8F7FD220}"/>
              </a:ext>
            </a:extLst>
          </p:cNvPr>
          <p:cNvSpPr>
            <a:spLocks noChangeArrowheads="1"/>
          </p:cNvSpPr>
          <p:nvPr/>
        </p:nvSpPr>
        <p:spPr bwMode="auto">
          <a:xfrm>
            <a:off x="4582115" y="536502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0" name="TESTNAME25">
            <a:extLst>
              <a:ext uri="{FF2B5EF4-FFF2-40B4-BE49-F238E27FC236}">
                <a16:creationId xmlns:a16="http://schemas.microsoft.com/office/drawing/2014/main" id="{98438995-D9FB-A2DD-E6C7-EC7DB5AF8C5E}"/>
              </a:ext>
            </a:extLst>
          </p:cNvPr>
          <p:cNvSpPr>
            <a:spLocks noChangeArrowheads="1"/>
          </p:cNvSpPr>
          <p:nvPr/>
        </p:nvSpPr>
        <p:spPr bwMode="auto">
          <a:xfrm>
            <a:off x="4582115" y="519798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1" name="TESTNAME24">
            <a:extLst>
              <a:ext uri="{FF2B5EF4-FFF2-40B4-BE49-F238E27FC236}">
                <a16:creationId xmlns:a16="http://schemas.microsoft.com/office/drawing/2014/main" id="{7E3AD033-C7FB-1A85-2668-ED6C4E8B619E}"/>
              </a:ext>
            </a:extLst>
          </p:cNvPr>
          <p:cNvSpPr>
            <a:spLocks noChangeArrowheads="1"/>
          </p:cNvSpPr>
          <p:nvPr/>
        </p:nvSpPr>
        <p:spPr bwMode="auto">
          <a:xfrm>
            <a:off x="4582115" y="50199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2" name="TESTNAME23">
            <a:extLst>
              <a:ext uri="{FF2B5EF4-FFF2-40B4-BE49-F238E27FC236}">
                <a16:creationId xmlns:a16="http://schemas.microsoft.com/office/drawing/2014/main" id="{41B22B39-C99E-B98F-33B2-E749C7CD9C0F}"/>
              </a:ext>
            </a:extLst>
          </p:cNvPr>
          <p:cNvSpPr>
            <a:spLocks noChangeArrowheads="1"/>
          </p:cNvSpPr>
          <p:nvPr/>
        </p:nvSpPr>
        <p:spPr bwMode="auto">
          <a:xfrm>
            <a:off x="4582115" y="485101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3" name="TESTNAME22">
            <a:extLst>
              <a:ext uri="{FF2B5EF4-FFF2-40B4-BE49-F238E27FC236}">
                <a16:creationId xmlns:a16="http://schemas.microsoft.com/office/drawing/2014/main" id="{0D1785A5-4968-FCEA-BE5B-BB8DFC76C9D6}"/>
              </a:ext>
            </a:extLst>
          </p:cNvPr>
          <p:cNvSpPr>
            <a:spLocks noChangeArrowheads="1"/>
          </p:cNvSpPr>
          <p:nvPr/>
        </p:nvSpPr>
        <p:spPr bwMode="auto">
          <a:xfrm>
            <a:off x="4582115" y="468245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4" name="TESTNAME21">
            <a:extLst>
              <a:ext uri="{FF2B5EF4-FFF2-40B4-BE49-F238E27FC236}">
                <a16:creationId xmlns:a16="http://schemas.microsoft.com/office/drawing/2014/main" id="{E618D528-FB8A-52B0-6F29-6EB0958E7439}"/>
              </a:ext>
            </a:extLst>
          </p:cNvPr>
          <p:cNvSpPr>
            <a:spLocks noChangeArrowheads="1"/>
          </p:cNvSpPr>
          <p:nvPr/>
        </p:nvSpPr>
        <p:spPr bwMode="auto">
          <a:xfrm>
            <a:off x="4582115" y="450559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5" name="TESTNAME20">
            <a:extLst>
              <a:ext uri="{FF2B5EF4-FFF2-40B4-BE49-F238E27FC236}">
                <a16:creationId xmlns:a16="http://schemas.microsoft.com/office/drawing/2014/main" id="{455B90B7-36C8-7868-478A-214040E68137}"/>
              </a:ext>
            </a:extLst>
          </p:cNvPr>
          <p:cNvSpPr>
            <a:spLocks noChangeArrowheads="1"/>
          </p:cNvSpPr>
          <p:nvPr/>
        </p:nvSpPr>
        <p:spPr bwMode="auto">
          <a:xfrm>
            <a:off x="4582115" y="43240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6" name="TESTNAME19">
            <a:extLst>
              <a:ext uri="{FF2B5EF4-FFF2-40B4-BE49-F238E27FC236}">
                <a16:creationId xmlns:a16="http://schemas.microsoft.com/office/drawing/2014/main" id="{223CFEC5-85D9-EDE6-EECA-601F8D9CD3C3}"/>
              </a:ext>
            </a:extLst>
          </p:cNvPr>
          <p:cNvSpPr>
            <a:spLocks noChangeArrowheads="1"/>
          </p:cNvSpPr>
          <p:nvPr/>
        </p:nvSpPr>
        <p:spPr bwMode="auto">
          <a:xfrm>
            <a:off x="4582115" y="414636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8" name="TESTNAME18">
            <a:extLst>
              <a:ext uri="{FF2B5EF4-FFF2-40B4-BE49-F238E27FC236}">
                <a16:creationId xmlns:a16="http://schemas.microsoft.com/office/drawing/2014/main" id="{D5819EAB-8426-03B8-8693-9A054B02F7B8}"/>
              </a:ext>
            </a:extLst>
          </p:cNvPr>
          <p:cNvSpPr>
            <a:spLocks noChangeArrowheads="1"/>
          </p:cNvSpPr>
          <p:nvPr/>
        </p:nvSpPr>
        <p:spPr bwMode="auto">
          <a:xfrm>
            <a:off x="4582115" y="39686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3" name="TESTNAME17">
            <a:extLst>
              <a:ext uri="{FF2B5EF4-FFF2-40B4-BE49-F238E27FC236}">
                <a16:creationId xmlns:a16="http://schemas.microsoft.com/office/drawing/2014/main" id="{679F6B45-9D39-5C45-6A59-EBD0C0DC390A}"/>
              </a:ext>
            </a:extLst>
          </p:cNvPr>
          <p:cNvSpPr>
            <a:spLocks noChangeArrowheads="1"/>
          </p:cNvSpPr>
          <p:nvPr/>
        </p:nvSpPr>
        <p:spPr bwMode="auto">
          <a:xfrm>
            <a:off x="4582115" y="37909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4" name="TESTNAME16">
            <a:extLst>
              <a:ext uri="{FF2B5EF4-FFF2-40B4-BE49-F238E27FC236}">
                <a16:creationId xmlns:a16="http://schemas.microsoft.com/office/drawing/2014/main" id="{FE28169C-E274-B01A-25B1-A7110896FAED}"/>
              </a:ext>
            </a:extLst>
          </p:cNvPr>
          <p:cNvSpPr>
            <a:spLocks noChangeArrowheads="1"/>
          </p:cNvSpPr>
          <p:nvPr/>
        </p:nvSpPr>
        <p:spPr bwMode="auto">
          <a:xfrm>
            <a:off x="4582115" y="36132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5" name="TESTNAME15">
            <a:extLst>
              <a:ext uri="{FF2B5EF4-FFF2-40B4-BE49-F238E27FC236}">
                <a16:creationId xmlns:a16="http://schemas.microsoft.com/office/drawing/2014/main" id="{C1F6ABDE-1CD5-DB2A-3C0E-C63172A130CB}"/>
              </a:ext>
            </a:extLst>
          </p:cNvPr>
          <p:cNvSpPr>
            <a:spLocks noChangeArrowheads="1"/>
          </p:cNvSpPr>
          <p:nvPr/>
        </p:nvSpPr>
        <p:spPr bwMode="auto">
          <a:xfrm>
            <a:off x="4582115" y="34354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6" name="TESTNAME14">
            <a:extLst>
              <a:ext uri="{FF2B5EF4-FFF2-40B4-BE49-F238E27FC236}">
                <a16:creationId xmlns:a16="http://schemas.microsoft.com/office/drawing/2014/main" id="{E46B4880-4550-5001-82F6-DFFF70B81431}"/>
              </a:ext>
            </a:extLst>
          </p:cNvPr>
          <p:cNvSpPr>
            <a:spLocks noChangeArrowheads="1"/>
          </p:cNvSpPr>
          <p:nvPr/>
        </p:nvSpPr>
        <p:spPr bwMode="auto">
          <a:xfrm>
            <a:off x="4582115" y="325777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7" name="TESTNAME13">
            <a:extLst>
              <a:ext uri="{FF2B5EF4-FFF2-40B4-BE49-F238E27FC236}">
                <a16:creationId xmlns:a16="http://schemas.microsoft.com/office/drawing/2014/main" id="{12BC4C02-B28C-97A8-554F-68DF570C099D}"/>
              </a:ext>
            </a:extLst>
          </p:cNvPr>
          <p:cNvSpPr>
            <a:spLocks noChangeArrowheads="1"/>
          </p:cNvSpPr>
          <p:nvPr/>
        </p:nvSpPr>
        <p:spPr bwMode="auto">
          <a:xfrm>
            <a:off x="4582115" y="30800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8" name="TESTNAME12">
            <a:extLst>
              <a:ext uri="{FF2B5EF4-FFF2-40B4-BE49-F238E27FC236}">
                <a16:creationId xmlns:a16="http://schemas.microsoft.com/office/drawing/2014/main" id="{D65F3C54-181C-0EB2-453E-8C6B997E1167}"/>
              </a:ext>
            </a:extLst>
          </p:cNvPr>
          <p:cNvSpPr>
            <a:spLocks noChangeArrowheads="1"/>
          </p:cNvSpPr>
          <p:nvPr/>
        </p:nvSpPr>
        <p:spPr bwMode="auto">
          <a:xfrm>
            <a:off x="4582115" y="29023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9" name="TESTNAME11">
            <a:extLst>
              <a:ext uri="{FF2B5EF4-FFF2-40B4-BE49-F238E27FC236}">
                <a16:creationId xmlns:a16="http://schemas.microsoft.com/office/drawing/2014/main" id="{EDC48AB0-A0C8-73A9-C212-2904F9F9932B}"/>
              </a:ext>
            </a:extLst>
          </p:cNvPr>
          <p:cNvSpPr>
            <a:spLocks noChangeArrowheads="1"/>
          </p:cNvSpPr>
          <p:nvPr/>
        </p:nvSpPr>
        <p:spPr bwMode="auto">
          <a:xfrm>
            <a:off x="4582115" y="27246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30" name="TESTNAME10">
            <a:extLst>
              <a:ext uri="{FF2B5EF4-FFF2-40B4-BE49-F238E27FC236}">
                <a16:creationId xmlns:a16="http://schemas.microsoft.com/office/drawing/2014/main" id="{0ABAEDEB-22F6-EF40-2E4A-F29F9287052B}"/>
              </a:ext>
            </a:extLst>
          </p:cNvPr>
          <p:cNvSpPr>
            <a:spLocks noChangeArrowheads="1"/>
          </p:cNvSpPr>
          <p:nvPr/>
        </p:nvSpPr>
        <p:spPr bwMode="auto">
          <a:xfrm>
            <a:off x="4582115" y="25468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31" name="TESTNAME09">
            <a:extLst>
              <a:ext uri="{FF2B5EF4-FFF2-40B4-BE49-F238E27FC236}">
                <a16:creationId xmlns:a16="http://schemas.microsoft.com/office/drawing/2014/main" id="{39051002-DDD3-5F68-9AFC-ACC5FD2A9502}"/>
              </a:ext>
            </a:extLst>
          </p:cNvPr>
          <p:cNvSpPr>
            <a:spLocks noChangeArrowheads="1"/>
          </p:cNvSpPr>
          <p:nvPr/>
        </p:nvSpPr>
        <p:spPr bwMode="auto">
          <a:xfrm>
            <a:off x="4582115" y="236917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2" name="TESTNAME08">
            <a:extLst>
              <a:ext uri="{FF2B5EF4-FFF2-40B4-BE49-F238E27FC236}">
                <a16:creationId xmlns:a16="http://schemas.microsoft.com/office/drawing/2014/main" id="{1264AB1D-1297-C9EB-1146-F3994651514E}"/>
              </a:ext>
            </a:extLst>
          </p:cNvPr>
          <p:cNvSpPr>
            <a:spLocks noChangeArrowheads="1"/>
          </p:cNvSpPr>
          <p:nvPr/>
        </p:nvSpPr>
        <p:spPr bwMode="auto">
          <a:xfrm>
            <a:off x="4582115" y="21914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3" name="TESTNAME07">
            <a:extLst>
              <a:ext uri="{FF2B5EF4-FFF2-40B4-BE49-F238E27FC236}">
                <a16:creationId xmlns:a16="http://schemas.microsoft.com/office/drawing/2014/main" id="{057D535E-AE15-B83E-D035-7AAC3FB53895}"/>
              </a:ext>
            </a:extLst>
          </p:cNvPr>
          <p:cNvSpPr>
            <a:spLocks noChangeArrowheads="1"/>
          </p:cNvSpPr>
          <p:nvPr/>
        </p:nvSpPr>
        <p:spPr bwMode="auto">
          <a:xfrm>
            <a:off x="4582115" y="20137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4" name="TESTNAME06">
            <a:extLst>
              <a:ext uri="{FF2B5EF4-FFF2-40B4-BE49-F238E27FC236}">
                <a16:creationId xmlns:a16="http://schemas.microsoft.com/office/drawing/2014/main" id="{EDC4C641-2995-15DF-D8BA-1D66619A4F25}"/>
              </a:ext>
            </a:extLst>
          </p:cNvPr>
          <p:cNvSpPr>
            <a:spLocks noChangeArrowheads="1"/>
          </p:cNvSpPr>
          <p:nvPr/>
        </p:nvSpPr>
        <p:spPr bwMode="auto">
          <a:xfrm>
            <a:off x="4582115" y="18360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5" name="TESTNAME05">
            <a:extLst>
              <a:ext uri="{FF2B5EF4-FFF2-40B4-BE49-F238E27FC236}">
                <a16:creationId xmlns:a16="http://schemas.microsoft.com/office/drawing/2014/main" id="{136F20E3-FC31-EE11-2233-D5269F1AAF6A}"/>
              </a:ext>
            </a:extLst>
          </p:cNvPr>
          <p:cNvSpPr>
            <a:spLocks noChangeArrowheads="1"/>
          </p:cNvSpPr>
          <p:nvPr/>
        </p:nvSpPr>
        <p:spPr bwMode="auto">
          <a:xfrm>
            <a:off x="4582115" y="16583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6" name="TESTNAME04">
            <a:extLst>
              <a:ext uri="{FF2B5EF4-FFF2-40B4-BE49-F238E27FC236}">
                <a16:creationId xmlns:a16="http://schemas.microsoft.com/office/drawing/2014/main" id="{8549E747-FFFB-F03A-0F84-81652634E131}"/>
              </a:ext>
            </a:extLst>
          </p:cNvPr>
          <p:cNvSpPr>
            <a:spLocks noChangeArrowheads="1"/>
          </p:cNvSpPr>
          <p:nvPr/>
        </p:nvSpPr>
        <p:spPr bwMode="auto">
          <a:xfrm>
            <a:off x="4582115" y="148058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7" name="TESTNAME03">
            <a:extLst>
              <a:ext uri="{FF2B5EF4-FFF2-40B4-BE49-F238E27FC236}">
                <a16:creationId xmlns:a16="http://schemas.microsoft.com/office/drawing/2014/main" id="{D009F380-C3A5-C8A3-B36F-30673FA91594}"/>
              </a:ext>
            </a:extLst>
          </p:cNvPr>
          <p:cNvSpPr>
            <a:spLocks noChangeArrowheads="1"/>
          </p:cNvSpPr>
          <p:nvPr/>
        </p:nvSpPr>
        <p:spPr bwMode="auto">
          <a:xfrm>
            <a:off x="4582115" y="130286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8" name="TESTNAME02">
            <a:extLst>
              <a:ext uri="{FF2B5EF4-FFF2-40B4-BE49-F238E27FC236}">
                <a16:creationId xmlns:a16="http://schemas.microsoft.com/office/drawing/2014/main" id="{F3114053-9EB6-93A4-DD0B-7A1D1595C6E7}"/>
              </a:ext>
            </a:extLst>
          </p:cNvPr>
          <p:cNvSpPr>
            <a:spLocks noChangeArrowheads="1"/>
          </p:cNvSpPr>
          <p:nvPr/>
        </p:nvSpPr>
        <p:spPr bwMode="auto">
          <a:xfrm>
            <a:off x="4582115" y="11251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9" name="TESTNAME01">
            <a:extLst>
              <a:ext uri="{FF2B5EF4-FFF2-40B4-BE49-F238E27FC236}">
                <a16:creationId xmlns:a16="http://schemas.microsoft.com/office/drawing/2014/main" id="{F33E5355-4A4C-74B8-5BE5-2BBF05418D8A}"/>
              </a:ext>
            </a:extLst>
          </p:cNvPr>
          <p:cNvSpPr>
            <a:spLocks noChangeArrowheads="1"/>
          </p:cNvSpPr>
          <p:nvPr/>
        </p:nvSpPr>
        <p:spPr bwMode="auto">
          <a:xfrm>
            <a:off x="4582116" y="94742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40" name="TESTNAME00">
            <a:extLst>
              <a:ext uri="{FF2B5EF4-FFF2-40B4-BE49-F238E27FC236}">
                <a16:creationId xmlns:a16="http://schemas.microsoft.com/office/drawing/2014/main" id="{6919506C-EC94-6759-8F81-AE4544CEE97D}"/>
              </a:ext>
            </a:extLst>
          </p:cNvPr>
          <p:cNvSpPr>
            <a:spLocks noChangeArrowheads="1"/>
          </p:cNvSpPr>
          <p:nvPr/>
        </p:nvSpPr>
        <p:spPr bwMode="auto">
          <a:xfrm>
            <a:off x="4582116" y="769707"/>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Tree>
    <p:extLst>
      <p:ext uri="{BB962C8B-B14F-4D97-AF65-F5344CB8AC3E}">
        <p14:creationId xmlns:p14="http://schemas.microsoft.com/office/powerpoint/2010/main" val="2215442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0">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p>
        </p:txBody>
      </p:sp>
    </p:spTree>
    <p:extLst>
      <p:ext uri="{BB962C8B-B14F-4D97-AF65-F5344CB8AC3E}">
        <p14:creationId xmlns:p14="http://schemas.microsoft.com/office/powerpoint/2010/main" val="362450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7">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6">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1334634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1">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0">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9">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8">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1798137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5">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4">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3">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12">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1732818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19">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18">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17">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16">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TESTNAME16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322790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23">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2">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1">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0">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2857946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27">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26">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5">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4">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1888347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Color Candidates</a:t>
            </a:r>
          </a:p>
        </p:txBody>
      </p:sp>
    </p:spTree>
    <p:extLst>
      <p:ext uri="{BB962C8B-B14F-4D97-AF65-F5344CB8AC3E}">
        <p14:creationId xmlns:p14="http://schemas.microsoft.com/office/powerpoint/2010/main" val="1697289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1">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0">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29">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28">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TESTNAME28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2090911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5">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4">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33">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32">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1732801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39">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38">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37">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36">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TESTNAME36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3390460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43">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42">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1">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0">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1297638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47">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46">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5">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4">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13468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1">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0">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49">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TESTNAME49</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48">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TESTNAME48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4075521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5">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TESTNAME55</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4">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TESTNAME54</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3">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TESTNAME53</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52">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TESTNAME52</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2244876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59">
            <a:extLst>
              <a:ext uri="{FF2B5EF4-FFF2-40B4-BE49-F238E27FC236}">
                <a16:creationId xmlns:a16="http://schemas.microsoft.com/office/drawing/2014/main" id="{4A32D402-B26C-EF6E-97D5-C9A5A3ED1ACE}"/>
              </a:ext>
            </a:extLst>
          </p:cNvPr>
          <p:cNvGraphicFramePr>
            <a:graphicFrameLocks noGrp="1"/>
          </p:cNvGraphicFramePr>
          <p:nvPr/>
        </p:nvGraphicFramePr>
        <p:xfrm>
          <a:off x="70104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a:solidFill>
                            <a:srgbClr val="000000"/>
                          </a:solidFill>
                          <a:effectLst/>
                          <a:latin typeface="+mn-lt"/>
                        </a:rPr>
                        <a:t>TESTNAME59</a:t>
                      </a:r>
                      <a:endParaRPr lang="en-US" sz="1400" b="1" i="0" u="none" strike="noStrike" dirty="0">
                        <a:solidFill>
                          <a:srgbClr val="000000"/>
                        </a:solidFill>
                        <a:effectLst/>
                        <a:latin typeface="+mn-lt"/>
                      </a:endParaRP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5" name="Table58">
            <a:extLst>
              <a:ext uri="{FF2B5EF4-FFF2-40B4-BE49-F238E27FC236}">
                <a16:creationId xmlns:a16="http://schemas.microsoft.com/office/drawing/2014/main" id="{307F2D21-9318-2288-2CF5-F64773BDF915}"/>
              </a:ext>
            </a:extLst>
          </p:cNvPr>
          <p:cNvGraphicFramePr>
            <a:graphicFrameLocks noGrp="1"/>
          </p:cNvGraphicFramePr>
          <p:nvPr/>
        </p:nvGraphicFramePr>
        <p:xfrm>
          <a:off x="685800" y="3713162"/>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TESTNAME58</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endParaRPr lang="en-US" sz="1200" b="1" i="0" u="none" strike="noStrike" dirty="0">
                        <a:solidFill>
                          <a:srgbClr val="FFFFFF"/>
                        </a:solidFill>
                        <a:effectLst/>
                        <a:latin typeface="+mn-lt"/>
                      </a:endParaRP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6" name="Table57">
            <a:extLst>
              <a:ext uri="{FF2B5EF4-FFF2-40B4-BE49-F238E27FC236}">
                <a16:creationId xmlns:a16="http://schemas.microsoft.com/office/drawing/2014/main" id="{2F901945-4D49-BD09-1F5A-1A1C5E96BA61}"/>
              </a:ext>
            </a:extLst>
          </p:cNvPr>
          <p:cNvGraphicFramePr>
            <a:graphicFrameLocks noGrp="1"/>
          </p:cNvGraphicFramePr>
          <p:nvPr/>
        </p:nvGraphicFramePr>
        <p:xfrm>
          <a:off x="70104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TESTNAME57</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graphicFrame>
        <p:nvGraphicFramePr>
          <p:cNvPr id="7" name="Table56">
            <a:extLst>
              <a:ext uri="{FF2B5EF4-FFF2-40B4-BE49-F238E27FC236}">
                <a16:creationId xmlns:a16="http://schemas.microsoft.com/office/drawing/2014/main" id="{B56BBB89-4459-9A20-A349-398F6A36007A}"/>
              </a:ext>
            </a:extLst>
          </p:cNvPr>
          <p:cNvGraphicFramePr>
            <a:graphicFrameLocks noGrp="1"/>
          </p:cNvGraphicFramePr>
          <p:nvPr/>
        </p:nvGraphicFramePr>
        <p:xfrm>
          <a:off x="685800" y="1246187"/>
          <a:ext cx="4432300" cy="1924050"/>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TESTNAME56</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endParaRPr lang="en-US" sz="1200" b="1" i="0" u="none" strike="noStrike" dirty="0">
                        <a:solidFill>
                          <a:srgbClr val="FFFFFF"/>
                        </a:solidFill>
                        <a:effectLst/>
                        <a:latin typeface="+mn-lt"/>
                      </a:endParaRP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Response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r h="238125">
                <a:tc>
                  <a:txBody>
                    <a:bodyPr/>
                    <a:lstStyle/>
                    <a:p>
                      <a:pPr algn="ctr" rtl="0" fontAlgn="b"/>
                      <a:r>
                        <a:rPr lang="en-US" sz="1200" b="1" i="0" u="none" strike="noStrike" dirty="0">
                          <a:solidFill>
                            <a:srgbClr val="FFFFFF"/>
                          </a:solidFill>
                          <a:effectLst/>
                          <a:latin typeface="+mn-lt"/>
                        </a:rPr>
                        <a:t>Total</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intTotal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tc>
                  <a:txBody>
                    <a:bodyPr/>
                    <a:lstStyle/>
                    <a:p>
                      <a:pPr algn="ctr" rtl="0" fontAlgn="b"/>
                      <a:r>
                        <a:rPr lang="en-US" sz="1200" b="1" i="0" u="none" strike="noStrike" dirty="0">
                          <a:solidFill>
                            <a:srgbClr val="FFFFFF"/>
                          </a:solidFill>
                          <a:effectLst/>
                          <a:latin typeface="+mn-lt"/>
                        </a:rPr>
                        <a:t>&lt;&lt;</a:t>
                      </a:r>
                      <a:r>
                        <a:rPr lang="en-US" sz="1200" b="1" i="0" u="none" strike="noStrike" dirty="0" err="1">
                          <a:solidFill>
                            <a:srgbClr val="FFFFFF"/>
                          </a:solidFill>
                          <a:effectLst/>
                          <a:latin typeface="+mn-lt"/>
                        </a:rPr>
                        <a:t>PerTotal</a:t>
                      </a:r>
                      <a:r>
                        <a:rPr lang="en-US" sz="1200" b="1" i="0" u="none" strike="noStrike" dirty="0">
                          <a:solidFill>
                            <a:srgbClr val="FFFFFF"/>
                          </a:solidFill>
                          <a:effectLst/>
                          <a:latin typeface="+mn-lt"/>
                        </a:rPr>
                        <a:t>&gt;&gt;%</a:t>
                      </a:r>
                    </a:p>
                  </a:txBody>
                  <a:tcPr marL="9525" marR="9525" marT="9525" marB="0" anchor="b">
                    <a:lnL>
                      <a:noFill/>
                    </a:lnL>
                    <a:lnR>
                      <a:noFill/>
                    </a:lnR>
                    <a:lnT w="6350" cap="flat" cmpd="sng" algn="ctr">
                      <a:solidFill>
                        <a:srgbClr val="1F497D"/>
                      </a:solidFill>
                      <a:prstDash val="solid"/>
                      <a:round/>
                      <a:headEnd type="none" w="med" len="med"/>
                      <a:tailEnd type="none" w="med" len="med"/>
                    </a:lnT>
                    <a:lnB>
                      <a:noFill/>
                    </a:lnB>
                    <a:solidFill>
                      <a:srgbClr val="213C7C"/>
                    </a:solidFill>
                  </a:tcPr>
                </a:tc>
                <a:extLst>
                  <a:ext uri="{0D108BD9-81ED-4DB2-BD59-A6C34878D82A}">
                    <a16:rowId xmlns:a16="http://schemas.microsoft.com/office/drawing/2014/main" val="3897919585"/>
                  </a:ext>
                </a:extLst>
              </a:tr>
            </a:tbl>
          </a:graphicData>
        </a:graphic>
      </p:graphicFrame>
      <p:sp>
        <p:nvSpPr>
          <p:cNvPr id="4" name="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246221"/>
          </a:xfrm>
        </p:spPr>
        <p:txBody>
          <a:bodyPr/>
          <a:lstStyle/>
          <a:p>
            <a:r>
              <a:rPr lang="en-US" dirty="0"/>
              <a:t>If ‘Yes’, please provide rationale: </a:t>
            </a:r>
          </a:p>
        </p:txBody>
      </p:sp>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t>BrandTest</a:t>
            </a:r>
            <a:r>
              <a:rPr lang="en-US" baseline="30000" dirty="0"/>
              <a:t>®</a:t>
            </a:r>
            <a:r>
              <a:rPr lang="en-US" dirty="0"/>
              <a:t> Market Research - Icon Negative/Offensive Communication Results (Cont.)</a:t>
            </a:r>
            <a:endParaRPr lang="en-US" dirty="0">
              <a:solidFill>
                <a:schemeClr val="tx1"/>
              </a:solidFill>
            </a:endParaRPr>
          </a:p>
        </p:txBody>
      </p:sp>
    </p:spTree>
    <p:extLst>
      <p:ext uri="{BB962C8B-B14F-4D97-AF65-F5344CB8AC3E}">
        <p14:creationId xmlns:p14="http://schemas.microsoft.com/office/powerpoint/2010/main" val="308254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Therapeutic Category</a:t>
            </a:r>
          </a:p>
        </p:txBody>
      </p:sp>
      <p:sp>
        <p:nvSpPr>
          <p:cNvPr id="5" name="Rectangle 12">
            <a:extLst>
              <a:ext uri="{FF2B5EF4-FFF2-40B4-BE49-F238E27FC236}">
                <a16:creationId xmlns:a16="http://schemas.microsoft.com/office/drawing/2014/main" id="{5DBE8D00-8EF7-7563-4FAD-0AB77F5A78E1}"/>
              </a:ext>
            </a:extLst>
          </p:cNvPr>
          <p:cNvSpPr>
            <a:spLocks noChangeArrowheads="1"/>
          </p:cNvSpPr>
          <p:nvPr/>
        </p:nvSpPr>
        <p:spPr bwMode="auto">
          <a:xfrm>
            <a:off x="118643"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*Indicates the correct category.</a:t>
            </a:r>
          </a:p>
        </p:txBody>
      </p:sp>
      <p:grpSp>
        <p:nvGrpSpPr>
          <p:cNvPr id="8" name="Group 7">
            <a:extLst>
              <a:ext uri="{FF2B5EF4-FFF2-40B4-BE49-F238E27FC236}">
                <a16:creationId xmlns:a16="http://schemas.microsoft.com/office/drawing/2014/main" id="{3F366059-5DA4-209E-40AE-3BEFF5B51E92}"/>
              </a:ext>
            </a:extLst>
          </p:cNvPr>
          <p:cNvGrpSpPr/>
          <p:nvPr/>
        </p:nvGrpSpPr>
        <p:grpSpPr>
          <a:xfrm>
            <a:off x="1041099" y="1374148"/>
            <a:ext cx="10131726" cy="3801629"/>
            <a:chOff x="2264345" y="1995489"/>
            <a:chExt cx="6779071" cy="2883328"/>
          </a:xfrm>
        </p:grpSpPr>
        <p:sp>
          <p:nvSpPr>
            <p:cNvPr id="9" name="Rounded Rectangle 31">
              <a:extLst>
                <a:ext uri="{FF2B5EF4-FFF2-40B4-BE49-F238E27FC236}">
                  <a16:creationId xmlns:a16="http://schemas.microsoft.com/office/drawing/2014/main" id="{8CC928C2-7555-B009-F1F2-86284382015C}"/>
                </a:ext>
              </a:extLst>
            </p:cNvPr>
            <p:cNvSpPr/>
            <p:nvPr/>
          </p:nvSpPr>
          <p:spPr>
            <a:xfrm>
              <a:off x="2264345" y="1995489"/>
              <a:ext cx="6779071" cy="288332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32">
              <a:extLst>
                <a:ext uri="{FF2B5EF4-FFF2-40B4-BE49-F238E27FC236}">
                  <a16:creationId xmlns:a16="http://schemas.microsoft.com/office/drawing/2014/main" id="{C59A9507-3628-D66B-5897-88173BD3CB54}"/>
                </a:ext>
              </a:extLst>
            </p:cNvPr>
            <p:cNvSpPr/>
            <p:nvPr/>
          </p:nvSpPr>
          <p:spPr>
            <a:xfrm>
              <a:off x="2329829" y="2051050"/>
              <a:ext cx="6648103" cy="275657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2">
            <a:extLst>
              <a:ext uri="{FF2B5EF4-FFF2-40B4-BE49-F238E27FC236}">
                <a16:creationId xmlns:a16="http://schemas.microsoft.com/office/drawing/2014/main" id="{7686E023-FE37-1743-8093-0F0C2559F410}"/>
              </a:ext>
            </a:extLst>
          </p:cNvPr>
          <p:cNvSpPr txBox="1">
            <a:spLocks/>
          </p:cNvSpPr>
          <p:nvPr/>
        </p:nvSpPr>
        <p:spPr>
          <a:xfrm>
            <a:off x="1305016" y="1757481"/>
            <a:ext cx="9751220" cy="3471300"/>
          </a:xfrm>
          <a:prstGeom prst="rect">
            <a:avLst/>
          </a:prstGeom>
          <a:noFill/>
          <a:effectLst>
            <a:softEdge rad="38100"/>
          </a:effectLst>
        </p:spPr>
        <p:txBody>
          <a:bodyPr vert="horz" lIns="182880" tIns="182880" rIns="182880" bIns="45720" numCol="2" rtlCol="0">
            <a:noAutofit/>
          </a:bodyPr>
          <a:lstStyle>
            <a:lvl1pPr marL="228600" indent="-228600" algn="just" defTabSz="914400" rtl="0" eaLnBrk="1" latinLnBrk="0" hangingPunct="1">
              <a:lnSpc>
                <a:spcPct val="100000"/>
              </a:lnSpc>
              <a:spcBef>
                <a:spcPts val="0"/>
              </a:spcBef>
              <a:buClr>
                <a:srgbClr val="1E3D7D"/>
              </a:buClr>
              <a:buFont typeface="Wingdings" panose="05000000000000000000" pitchFamily="2" charset="2"/>
              <a:buChar char="§"/>
              <a:defRPr sz="1800" kern="1200">
                <a:solidFill>
                  <a:schemeClr val="tx1"/>
                </a:solidFill>
                <a:latin typeface="+mn-lt"/>
                <a:ea typeface="+mn-ea"/>
                <a:cs typeface="+mn-cs"/>
              </a:defRPr>
            </a:lvl1pPr>
            <a:lvl2pPr marL="685800" indent="-228600" algn="just" defTabSz="914400" rtl="0" eaLnBrk="1" latinLnBrk="0" hangingPunct="1">
              <a:lnSpc>
                <a:spcPct val="100000"/>
              </a:lnSpc>
              <a:spcBef>
                <a:spcPts val="0"/>
              </a:spcBef>
              <a:buClr>
                <a:srgbClr val="1E3D7D"/>
              </a:buClr>
              <a:buFont typeface="Courier New" panose="02070309020205020404" pitchFamily="49" charset="0"/>
              <a:buChar char="o"/>
              <a:defRPr sz="1800" kern="1200">
                <a:solidFill>
                  <a:schemeClr val="tx1"/>
                </a:solidFill>
                <a:latin typeface="+mn-lt"/>
                <a:ea typeface="+mn-ea"/>
                <a:cs typeface="+mn-cs"/>
              </a:defRPr>
            </a:lvl2pPr>
            <a:lvl3pPr marL="11430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US" dirty="0">
                <a:solidFill>
                  <a:srgbClr val="FF0000"/>
                </a:solidFill>
                <a:cs typeface="Times New Roman" panose="02020603050405020304" pitchFamily="18" charset="0"/>
              </a:rPr>
              <a:t>Cardiovascular </a:t>
            </a:r>
          </a:p>
          <a:p>
            <a:pPr algn="l">
              <a:lnSpc>
                <a:spcPct val="150000"/>
              </a:lnSpc>
            </a:pPr>
            <a:r>
              <a:rPr lang="en-US" dirty="0">
                <a:solidFill>
                  <a:srgbClr val="FF0000"/>
                </a:solidFill>
                <a:cs typeface="Times New Roman" panose="02020603050405020304" pitchFamily="18" charset="0"/>
              </a:rPr>
              <a:t>Dermatology </a:t>
            </a:r>
          </a:p>
          <a:p>
            <a:pPr algn="l">
              <a:lnSpc>
                <a:spcPct val="150000"/>
              </a:lnSpc>
            </a:pPr>
            <a:r>
              <a:rPr lang="en-US" dirty="0">
                <a:solidFill>
                  <a:srgbClr val="FF0000"/>
                </a:solidFill>
                <a:cs typeface="Times New Roman" panose="02020603050405020304" pitchFamily="18" charset="0"/>
              </a:rPr>
              <a:t>Gastrointestinal </a:t>
            </a:r>
          </a:p>
          <a:p>
            <a:pPr algn="l">
              <a:lnSpc>
                <a:spcPct val="150000"/>
              </a:lnSpc>
            </a:pPr>
            <a:r>
              <a:rPr lang="en-US" dirty="0">
                <a:solidFill>
                  <a:srgbClr val="FF0000"/>
                </a:solidFill>
                <a:cs typeface="Times New Roman" panose="02020603050405020304" pitchFamily="18" charset="0"/>
              </a:rPr>
              <a:t>Infectious diseases </a:t>
            </a:r>
          </a:p>
          <a:p>
            <a:pPr algn="l">
              <a:lnSpc>
                <a:spcPct val="150000"/>
              </a:lnSpc>
            </a:pPr>
            <a:r>
              <a:rPr lang="en-US" dirty="0">
                <a:solidFill>
                  <a:srgbClr val="FF0000"/>
                </a:solidFill>
                <a:cs typeface="Times New Roman" panose="02020603050405020304" pitchFamily="18" charset="0"/>
              </a:rPr>
              <a:t>Inflammatory conditions </a:t>
            </a:r>
          </a:p>
          <a:p>
            <a:pPr algn="l">
              <a:lnSpc>
                <a:spcPct val="150000"/>
              </a:lnSpc>
            </a:pPr>
            <a:r>
              <a:rPr lang="en-US" dirty="0">
                <a:solidFill>
                  <a:srgbClr val="FF0000"/>
                </a:solidFill>
                <a:cs typeface="Times New Roman" panose="02020603050405020304" pitchFamily="18" charset="0"/>
              </a:rPr>
              <a:t>Metabolic diseases </a:t>
            </a:r>
          </a:p>
          <a:p>
            <a:pPr algn="l">
              <a:lnSpc>
                <a:spcPct val="150000"/>
              </a:lnSpc>
            </a:pPr>
            <a:r>
              <a:rPr lang="en-US" dirty="0">
                <a:solidFill>
                  <a:srgbClr val="FF0000"/>
                </a:solidFill>
                <a:cs typeface="Times New Roman" panose="02020603050405020304" pitchFamily="18" charset="0"/>
              </a:rPr>
              <a:t>Muscular and skeletal related conditions</a:t>
            </a:r>
          </a:p>
          <a:p>
            <a:pPr algn="l">
              <a:lnSpc>
                <a:spcPct val="150000"/>
              </a:lnSpc>
            </a:pPr>
            <a:r>
              <a:rPr lang="en-US" dirty="0">
                <a:solidFill>
                  <a:srgbClr val="FF0000"/>
                </a:solidFill>
                <a:cs typeface="Times New Roman" panose="02020603050405020304" pitchFamily="18" charset="0"/>
              </a:rPr>
              <a:t>Nephrology*</a:t>
            </a:r>
          </a:p>
          <a:p>
            <a:pPr algn="l">
              <a:lnSpc>
                <a:spcPct val="150000"/>
              </a:lnSpc>
            </a:pPr>
            <a:r>
              <a:rPr lang="en-US" dirty="0">
                <a:solidFill>
                  <a:srgbClr val="FF0000"/>
                </a:solidFill>
                <a:cs typeface="Times New Roman" panose="02020603050405020304" pitchFamily="18" charset="0"/>
              </a:rPr>
              <a:t>Neurological </a:t>
            </a:r>
          </a:p>
          <a:p>
            <a:pPr algn="l">
              <a:lnSpc>
                <a:spcPct val="150000"/>
              </a:lnSpc>
            </a:pPr>
            <a:r>
              <a:rPr lang="en-US" dirty="0">
                <a:solidFill>
                  <a:srgbClr val="FF0000"/>
                </a:solidFill>
                <a:cs typeface="Times New Roman" panose="02020603050405020304" pitchFamily="18" charset="0"/>
              </a:rPr>
              <a:t>Oncology </a:t>
            </a:r>
          </a:p>
          <a:p>
            <a:pPr algn="l">
              <a:lnSpc>
                <a:spcPct val="150000"/>
              </a:lnSpc>
            </a:pPr>
            <a:r>
              <a:rPr lang="en-US" dirty="0">
                <a:solidFill>
                  <a:srgbClr val="FF0000"/>
                </a:solidFill>
                <a:cs typeface="Times New Roman" panose="02020603050405020304" pitchFamily="18" charset="0"/>
              </a:rPr>
              <a:t>Psychiatric </a:t>
            </a:r>
          </a:p>
          <a:p>
            <a:pPr algn="l">
              <a:lnSpc>
                <a:spcPct val="150000"/>
              </a:lnSpc>
            </a:pPr>
            <a:r>
              <a:rPr lang="en-US" dirty="0">
                <a:solidFill>
                  <a:srgbClr val="FF0000"/>
                </a:solidFill>
                <a:cs typeface="Times New Roman" panose="02020603050405020304" pitchFamily="18" charset="0"/>
              </a:rPr>
              <a:t>Respiratory </a:t>
            </a:r>
          </a:p>
          <a:p>
            <a:pPr algn="l">
              <a:lnSpc>
                <a:spcPct val="150000"/>
              </a:lnSpc>
            </a:pPr>
            <a:r>
              <a:rPr lang="en-US" dirty="0">
                <a:solidFill>
                  <a:srgbClr val="FF0000"/>
                </a:solidFill>
                <a:cs typeface="Times New Roman" panose="02020603050405020304" pitchFamily="18" charset="0"/>
              </a:rPr>
              <a:t>Urinary tract and genitourinary disorders </a:t>
            </a:r>
          </a:p>
          <a:p>
            <a:pPr algn="l">
              <a:lnSpc>
                <a:spcPct val="150000"/>
              </a:lnSpc>
            </a:pPr>
            <a:r>
              <a:rPr lang="en-US" dirty="0">
                <a:solidFill>
                  <a:srgbClr val="FF0000"/>
                </a:solidFill>
                <a:cs typeface="Times New Roman" panose="02020603050405020304" pitchFamily="18" charset="0"/>
              </a:rPr>
              <a:t>None at all</a:t>
            </a:r>
          </a:p>
        </p:txBody>
      </p:sp>
      <p:sp>
        <p:nvSpPr>
          <p:cNvPr id="2" name="Text Placeholder 3">
            <a:extLst>
              <a:ext uri="{FF2B5EF4-FFF2-40B4-BE49-F238E27FC236}">
                <a16:creationId xmlns:a16="http://schemas.microsoft.com/office/drawing/2014/main" id="{8A68CB6A-07F7-B801-F30D-25C1B12748CA}"/>
              </a:ext>
            </a:extLst>
          </p:cNvPr>
          <p:cNvSpPr txBox="1">
            <a:spLocks/>
          </p:cNvSpPr>
          <p:nvPr/>
        </p:nvSpPr>
        <p:spPr>
          <a:xfrm>
            <a:off x="4490499" y="1518668"/>
            <a:ext cx="3223047" cy="246221"/>
          </a:xfrm>
          <a:prstGeom prst="rect">
            <a:avLst/>
          </a:prstGeom>
        </p:spPr>
        <p:txBody>
          <a:bodyPr vert="horz" wrap="square"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Therapeutic Categories</a:t>
            </a:r>
          </a:p>
        </p:txBody>
      </p:sp>
      <p:sp>
        <p:nvSpPr>
          <p:cNvPr id="12" name="Text Placeholder 3">
            <a:extLst>
              <a:ext uri="{FF2B5EF4-FFF2-40B4-BE49-F238E27FC236}">
                <a16:creationId xmlns:a16="http://schemas.microsoft.com/office/drawing/2014/main" id="{E44F4908-CAAE-238A-687B-82C3A7BBD94E}"/>
              </a:ext>
            </a:extLst>
          </p:cNvPr>
          <p:cNvSpPr txBox="1">
            <a:spLocks/>
          </p:cNvSpPr>
          <p:nvPr/>
        </p:nvSpPr>
        <p:spPr>
          <a:xfrm>
            <a:off x="184288" y="606287"/>
            <a:ext cx="1172513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asked to review each logo and select the therapeutic category that best fits each logo.</a:t>
            </a:r>
          </a:p>
        </p:txBody>
      </p:sp>
    </p:spTree>
    <p:extLst>
      <p:ext uri="{BB962C8B-B14F-4D97-AF65-F5344CB8AC3E}">
        <p14:creationId xmlns:p14="http://schemas.microsoft.com/office/powerpoint/2010/main" val="3753190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Therapeutic Category Results</a:t>
            </a:r>
          </a:p>
        </p:txBody>
      </p:sp>
      <p:grpSp>
        <p:nvGrpSpPr>
          <p:cNvPr id="8" name="Group 7">
            <a:extLst>
              <a:ext uri="{FF2B5EF4-FFF2-40B4-BE49-F238E27FC236}">
                <a16:creationId xmlns:a16="http://schemas.microsoft.com/office/drawing/2014/main" id="{54166D33-2B2E-A386-34C4-6D1D42C19C6C}"/>
              </a:ext>
            </a:extLst>
          </p:cNvPr>
          <p:cNvGrpSpPr/>
          <p:nvPr/>
        </p:nvGrpSpPr>
        <p:grpSpPr>
          <a:xfrm>
            <a:off x="1047647" y="6082616"/>
            <a:ext cx="10103624" cy="225984"/>
            <a:chOff x="1136428" y="5869550"/>
            <a:chExt cx="10103624" cy="225984"/>
          </a:xfrm>
        </p:grpSpPr>
        <p:sp>
          <p:nvSpPr>
            <p:cNvPr id="9" name="Rectangle 71">
              <a:extLst>
                <a:ext uri="{FF2B5EF4-FFF2-40B4-BE49-F238E27FC236}">
                  <a16:creationId xmlns:a16="http://schemas.microsoft.com/office/drawing/2014/main" id="{3FF20EE5-6D48-378A-D2EA-0FAF8C6B742B}"/>
                </a:ext>
              </a:extLst>
            </p:cNvPr>
            <p:cNvSpPr>
              <a:spLocks noChangeArrowheads="1"/>
            </p:cNvSpPr>
            <p:nvPr/>
          </p:nvSpPr>
          <p:spPr bwMode="auto">
            <a:xfrm>
              <a:off x="4519447" y="5869550"/>
              <a:ext cx="32348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Second best fit to therapeutic category</a:t>
              </a:r>
            </a:p>
          </p:txBody>
        </p:sp>
        <p:sp>
          <p:nvSpPr>
            <p:cNvPr id="11" name="Rectangle 81">
              <a:extLst>
                <a:ext uri="{FF2B5EF4-FFF2-40B4-BE49-F238E27FC236}">
                  <a16:creationId xmlns:a16="http://schemas.microsoft.com/office/drawing/2014/main" id="{6234073F-ECCB-6237-5487-11BA84A1FEA4}"/>
                </a:ext>
              </a:extLst>
            </p:cNvPr>
            <p:cNvSpPr>
              <a:spLocks noChangeArrowheads="1"/>
            </p:cNvSpPr>
            <p:nvPr/>
          </p:nvSpPr>
          <p:spPr bwMode="auto">
            <a:xfrm>
              <a:off x="8179919" y="5880090"/>
              <a:ext cx="306013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Third best fit to therapeutic category</a:t>
              </a:r>
            </a:p>
          </p:txBody>
        </p:sp>
        <p:sp>
          <p:nvSpPr>
            <p:cNvPr id="13" name="Rectangle 66">
              <a:extLst>
                <a:ext uri="{FF2B5EF4-FFF2-40B4-BE49-F238E27FC236}">
                  <a16:creationId xmlns:a16="http://schemas.microsoft.com/office/drawing/2014/main" id="{C1A63493-8DB9-0D3E-10F1-C4E91AD94FA3}"/>
                </a:ext>
              </a:extLst>
            </p:cNvPr>
            <p:cNvSpPr>
              <a:spLocks noChangeArrowheads="1"/>
            </p:cNvSpPr>
            <p:nvPr/>
          </p:nvSpPr>
          <p:spPr bwMode="auto">
            <a:xfrm>
              <a:off x="1423976" y="5873482"/>
              <a:ext cx="52853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Best fit to therapeutic category</a:t>
              </a:r>
            </a:p>
          </p:txBody>
        </p:sp>
        <p:sp>
          <p:nvSpPr>
            <p:cNvPr id="16" name="Oval 15">
              <a:extLst>
                <a:ext uri="{FF2B5EF4-FFF2-40B4-BE49-F238E27FC236}">
                  <a16:creationId xmlns:a16="http://schemas.microsoft.com/office/drawing/2014/main" id="{B30DB7DE-07DA-07DE-21ED-90DAE6026588}"/>
                </a:ext>
              </a:extLst>
            </p:cNvPr>
            <p:cNvSpPr/>
            <p:nvPr/>
          </p:nvSpPr>
          <p:spPr>
            <a:xfrm>
              <a:off x="4191963" y="5887377"/>
              <a:ext cx="175248" cy="166629"/>
            </a:xfrm>
            <a:prstGeom prst="ellipse">
              <a:avLst/>
            </a:prstGeom>
            <a:solidFill>
              <a:srgbClr val="CC99FF"/>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08D2E8-C2E7-36C4-864C-87B9C1EF139E}"/>
                </a:ext>
              </a:extLst>
            </p:cNvPr>
            <p:cNvSpPr/>
            <p:nvPr/>
          </p:nvSpPr>
          <p:spPr>
            <a:xfrm>
              <a:off x="1136428" y="5887377"/>
              <a:ext cx="175248" cy="166629"/>
            </a:xfrm>
            <a:prstGeom prst="ellipse">
              <a:avLst/>
            </a:prstGeom>
            <a:solidFill>
              <a:srgbClr val="CCFFFF"/>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B0B6D1D-C18A-4C91-545D-A8BDA9595C89}"/>
                </a:ext>
              </a:extLst>
            </p:cNvPr>
            <p:cNvSpPr/>
            <p:nvPr/>
          </p:nvSpPr>
          <p:spPr>
            <a:xfrm>
              <a:off x="7881463" y="5887377"/>
              <a:ext cx="175248" cy="166629"/>
            </a:xfrm>
            <a:prstGeom prst="ellipse">
              <a:avLst/>
            </a:prstGeom>
            <a:solidFill>
              <a:srgbClr val="FF9933"/>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12">
            <a:extLst>
              <a:ext uri="{FF2B5EF4-FFF2-40B4-BE49-F238E27FC236}">
                <a16:creationId xmlns:a16="http://schemas.microsoft.com/office/drawing/2014/main" id="{547E36B9-8F59-CAAF-B96D-51E2885F5ADF}"/>
              </a:ext>
            </a:extLst>
          </p:cNvPr>
          <p:cNvSpPr>
            <a:spLocks noChangeArrowheads="1"/>
          </p:cNvSpPr>
          <p:nvPr/>
        </p:nvSpPr>
        <p:spPr bwMode="auto">
          <a:xfrm>
            <a:off x="118643"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*Indicates the correct category.</a:t>
            </a:r>
          </a:p>
        </p:txBody>
      </p:sp>
      <p:graphicFrame>
        <p:nvGraphicFramePr>
          <p:cNvPr id="4" name="Table 3">
            <a:extLst>
              <a:ext uri="{FF2B5EF4-FFF2-40B4-BE49-F238E27FC236}">
                <a16:creationId xmlns:a16="http://schemas.microsoft.com/office/drawing/2014/main" id="{B9B14485-5B0A-D427-A20E-56CD1FCE9DB9}"/>
              </a:ext>
            </a:extLst>
          </p:cNvPr>
          <p:cNvGraphicFramePr>
            <a:graphicFrameLocks noGrp="1"/>
          </p:cNvGraphicFramePr>
          <p:nvPr>
            <p:extLst>
              <p:ext uri="{D42A27DB-BD31-4B8C-83A1-F6EECF244321}">
                <p14:modId xmlns:p14="http://schemas.microsoft.com/office/powerpoint/2010/main" val="754458045"/>
              </p:ext>
            </p:extLst>
          </p:nvPr>
        </p:nvGraphicFramePr>
        <p:xfrm>
          <a:off x="190501" y="762000"/>
          <a:ext cx="11810991" cy="1556991"/>
        </p:xfrm>
        <a:graphic>
          <a:graphicData uri="http://schemas.openxmlformats.org/drawingml/2006/table">
            <a:tbl>
              <a:tblPr/>
              <a:tblGrid>
                <a:gridCol w="2281252">
                  <a:extLst>
                    <a:ext uri="{9D8B030D-6E8A-4147-A177-3AD203B41FA5}">
                      <a16:colId xmlns:a16="http://schemas.microsoft.com/office/drawing/2014/main" val="1195084840"/>
                    </a:ext>
                  </a:extLst>
                </a:gridCol>
                <a:gridCol w="460939">
                  <a:extLst>
                    <a:ext uri="{9D8B030D-6E8A-4147-A177-3AD203B41FA5}">
                      <a16:colId xmlns:a16="http://schemas.microsoft.com/office/drawing/2014/main" val="3631405147"/>
                    </a:ext>
                  </a:extLst>
                </a:gridCol>
                <a:gridCol w="460939">
                  <a:extLst>
                    <a:ext uri="{9D8B030D-6E8A-4147-A177-3AD203B41FA5}">
                      <a16:colId xmlns:a16="http://schemas.microsoft.com/office/drawing/2014/main" val="2760004866"/>
                    </a:ext>
                  </a:extLst>
                </a:gridCol>
                <a:gridCol w="460939">
                  <a:extLst>
                    <a:ext uri="{9D8B030D-6E8A-4147-A177-3AD203B41FA5}">
                      <a16:colId xmlns:a16="http://schemas.microsoft.com/office/drawing/2014/main" val="1573478279"/>
                    </a:ext>
                  </a:extLst>
                </a:gridCol>
                <a:gridCol w="460939">
                  <a:extLst>
                    <a:ext uri="{9D8B030D-6E8A-4147-A177-3AD203B41FA5}">
                      <a16:colId xmlns:a16="http://schemas.microsoft.com/office/drawing/2014/main" val="1644711711"/>
                    </a:ext>
                  </a:extLst>
                </a:gridCol>
                <a:gridCol w="460939">
                  <a:extLst>
                    <a:ext uri="{9D8B030D-6E8A-4147-A177-3AD203B41FA5}">
                      <a16:colId xmlns:a16="http://schemas.microsoft.com/office/drawing/2014/main" val="3342646477"/>
                    </a:ext>
                  </a:extLst>
                </a:gridCol>
                <a:gridCol w="440604">
                  <a:extLst>
                    <a:ext uri="{9D8B030D-6E8A-4147-A177-3AD203B41FA5}">
                      <a16:colId xmlns:a16="http://schemas.microsoft.com/office/drawing/2014/main" val="1264934010"/>
                    </a:ext>
                  </a:extLst>
                </a:gridCol>
                <a:gridCol w="474496">
                  <a:extLst>
                    <a:ext uri="{9D8B030D-6E8A-4147-A177-3AD203B41FA5}">
                      <a16:colId xmlns:a16="http://schemas.microsoft.com/office/drawing/2014/main" val="2712424538"/>
                    </a:ext>
                  </a:extLst>
                </a:gridCol>
                <a:gridCol w="474496">
                  <a:extLst>
                    <a:ext uri="{9D8B030D-6E8A-4147-A177-3AD203B41FA5}">
                      <a16:colId xmlns:a16="http://schemas.microsoft.com/office/drawing/2014/main" val="3857544805"/>
                    </a:ext>
                  </a:extLst>
                </a:gridCol>
                <a:gridCol w="474496">
                  <a:extLst>
                    <a:ext uri="{9D8B030D-6E8A-4147-A177-3AD203B41FA5}">
                      <a16:colId xmlns:a16="http://schemas.microsoft.com/office/drawing/2014/main" val="2527082317"/>
                    </a:ext>
                  </a:extLst>
                </a:gridCol>
                <a:gridCol w="494831">
                  <a:extLst>
                    <a:ext uri="{9D8B030D-6E8A-4147-A177-3AD203B41FA5}">
                      <a16:colId xmlns:a16="http://schemas.microsoft.com/office/drawing/2014/main" val="2095118640"/>
                    </a:ext>
                  </a:extLst>
                </a:gridCol>
                <a:gridCol w="508389">
                  <a:extLst>
                    <a:ext uri="{9D8B030D-6E8A-4147-A177-3AD203B41FA5}">
                      <a16:colId xmlns:a16="http://schemas.microsoft.com/office/drawing/2014/main" val="310849235"/>
                    </a:ext>
                  </a:extLst>
                </a:gridCol>
                <a:gridCol w="440604">
                  <a:extLst>
                    <a:ext uri="{9D8B030D-6E8A-4147-A177-3AD203B41FA5}">
                      <a16:colId xmlns:a16="http://schemas.microsoft.com/office/drawing/2014/main" val="2596439869"/>
                    </a:ext>
                  </a:extLst>
                </a:gridCol>
                <a:gridCol w="616843">
                  <a:extLst>
                    <a:ext uri="{9D8B030D-6E8A-4147-A177-3AD203B41FA5}">
                      <a16:colId xmlns:a16="http://schemas.microsoft.com/office/drawing/2014/main" val="528733907"/>
                    </a:ext>
                  </a:extLst>
                </a:gridCol>
                <a:gridCol w="494831">
                  <a:extLst>
                    <a:ext uri="{9D8B030D-6E8A-4147-A177-3AD203B41FA5}">
                      <a16:colId xmlns:a16="http://schemas.microsoft.com/office/drawing/2014/main" val="1410412834"/>
                    </a:ext>
                  </a:extLst>
                </a:gridCol>
                <a:gridCol w="474496">
                  <a:extLst>
                    <a:ext uri="{9D8B030D-6E8A-4147-A177-3AD203B41FA5}">
                      <a16:colId xmlns:a16="http://schemas.microsoft.com/office/drawing/2014/main" val="4269513461"/>
                    </a:ext>
                  </a:extLst>
                </a:gridCol>
                <a:gridCol w="454161">
                  <a:extLst>
                    <a:ext uri="{9D8B030D-6E8A-4147-A177-3AD203B41FA5}">
                      <a16:colId xmlns:a16="http://schemas.microsoft.com/office/drawing/2014/main" val="538032251"/>
                    </a:ext>
                  </a:extLst>
                </a:gridCol>
                <a:gridCol w="467716">
                  <a:extLst>
                    <a:ext uri="{9D8B030D-6E8A-4147-A177-3AD203B41FA5}">
                      <a16:colId xmlns:a16="http://schemas.microsoft.com/office/drawing/2014/main" val="413152"/>
                    </a:ext>
                  </a:extLst>
                </a:gridCol>
                <a:gridCol w="451890">
                  <a:extLst>
                    <a:ext uri="{9D8B030D-6E8A-4147-A177-3AD203B41FA5}">
                      <a16:colId xmlns:a16="http://schemas.microsoft.com/office/drawing/2014/main" val="1108978784"/>
                    </a:ext>
                  </a:extLst>
                </a:gridCol>
                <a:gridCol w="576252">
                  <a:extLst>
                    <a:ext uri="{9D8B030D-6E8A-4147-A177-3AD203B41FA5}">
                      <a16:colId xmlns:a16="http://schemas.microsoft.com/office/drawing/2014/main" val="1413019049"/>
                    </a:ext>
                  </a:extLst>
                </a:gridCol>
                <a:gridCol w="380939">
                  <a:extLst>
                    <a:ext uri="{9D8B030D-6E8A-4147-A177-3AD203B41FA5}">
                      <a16:colId xmlns:a16="http://schemas.microsoft.com/office/drawing/2014/main" val="2529896232"/>
                    </a:ext>
                  </a:extLst>
                </a:gridCol>
              </a:tblGrid>
              <a:tr h="1093140">
                <a:tc>
                  <a:txBody>
                    <a:bodyPr/>
                    <a:lstStyle/>
                    <a:p>
                      <a:pPr algn="ctr" rtl="0" fontAlgn="b"/>
                      <a:r>
                        <a:rPr lang="en-US" sz="1000" b="1" i="0" u="none" strike="noStrike" dirty="0">
                          <a:solidFill>
                            <a:srgbClr val="FFFFFF"/>
                          </a:solidFill>
                          <a:effectLst/>
                          <a:latin typeface="+mn-lt"/>
                        </a:rPr>
                        <a:t>Logos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2833042108"/>
                  </a:ext>
                </a:extLst>
              </a:tr>
              <a:tr h="463851">
                <a:tc>
                  <a:txBody>
                    <a:bodyPr/>
                    <a:lstStyle/>
                    <a:p>
                      <a:pPr algn="ctr" fontAlgn="b"/>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3713151244"/>
                  </a:ext>
                </a:extLst>
              </a:tr>
            </a:tbl>
          </a:graphicData>
        </a:graphic>
      </p:graphicFrame>
    </p:spTree>
    <p:extLst>
      <p:ext uri="{BB962C8B-B14F-4D97-AF65-F5344CB8AC3E}">
        <p14:creationId xmlns:p14="http://schemas.microsoft.com/office/powerpoint/2010/main" val="173162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dirty="0"/>
              <a:t>Icon</a:t>
            </a:r>
            <a:r>
              <a:rPr lang="en-US" sz="2000" dirty="0"/>
              <a:t> Candidates</a:t>
            </a:r>
          </a:p>
        </p:txBody>
      </p:sp>
    </p:spTree>
    <p:extLst>
      <p:ext uri="{BB962C8B-B14F-4D97-AF65-F5344CB8AC3E}">
        <p14:creationId xmlns:p14="http://schemas.microsoft.com/office/powerpoint/2010/main" val="353737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n-lt"/>
              </a:rPr>
              <a:t>BrandTest</a:t>
            </a:r>
            <a:r>
              <a:rPr lang="en-US" baseline="30000" dirty="0">
                <a:latin typeface="+mn-lt"/>
              </a:rPr>
              <a:t>®</a:t>
            </a:r>
            <a:r>
              <a:rPr lang="en-US" dirty="0">
                <a:latin typeface="+mn-lt"/>
              </a:rPr>
              <a:t> Market Research - Existing Logo Similarity (Cont.)</a:t>
            </a:r>
            <a:endParaRPr lang="en-US" dirty="0">
              <a:latin typeface="+mj-lt"/>
            </a:endParaRP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5">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4">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3">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0">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
        <p:nvSpPr>
          <p:cNvPr id="13" name="Description">
            <a:extLst>
              <a:ext uri="{FF2B5EF4-FFF2-40B4-BE49-F238E27FC236}">
                <a16:creationId xmlns:a16="http://schemas.microsoft.com/office/drawing/2014/main" id="{FCCADFF3-D44F-1E2E-7C78-18DBC74EE4C7}"/>
              </a:ext>
            </a:extLst>
          </p:cNvPr>
          <p:cNvSpPr txBox="1">
            <a:spLocks/>
          </p:cNvSpPr>
          <p:nvPr/>
        </p:nvSpPr>
        <p:spPr>
          <a:xfrm>
            <a:off x="184288" y="606287"/>
            <a:ext cx="1172513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This measurement is designed to identify any existing company or brand logos that are similar to the proposed test logos.</a:t>
            </a:r>
          </a:p>
        </p:txBody>
      </p:sp>
    </p:spTree>
    <p:extLst>
      <p:ext uri="{BB962C8B-B14F-4D97-AF65-F5344CB8AC3E}">
        <p14:creationId xmlns:p14="http://schemas.microsoft.com/office/powerpoint/2010/main" val="1884433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n-lt"/>
              </a:rPr>
              <a:t>BrandTest</a:t>
            </a:r>
            <a:r>
              <a:rPr lang="en-US" baseline="30000" dirty="0">
                <a:latin typeface="+mn-lt"/>
              </a:rPr>
              <a:t>®</a:t>
            </a:r>
            <a:r>
              <a:rPr lang="en-US" dirty="0">
                <a:latin typeface="+mn-lt"/>
              </a:rPr>
              <a:t> Market Research - Existing Logo Similarity (Cont.)</a:t>
            </a:r>
            <a:endParaRPr lang="en-US" dirty="0">
              <a:solidFill>
                <a:schemeClr val="tx1"/>
              </a:solidFill>
              <a:latin typeface="+mn-lt"/>
            </a:endParaRP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11">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10">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9">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8">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7">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6">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TESTNAME06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
        <p:nvSpPr>
          <p:cNvPr id="13" name="Description">
            <a:extLst>
              <a:ext uri="{FF2B5EF4-FFF2-40B4-BE49-F238E27FC236}">
                <a16:creationId xmlns:a16="http://schemas.microsoft.com/office/drawing/2014/main" id="{96894059-F82C-5108-986A-3DA6DFC04174}"/>
              </a:ext>
            </a:extLst>
          </p:cNvPr>
          <p:cNvSpPr txBox="1">
            <a:spLocks/>
          </p:cNvSpPr>
          <p:nvPr/>
        </p:nvSpPr>
        <p:spPr>
          <a:xfrm>
            <a:off x="184288" y="606287"/>
            <a:ext cx="1172513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This measurement is designed to identify any existing company or brand logos that are similar to the proposed test logos.</a:t>
            </a:r>
          </a:p>
        </p:txBody>
      </p:sp>
    </p:spTree>
    <p:extLst>
      <p:ext uri="{BB962C8B-B14F-4D97-AF65-F5344CB8AC3E}">
        <p14:creationId xmlns:p14="http://schemas.microsoft.com/office/powerpoint/2010/main" val="39437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n-lt"/>
              </a:rPr>
              <a:t>BrandTest</a:t>
            </a:r>
            <a:r>
              <a:rPr lang="en-US" baseline="30000" dirty="0">
                <a:latin typeface="+mn-lt"/>
              </a:rPr>
              <a:t>®</a:t>
            </a:r>
            <a:r>
              <a:rPr lang="en-US" dirty="0">
                <a:latin typeface="+mn-lt"/>
              </a:rPr>
              <a:t> Market Research - Existing Logo Similarity (Cont.)</a:t>
            </a:r>
            <a:endParaRPr lang="en-US" dirty="0">
              <a:solidFill>
                <a:schemeClr val="tx1"/>
              </a:solidFill>
              <a:latin typeface="+mn-lt"/>
            </a:endParaRP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17">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16">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15">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14">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3">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12">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
        <p:nvSpPr>
          <p:cNvPr id="13" name="Description">
            <a:extLst>
              <a:ext uri="{FF2B5EF4-FFF2-40B4-BE49-F238E27FC236}">
                <a16:creationId xmlns:a16="http://schemas.microsoft.com/office/drawing/2014/main" id="{8028C39E-D0B9-9A7E-7399-C57E75F01E11}"/>
              </a:ext>
            </a:extLst>
          </p:cNvPr>
          <p:cNvSpPr txBox="1">
            <a:spLocks/>
          </p:cNvSpPr>
          <p:nvPr/>
        </p:nvSpPr>
        <p:spPr>
          <a:xfrm>
            <a:off x="184288" y="606287"/>
            <a:ext cx="1172513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This measurement is designed to identify any existing company or brand logos that are similar to the proposed test logos.</a:t>
            </a:r>
          </a:p>
        </p:txBody>
      </p:sp>
    </p:spTree>
    <p:extLst>
      <p:ext uri="{BB962C8B-B14F-4D97-AF65-F5344CB8AC3E}">
        <p14:creationId xmlns:p14="http://schemas.microsoft.com/office/powerpoint/2010/main" val="1065950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n-lt"/>
              </a:rPr>
              <a:t>BrandTest</a:t>
            </a:r>
            <a:r>
              <a:rPr lang="en-US" baseline="30000" dirty="0">
                <a:latin typeface="+mn-lt"/>
              </a:rPr>
              <a:t>®</a:t>
            </a:r>
            <a:r>
              <a:rPr lang="en-US" dirty="0">
                <a:latin typeface="+mn-lt"/>
              </a:rPr>
              <a:t> Market Research - Existing Logo Similarity (Cont.)</a:t>
            </a:r>
            <a:endParaRPr lang="en-US" dirty="0">
              <a:solidFill>
                <a:schemeClr val="tx1"/>
              </a:solidFill>
              <a:latin typeface="+mn-lt"/>
            </a:endParaRP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7" name="Table23">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TESTNAME23</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6" name="Table22">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TESTNAME22</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1">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TESTNAME21</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0">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TESTNAME20</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19">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18">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TESTNAME18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
        <p:nvSpPr>
          <p:cNvPr id="13" name="Description">
            <a:extLst>
              <a:ext uri="{FF2B5EF4-FFF2-40B4-BE49-F238E27FC236}">
                <a16:creationId xmlns:a16="http://schemas.microsoft.com/office/drawing/2014/main" id="{875B8888-B8F5-24D0-34F3-FC28CEEA9D5E}"/>
              </a:ext>
            </a:extLst>
          </p:cNvPr>
          <p:cNvSpPr txBox="1">
            <a:spLocks/>
          </p:cNvSpPr>
          <p:nvPr/>
        </p:nvSpPr>
        <p:spPr>
          <a:xfrm>
            <a:off x="184288" y="606287"/>
            <a:ext cx="1172513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This measurement is designed to identify any existing company or brand logos that are similar to the proposed test logos.</a:t>
            </a:r>
          </a:p>
        </p:txBody>
      </p:sp>
    </p:spTree>
    <p:extLst>
      <p:ext uri="{BB962C8B-B14F-4D97-AF65-F5344CB8AC3E}">
        <p14:creationId xmlns:p14="http://schemas.microsoft.com/office/powerpoint/2010/main" val="4164166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err="1">
                <a:latin typeface="+mn-lt"/>
              </a:rPr>
              <a:t>BrandTest</a:t>
            </a:r>
            <a:r>
              <a:rPr lang="en-US" baseline="30000" dirty="0">
                <a:latin typeface="+mn-lt"/>
              </a:rPr>
              <a:t>®</a:t>
            </a:r>
            <a:r>
              <a:rPr lang="en-US" dirty="0">
                <a:latin typeface="+mn-lt"/>
              </a:rPr>
              <a:t> Market Research - Existing Logo Similarity (Cont.)</a:t>
            </a:r>
            <a:endParaRPr lang="en-US" dirty="0">
              <a:solidFill>
                <a:schemeClr val="tx1"/>
              </a:solidFill>
              <a:latin typeface="+mn-lt"/>
            </a:endParaRPr>
          </a:p>
        </p:txBody>
      </p:sp>
      <p:sp>
        <p:nvSpPr>
          <p:cNvPr id="5" name="Footer">
            <a:extLst>
              <a:ext uri="{FF2B5EF4-FFF2-40B4-BE49-F238E27FC236}">
                <a16:creationId xmlns:a16="http://schemas.microsoft.com/office/drawing/2014/main" id="{46D53B4E-A325-A18F-44AB-833908C5EC2B}"/>
              </a:ext>
            </a:extLst>
          </p:cNvPr>
          <p:cNvSpPr>
            <a:spLocks noChangeArrowheads="1"/>
          </p:cNvSpPr>
          <p:nvPr/>
        </p:nvSpPr>
        <p:spPr bwMode="auto">
          <a:xfrm>
            <a:off x="510532" y="5787364"/>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&lt;&lt;</a:t>
            </a:r>
            <a:r>
              <a:rPr lang="en-US" altLang="en-US" sz="1000" i="1" dirty="0" err="1">
                <a:latin typeface="+mn-lt"/>
                <a:ea typeface="MS Mincho" panose="02020609040205080304" pitchFamily="49" charset="-128"/>
                <a:cs typeface="Times New Roman" panose="02020603050405020304" pitchFamily="18" charset="0"/>
              </a:rPr>
              <a:t>AssociationsPercentage</a:t>
            </a:r>
            <a:r>
              <a:rPr lang="en-US" altLang="en-US" sz="1000" i="1" dirty="0">
                <a:latin typeface="+mn-lt"/>
                <a:ea typeface="MS Mincho" panose="02020609040205080304" pitchFamily="49" charset="-128"/>
                <a:cs typeface="Times New Roman" panose="02020603050405020304" pitchFamily="18" charset="0"/>
              </a:rPr>
              <a:t>&gt;&gt;% and above were included here. The PDF contains the complete results.</a:t>
            </a:r>
          </a:p>
        </p:txBody>
      </p:sp>
      <p:graphicFrame>
        <p:nvGraphicFramePr>
          <p:cNvPr id="6" name="Table28">
            <a:extLst>
              <a:ext uri="{FF2B5EF4-FFF2-40B4-BE49-F238E27FC236}">
                <a16:creationId xmlns:a16="http://schemas.microsoft.com/office/drawing/2014/main" id="{316456DB-2F60-81EA-698E-C3A80FCF7124}"/>
              </a:ext>
            </a:extLst>
          </p:cNvPr>
          <p:cNvGraphicFramePr>
            <a:graphicFrameLocks noGrp="1"/>
          </p:cNvGraphicFramePr>
          <p:nvPr/>
        </p:nvGraphicFramePr>
        <p:xfrm>
          <a:off x="462915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TESTNAME28</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7" name="Table29">
            <a:extLst>
              <a:ext uri="{FF2B5EF4-FFF2-40B4-BE49-F238E27FC236}">
                <a16:creationId xmlns:a16="http://schemas.microsoft.com/office/drawing/2014/main" id="{8AC00776-4172-70D3-37AA-59E387619225}"/>
              </a:ext>
            </a:extLst>
          </p:cNvPr>
          <p:cNvGraphicFramePr>
            <a:graphicFrameLocks noGrp="1"/>
          </p:cNvGraphicFramePr>
          <p:nvPr/>
        </p:nvGraphicFramePr>
        <p:xfrm>
          <a:off x="8686800" y="344805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TESTNAME29</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8" name="Table27">
            <a:extLst>
              <a:ext uri="{FF2B5EF4-FFF2-40B4-BE49-F238E27FC236}">
                <a16:creationId xmlns:a16="http://schemas.microsoft.com/office/drawing/2014/main" id="{73997280-5CF6-1E3E-DE91-A984FE7CB3AE}"/>
              </a:ext>
            </a:extLst>
          </p:cNvPr>
          <p:cNvGraphicFramePr>
            <a:graphicFrameLocks noGrp="1"/>
          </p:cNvGraphicFramePr>
          <p:nvPr/>
        </p:nvGraphicFramePr>
        <p:xfrm>
          <a:off x="571500" y="34575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TESTNAME27</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9" name="Table25">
            <a:extLst>
              <a:ext uri="{FF2B5EF4-FFF2-40B4-BE49-F238E27FC236}">
                <a16:creationId xmlns:a16="http://schemas.microsoft.com/office/drawing/2014/main" id="{4E2C8A84-2C07-238A-46B6-3F9BF56B296B}"/>
              </a:ext>
            </a:extLst>
          </p:cNvPr>
          <p:cNvGraphicFramePr>
            <a:graphicFrameLocks noGrp="1"/>
          </p:cNvGraphicFramePr>
          <p:nvPr/>
        </p:nvGraphicFramePr>
        <p:xfrm>
          <a:off x="462915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TESTNAME25</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0" name="Table26">
            <a:extLst>
              <a:ext uri="{FF2B5EF4-FFF2-40B4-BE49-F238E27FC236}">
                <a16:creationId xmlns:a16="http://schemas.microsoft.com/office/drawing/2014/main" id="{73741607-EE5A-0CDC-EFEA-0901510F0830}"/>
              </a:ext>
            </a:extLst>
          </p:cNvPr>
          <p:cNvGraphicFramePr>
            <a:graphicFrameLocks noGrp="1"/>
          </p:cNvGraphicFramePr>
          <p:nvPr/>
        </p:nvGraphicFramePr>
        <p:xfrm>
          <a:off x="8686800" y="1362075"/>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TESTNAME26</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graphicFrame>
        <p:nvGraphicFramePr>
          <p:cNvPr id="11" name="Table24">
            <a:extLst>
              <a:ext uri="{FF2B5EF4-FFF2-40B4-BE49-F238E27FC236}">
                <a16:creationId xmlns:a16="http://schemas.microsoft.com/office/drawing/2014/main" id="{A556EC39-A148-1555-2D5F-2F94F26B913D}"/>
              </a:ext>
            </a:extLst>
          </p:cNvPr>
          <p:cNvGraphicFramePr>
            <a:graphicFrameLocks noGrp="1"/>
          </p:cNvGraphicFramePr>
          <p:nvPr/>
        </p:nvGraphicFramePr>
        <p:xfrm>
          <a:off x="571500" y="1371600"/>
          <a:ext cx="2933700" cy="1628775"/>
        </p:xfrm>
        <a:graphic>
          <a:graphicData uri="http://schemas.openxmlformats.org/drawingml/2006/table">
            <a:tbl>
              <a:tblPr/>
              <a:tblGrid>
                <a:gridCol w="1714500">
                  <a:extLst>
                    <a:ext uri="{9D8B030D-6E8A-4147-A177-3AD203B41FA5}">
                      <a16:colId xmlns:a16="http://schemas.microsoft.com/office/drawing/2014/main" val="3178447284"/>
                    </a:ext>
                  </a:extLst>
                </a:gridCol>
                <a:gridCol w="609600">
                  <a:extLst>
                    <a:ext uri="{9D8B030D-6E8A-4147-A177-3AD203B41FA5}">
                      <a16:colId xmlns:a16="http://schemas.microsoft.com/office/drawing/2014/main" val="1079757556"/>
                    </a:ext>
                  </a:extLst>
                </a:gridCol>
                <a:gridCol w="609600">
                  <a:extLst>
                    <a:ext uri="{9D8B030D-6E8A-4147-A177-3AD203B41FA5}">
                      <a16:colId xmlns:a16="http://schemas.microsoft.com/office/drawing/2014/main" val="3601978365"/>
                    </a:ext>
                  </a:extLst>
                </a:gridCol>
              </a:tblGrid>
              <a:tr h="238125">
                <a:tc gridSpan="3">
                  <a:txBody>
                    <a:bodyPr/>
                    <a:lstStyle/>
                    <a:p>
                      <a:pPr algn="ctr" rtl="0" fontAlgn="b"/>
                      <a:r>
                        <a:rPr lang="en-US" sz="1400" b="1" i="0" u="none" strike="noStrike" dirty="0">
                          <a:solidFill>
                            <a:srgbClr val="000000"/>
                          </a:solidFill>
                          <a:effectLst/>
                          <a:latin typeface="Open Sans" panose="020B0606030504020204" pitchFamily="34" charset="0"/>
                        </a:rPr>
                        <a:t>TESTNAME24</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4746716"/>
                  </a:ext>
                </a:extLst>
              </a:tr>
              <a:tr h="200025">
                <a:tc>
                  <a:txBody>
                    <a:bodyPr/>
                    <a:lstStyle/>
                    <a:p>
                      <a:pPr algn="ctr" rtl="0" fontAlgn="b"/>
                      <a:r>
                        <a:rPr lang="en-US" sz="1200" b="1" i="0" u="none" strike="noStrike">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765048742"/>
                  </a:ext>
                </a:extLst>
              </a:tr>
              <a:tr h="200025">
                <a:tc>
                  <a:txBody>
                    <a:bodyPr/>
                    <a:lstStyle/>
                    <a:p>
                      <a:pPr algn="ctr" rtl="0" fontAlgn="b"/>
                      <a:r>
                        <a:rPr lang="en-US" sz="1200" b="1" i="0" u="none" strike="noStrike" dirty="0">
                          <a:solidFill>
                            <a:srgbClr val="FFFFFF"/>
                          </a:solidFill>
                          <a:effectLst/>
                          <a:latin typeface="Open Sans" panose="020B0606030504020204" pitchFamily="34" charset="0"/>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Open Sans" panose="020B0606030504020204" pitchFamily="34" charset="0"/>
                        </a:rPr>
                        <a:t>n = &lt;&lt;</a:t>
                      </a:r>
                      <a:r>
                        <a:rPr lang="en-US" sz="1200" b="1" i="0" u="none" strike="noStrike" dirty="0" err="1">
                          <a:solidFill>
                            <a:srgbClr val="FFFFFF"/>
                          </a:solidFill>
                          <a:effectLst/>
                          <a:latin typeface="Open Sans" panose="020B0606030504020204" pitchFamily="34" charset="0"/>
                        </a:rPr>
                        <a:t>BreakdownTotal</a:t>
                      </a:r>
                      <a:r>
                        <a:rPr lang="en-US" sz="1200" b="1" i="0" u="none" strike="noStrike" dirty="0">
                          <a:solidFill>
                            <a:srgbClr val="FFFFFF"/>
                          </a:solidFill>
                          <a:effectLst/>
                          <a:latin typeface="Open Sans" panose="020B0606030504020204" pitchFamily="34" charset="0"/>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1240577633"/>
                  </a:ext>
                </a:extLst>
              </a:tr>
              <a:tr h="228600">
                <a:tc>
                  <a:txBody>
                    <a:bodyPr/>
                    <a:lstStyle/>
                    <a:p>
                      <a:pPr algn="ctr" rtl="0" fontAlgn="b"/>
                      <a:r>
                        <a:rPr lang="en-US" sz="1200" b="1" i="0" u="none" strike="noStrike" dirty="0">
                          <a:solidFill>
                            <a:srgbClr val="FFFFFF"/>
                          </a:solidFill>
                          <a:effectLst/>
                          <a:latin typeface="Open Sans" panose="020B0606030504020204" pitchFamily="34" charset="0"/>
                        </a:rPr>
                        <a:t>Associations</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Open Sans" panose="020B0606030504020204" pitchFamily="34" charset="0"/>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999991150"/>
                  </a:ext>
                </a:extLst>
              </a:tr>
              <a:tr h="228600">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Open Sans" panose="020B0606030504020204" pitchFamily="34" charset="0"/>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80368029"/>
                  </a:ext>
                </a:extLst>
              </a:tr>
            </a:tbl>
          </a:graphicData>
        </a:graphic>
      </p:graphicFrame>
      <p:sp>
        <p:nvSpPr>
          <p:cNvPr id="13" name="Description">
            <a:extLst>
              <a:ext uri="{FF2B5EF4-FFF2-40B4-BE49-F238E27FC236}">
                <a16:creationId xmlns:a16="http://schemas.microsoft.com/office/drawing/2014/main" id="{19525C00-4E7F-F0B3-D97B-BEAFE60E7A42}"/>
              </a:ext>
            </a:extLst>
          </p:cNvPr>
          <p:cNvSpPr txBox="1">
            <a:spLocks/>
          </p:cNvSpPr>
          <p:nvPr/>
        </p:nvSpPr>
        <p:spPr>
          <a:xfrm>
            <a:off x="184288" y="606287"/>
            <a:ext cx="1172513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This measurement is designed to identify any existing company or brand logos that are similar to the proposed test logos.</a:t>
            </a:r>
          </a:p>
        </p:txBody>
      </p:sp>
    </p:spTree>
    <p:extLst>
      <p:ext uri="{BB962C8B-B14F-4D97-AF65-F5344CB8AC3E}">
        <p14:creationId xmlns:p14="http://schemas.microsoft.com/office/powerpoint/2010/main" val="3645128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3818-E80E-B25A-7B02-CF8404B0DE36}"/>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Concept</a:t>
            </a:r>
          </a:p>
        </p:txBody>
      </p:sp>
      <p:sp>
        <p:nvSpPr>
          <p:cNvPr id="3" name="Text Placeholder 2">
            <a:extLst>
              <a:ext uri="{FF2B5EF4-FFF2-40B4-BE49-F238E27FC236}">
                <a16:creationId xmlns:a16="http://schemas.microsoft.com/office/drawing/2014/main" id="{83E49DF2-C8C4-E045-FADA-D4AB533465F1}"/>
              </a:ext>
            </a:extLst>
          </p:cNvPr>
          <p:cNvSpPr>
            <a:spLocks noGrp="1"/>
          </p:cNvSpPr>
          <p:nvPr>
            <p:ph type="body" sz="quarter" idx="10"/>
          </p:nvPr>
        </p:nvSpPr>
        <p:spPr>
          <a:xfrm>
            <a:off x="184288" y="606287"/>
            <a:ext cx="11725137" cy="246221"/>
          </a:xfrm>
        </p:spPr>
        <p:txBody>
          <a:bodyPr/>
          <a:lstStyle/>
          <a:p>
            <a:r>
              <a:rPr lang="en-US" dirty="0"/>
              <a:t>The following product concept statement was shown to respondents: </a:t>
            </a:r>
          </a:p>
        </p:txBody>
      </p:sp>
      <p:sp>
        <p:nvSpPr>
          <p:cNvPr id="4" name="Rectangle 3">
            <a:extLst>
              <a:ext uri="{FF2B5EF4-FFF2-40B4-BE49-F238E27FC236}">
                <a16:creationId xmlns:a16="http://schemas.microsoft.com/office/drawing/2014/main" id="{F8DE6263-CA36-4D4B-72A9-4A68C3148789}"/>
              </a:ext>
            </a:extLst>
          </p:cNvPr>
          <p:cNvSpPr/>
          <p:nvPr/>
        </p:nvSpPr>
        <p:spPr>
          <a:xfrm>
            <a:off x="987552" y="1414272"/>
            <a:ext cx="10314432" cy="3633216"/>
          </a:xfrm>
          <a:prstGeom prst="rect">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0000"/>
                </a:solidFill>
              </a:rPr>
              <a:t>“</a:t>
            </a:r>
            <a:r>
              <a:rPr lang="en-US" i="1" dirty="0" err="1">
                <a:solidFill>
                  <a:srgbClr val="FF0000"/>
                </a:solidFill>
              </a:rPr>
              <a:t>ConceptStatement</a:t>
            </a:r>
            <a:r>
              <a:rPr lang="en-US" i="1" dirty="0">
                <a:solidFill>
                  <a:srgbClr val="FF0000"/>
                </a:solidFill>
              </a:rPr>
              <a:t>”</a:t>
            </a:r>
          </a:p>
        </p:txBody>
      </p:sp>
    </p:spTree>
    <p:extLst>
      <p:ext uri="{BB962C8B-B14F-4D97-AF65-F5344CB8AC3E}">
        <p14:creationId xmlns:p14="http://schemas.microsoft.com/office/powerpoint/2010/main" val="32852770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ABEL02">
            <a:extLst>
              <a:ext uri="{FF2B5EF4-FFF2-40B4-BE49-F238E27FC236}">
                <a16:creationId xmlns:a16="http://schemas.microsoft.com/office/drawing/2014/main" id="{5D5666CE-520D-3F7C-5E14-2C57D4CB9E6B}"/>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i="0" strike="noStrike" dirty="0">
                <a:cs typeface="Arial"/>
              </a:rPr>
              <a:t>Excellent</a:t>
            </a:r>
          </a:p>
        </p:txBody>
      </p:sp>
      <p:sp>
        <p:nvSpPr>
          <p:cNvPr id="30" name="LABEL01">
            <a:extLst>
              <a:ext uri="{FF2B5EF4-FFF2-40B4-BE49-F238E27FC236}">
                <a16:creationId xmlns:a16="http://schemas.microsoft.com/office/drawing/2014/main" id="{F343667A-7478-804F-C8D7-57F4E20BA658}"/>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 name="LABEL00">
            <a:extLst>
              <a:ext uri="{FF2B5EF4-FFF2-40B4-BE49-F238E27FC236}">
                <a16:creationId xmlns:a16="http://schemas.microsoft.com/office/drawing/2014/main" id="{7C3A2113-886D-50BC-3581-BA46735C473A}"/>
              </a:ext>
            </a:extLst>
          </p:cNvPr>
          <p:cNvSpPr/>
          <p:nvPr/>
        </p:nvSpPr>
        <p:spPr>
          <a:xfrm>
            <a:off x="7049904" y="5896815"/>
            <a:ext cx="540533" cy="276999"/>
          </a:xfrm>
          <a:prstGeom prst="rect">
            <a:avLst/>
          </a:prstGeom>
        </p:spPr>
        <p:txBody>
          <a:bodyPr wrap="none">
            <a:spAutoFit/>
          </a:bodyPr>
          <a:lstStyle/>
          <a:p>
            <a:pPr algn="ctr">
              <a:defRPr sz="1000"/>
            </a:pPr>
            <a:r>
              <a:rPr lang="en-US" sz="1200" dirty="0">
                <a:cs typeface="Arial"/>
              </a:rPr>
              <a:t>Poor</a:t>
            </a:r>
          </a:p>
        </p:txBody>
      </p:sp>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err="1">
                <a:latin typeface="+mn-lt"/>
              </a:rPr>
              <a:t>BrandTest</a:t>
            </a:r>
            <a:r>
              <a:rPr lang="en-US" baseline="30000" dirty="0">
                <a:latin typeface="+mn-lt"/>
              </a:rPr>
              <a:t>®</a:t>
            </a:r>
            <a:r>
              <a:rPr lang="en-US" dirty="0">
                <a:latin typeface="+mn-lt"/>
              </a:rPr>
              <a:t> Market Research - Logo Fit to Concept Results</a:t>
            </a:r>
          </a:p>
        </p:txBody>
      </p:sp>
      <p:sp>
        <p:nvSpPr>
          <p:cNvPr id="32" name="Text Placeholder 31">
            <a:extLst>
              <a:ext uri="{FF2B5EF4-FFF2-40B4-BE49-F238E27FC236}">
                <a16:creationId xmlns:a16="http://schemas.microsoft.com/office/drawing/2014/main" id="{D8E24B98-78E2-A0C8-B6AD-4A1F3B86A4DB}"/>
              </a:ext>
            </a:extLst>
          </p:cNvPr>
          <p:cNvSpPr>
            <a:spLocks noGrp="1"/>
          </p:cNvSpPr>
          <p:nvPr>
            <p:ph type="body" sz="quarter" idx="10"/>
          </p:nvPr>
        </p:nvSpPr>
        <p:spPr>
          <a:xfrm>
            <a:off x="184288" y="606287"/>
            <a:ext cx="5008063" cy="1231106"/>
          </a:xfrm>
        </p:spPr>
        <p:txBody>
          <a:bodyPr/>
          <a:lstStyle/>
          <a:p>
            <a:r>
              <a:rPr lang="en-US" dirty="0"/>
              <a:t>Respondents were exposed to the concept statement and, using a 1-7 semantic differential scale (“1” reflects “Poor” while “7” reflects “Excellent”), asked to evaluate how well each logo fit the concept statement.</a:t>
            </a:r>
          </a:p>
        </p:txBody>
      </p:sp>
      <p:graphicFrame>
        <p:nvGraphicFramePr>
          <p:cNvPr id="6" name="Chart 5">
            <a:extLst>
              <a:ext uri="{FF2B5EF4-FFF2-40B4-BE49-F238E27FC236}">
                <a16:creationId xmlns:a16="http://schemas.microsoft.com/office/drawing/2014/main" id="{DED5EF97-EB00-4FE1-565E-CC6F26F0FC5A}"/>
              </a:ext>
            </a:extLst>
          </p:cNvPr>
          <p:cNvGraphicFramePr/>
          <p:nvPr>
            <p:extLst>
              <p:ext uri="{D42A27DB-BD31-4B8C-83A1-F6EECF244321}">
                <p14:modId xmlns:p14="http://schemas.microsoft.com/office/powerpoint/2010/main" val="2510308683"/>
              </p:ext>
            </p:extLst>
          </p:nvPr>
        </p:nvGraphicFramePr>
        <p:xfrm>
          <a:off x="7264400" y="665372"/>
          <a:ext cx="44401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1" name="Rectangle 12">
            <a:extLst>
              <a:ext uri="{FF2B5EF4-FFF2-40B4-BE49-F238E27FC236}">
                <a16:creationId xmlns:a16="http://schemas.microsoft.com/office/drawing/2014/main" id="{3BA272EB-6499-4F1C-5E35-9F9067C6AA3A}"/>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3" name="TESTNAME29">
            <a:extLst>
              <a:ext uri="{FF2B5EF4-FFF2-40B4-BE49-F238E27FC236}">
                <a16:creationId xmlns:a16="http://schemas.microsoft.com/office/drawing/2014/main" id="{77F0A546-466E-FF82-06B7-3930D55584B2}"/>
              </a:ext>
            </a:extLst>
          </p:cNvPr>
          <p:cNvSpPr>
            <a:spLocks noChangeArrowheads="1"/>
          </p:cNvSpPr>
          <p:nvPr/>
        </p:nvSpPr>
        <p:spPr bwMode="auto">
          <a:xfrm>
            <a:off x="6211390" y="568622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7" name="TESTNAME28">
            <a:extLst>
              <a:ext uri="{FF2B5EF4-FFF2-40B4-BE49-F238E27FC236}">
                <a16:creationId xmlns:a16="http://schemas.microsoft.com/office/drawing/2014/main" id="{47FD305C-98A7-239A-B5E7-7AE30A36D547}"/>
              </a:ext>
            </a:extLst>
          </p:cNvPr>
          <p:cNvSpPr>
            <a:spLocks noChangeArrowheads="1"/>
          </p:cNvSpPr>
          <p:nvPr/>
        </p:nvSpPr>
        <p:spPr bwMode="auto">
          <a:xfrm>
            <a:off x="6211390" y="55280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8" name="TESTNAME27">
            <a:extLst>
              <a:ext uri="{FF2B5EF4-FFF2-40B4-BE49-F238E27FC236}">
                <a16:creationId xmlns:a16="http://schemas.microsoft.com/office/drawing/2014/main" id="{ACDB4A9B-BFD7-19E1-ADFD-A0BFAA04309E}"/>
              </a:ext>
            </a:extLst>
          </p:cNvPr>
          <p:cNvSpPr>
            <a:spLocks noChangeArrowheads="1"/>
          </p:cNvSpPr>
          <p:nvPr/>
        </p:nvSpPr>
        <p:spPr bwMode="auto">
          <a:xfrm>
            <a:off x="6211390" y="535564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9" name="TESTNAME26">
            <a:extLst>
              <a:ext uri="{FF2B5EF4-FFF2-40B4-BE49-F238E27FC236}">
                <a16:creationId xmlns:a16="http://schemas.microsoft.com/office/drawing/2014/main" id="{43A8EDFB-111D-8A4A-2F1A-EED1C0103C59}"/>
              </a:ext>
            </a:extLst>
          </p:cNvPr>
          <p:cNvSpPr>
            <a:spLocks noChangeArrowheads="1"/>
          </p:cNvSpPr>
          <p:nvPr/>
        </p:nvSpPr>
        <p:spPr bwMode="auto">
          <a:xfrm>
            <a:off x="6211390" y="51883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0" name="TESTNAME25">
            <a:extLst>
              <a:ext uri="{FF2B5EF4-FFF2-40B4-BE49-F238E27FC236}">
                <a16:creationId xmlns:a16="http://schemas.microsoft.com/office/drawing/2014/main" id="{CC24CDB3-CADF-B945-E065-21AD22FA6A48}"/>
              </a:ext>
            </a:extLst>
          </p:cNvPr>
          <p:cNvSpPr>
            <a:spLocks noChangeArrowheads="1"/>
          </p:cNvSpPr>
          <p:nvPr/>
        </p:nvSpPr>
        <p:spPr bwMode="auto">
          <a:xfrm>
            <a:off x="6211390" y="502126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1" name="TESTNAME24">
            <a:extLst>
              <a:ext uri="{FF2B5EF4-FFF2-40B4-BE49-F238E27FC236}">
                <a16:creationId xmlns:a16="http://schemas.microsoft.com/office/drawing/2014/main" id="{BABC4BE7-52B0-EE03-F15A-FC2F27E802EA}"/>
              </a:ext>
            </a:extLst>
          </p:cNvPr>
          <p:cNvSpPr>
            <a:spLocks noChangeArrowheads="1"/>
          </p:cNvSpPr>
          <p:nvPr/>
        </p:nvSpPr>
        <p:spPr bwMode="auto">
          <a:xfrm>
            <a:off x="6211390" y="484317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2" name="TESTNAME23">
            <a:extLst>
              <a:ext uri="{FF2B5EF4-FFF2-40B4-BE49-F238E27FC236}">
                <a16:creationId xmlns:a16="http://schemas.microsoft.com/office/drawing/2014/main" id="{08AFD662-ADEA-909D-0663-4AE91C8AE336}"/>
              </a:ext>
            </a:extLst>
          </p:cNvPr>
          <p:cNvSpPr>
            <a:spLocks noChangeArrowheads="1"/>
          </p:cNvSpPr>
          <p:nvPr/>
        </p:nvSpPr>
        <p:spPr bwMode="auto">
          <a:xfrm>
            <a:off x="6211390" y="467428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3" name="TESTNAME22">
            <a:extLst>
              <a:ext uri="{FF2B5EF4-FFF2-40B4-BE49-F238E27FC236}">
                <a16:creationId xmlns:a16="http://schemas.microsoft.com/office/drawing/2014/main" id="{C0E5CF89-37D4-593D-EAA2-F174A9D9D173}"/>
              </a:ext>
            </a:extLst>
          </p:cNvPr>
          <p:cNvSpPr>
            <a:spLocks noChangeArrowheads="1"/>
          </p:cNvSpPr>
          <p:nvPr/>
        </p:nvSpPr>
        <p:spPr bwMode="auto">
          <a:xfrm>
            <a:off x="6211390" y="450573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4" name="TESTNAME21">
            <a:extLst>
              <a:ext uri="{FF2B5EF4-FFF2-40B4-BE49-F238E27FC236}">
                <a16:creationId xmlns:a16="http://schemas.microsoft.com/office/drawing/2014/main" id="{5D226EF6-FB69-50EA-D003-52D4012C6D0C}"/>
              </a:ext>
            </a:extLst>
          </p:cNvPr>
          <p:cNvSpPr>
            <a:spLocks noChangeArrowheads="1"/>
          </p:cNvSpPr>
          <p:nvPr/>
        </p:nvSpPr>
        <p:spPr bwMode="auto">
          <a:xfrm>
            <a:off x="6211390" y="432887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5" name="TESTNAME20">
            <a:extLst>
              <a:ext uri="{FF2B5EF4-FFF2-40B4-BE49-F238E27FC236}">
                <a16:creationId xmlns:a16="http://schemas.microsoft.com/office/drawing/2014/main" id="{03224617-B6DE-A52F-1B32-A9A3AFB473CA}"/>
              </a:ext>
            </a:extLst>
          </p:cNvPr>
          <p:cNvSpPr>
            <a:spLocks noChangeArrowheads="1"/>
          </p:cNvSpPr>
          <p:nvPr/>
        </p:nvSpPr>
        <p:spPr bwMode="auto">
          <a:xfrm>
            <a:off x="6211390" y="41473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6" name="TESTNAME19">
            <a:extLst>
              <a:ext uri="{FF2B5EF4-FFF2-40B4-BE49-F238E27FC236}">
                <a16:creationId xmlns:a16="http://schemas.microsoft.com/office/drawing/2014/main" id="{7EFFAB91-3452-7BE8-8BAF-E27A8AA38839}"/>
              </a:ext>
            </a:extLst>
          </p:cNvPr>
          <p:cNvSpPr>
            <a:spLocks noChangeArrowheads="1"/>
          </p:cNvSpPr>
          <p:nvPr/>
        </p:nvSpPr>
        <p:spPr bwMode="auto">
          <a:xfrm>
            <a:off x="6211390" y="396964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7" name="TESTNAME18">
            <a:extLst>
              <a:ext uri="{FF2B5EF4-FFF2-40B4-BE49-F238E27FC236}">
                <a16:creationId xmlns:a16="http://schemas.microsoft.com/office/drawing/2014/main" id="{2A322AF6-3C8B-9FA8-3936-B25C2953F1E3}"/>
              </a:ext>
            </a:extLst>
          </p:cNvPr>
          <p:cNvSpPr>
            <a:spLocks noChangeArrowheads="1"/>
          </p:cNvSpPr>
          <p:nvPr/>
        </p:nvSpPr>
        <p:spPr bwMode="auto">
          <a:xfrm>
            <a:off x="6211390" y="379192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18" name="TESTNAME17">
            <a:extLst>
              <a:ext uri="{FF2B5EF4-FFF2-40B4-BE49-F238E27FC236}">
                <a16:creationId xmlns:a16="http://schemas.microsoft.com/office/drawing/2014/main" id="{E86E5D3D-E107-50FD-3FA0-B5A3ACFEE5F0}"/>
              </a:ext>
            </a:extLst>
          </p:cNvPr>
          <p:cNvSpPr>
            <a:spLocks noChangeArrowheads="1"/>
          </p:cNvSpPr>
          <p:nvPr/>
        </p:nvSpPr>
        <p:spPr bwMode="auto">
          <a:xfrm>
            <a:off x="6211390" y="361421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19" name="TESTNAME16">
            <a:extLst>
              <a:ext uri="{FF2B5EF4-FFF2-40B4-BE49-F238E27FC236}">
                <a16:creationId xmlns:a16="http://schemas.microsoft.com/office/drawing/2014/main" id="{5A9B88A4-9859-2B62-DC64-9258462D29D8}"/>
              </a:ext>
            </a:extLst>
          </p:cNvPr>
          <p:cNvSpPr>
            <a:spLocks noChangeArrowheads="1"/>
          </p:cNvSpPr>
          <p:nvPr/>
        </p:nvSpPr>
        <p:spPr bwMode="auto">
          <a:xfrm>
            <a:off x="6211390" y="343649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0" name="TESTNAME15">
            <a:extLst>
              <a:ext uri="{FF2B5EF4-FFF2-40B4-BE49-F238E27FC236}">
                <a16:creationId xmlns:a16="http://schemas.microsoft.com/office/drawing/2014/main" id="{20E9B7DC-38FE-C541-57C0-24C882DF943D}"/>
              </a:ext>
            </a:extLst>
          </p:cNvPr>
          <p:cNvSpPr>
            <a:spLocks noChangeArrowheads="1"/>
          </p:cNvSpPr>
          <p:nvPr/>
        </p:nvSpPr>
        <p:spPr bwMode="auto">
          <a:xfrm>
            <a:off x="6211390" y="325877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1" name="TESTNAME14">
            <a:extLst>
              <a:ext uri="{FF2B5EF4-FFF2-40B4-BE49-F238E27FC236}">
                <a16:creationId xmlns:a16="http://schemas.microsoft.com/office/drawing/2014/main" id="{B72C592E-6B3D-FA71-F524-EC3E64CD1C62}"/>
              </a:ext>
            </a:extLst>
          </p:cNvPr>
          <p:cNvSpPr>
            <a:spLocks noChangeArrowheads="1"/>
          </p:cNvSpPr>
          <p:nvPr/>
        </p:nvSpPr>
        <p:spPr bwMode="auto">
          <a:xfrm>
            <a:off x="6211390" y="3081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2" name="TESTNAME13">
            <a:extLst>
              <a:ext uri="{FF2B5EF4-FFF2-40B4-BE49-F238E27FC236}">
                <a16:creationId xmlns:a16="http://schemas.microsoft.com/office/drawing/2014/main" id="{EFCD86A3-EA29-60D9-0501-5BAB23C55760}"/>
              </a:ext>
            </a:extLst>
          </p:cNvPr>
          <p:cNvSpPr>
            <a:spLocks noChangeArrowheads="1"/>
          </p:cNvSpPr>
          <p:nvPr/>
        </p:nvSpPr>
        <p:spPr bwMode="auto">
          <a:xfrm>
            <a:off x="6211390" y="290333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3" name="TESTNAME12">
            <a:extLst>
              <a:ext uri="{FF2B5EF4-FFF2-40B4-BE49-F238E27FC236}">
                <a16:creationId xmlns:a16="http://schemas.microsoft.com/office/drawing/2014/main" id="{30AEE006-647B-C473-5020-2A5BBCEE73FA}"/>
              </a:ext>
            </a:extLst>
          </p:cNvPr>
          <p:cNvSpPr>
            <a:spLocks noChangeArrowheads="1"/>
          </p:cNvSpPr>
          <p:nvPr/>
        </p:nvSpPr>
        <p:spPr bwMode="auto">
          <a:xfrm>
            <a:off x="6211390" y="272561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4" name="TESTNAME11">
            <a:extLst>
              <a:ext uri="{FF2B5EF4-FFF2-40B4-BE49-F238E27FC236}">
                <a16:creationId xmlns:a16="http://schemas.microsoft.com/office/drawing/2014/main" id="{65EEA1DB-71D0-1DAD-EC2F-82378D39D4BB}"/>
              </a:ext>
            </a:extLst>
          </p:cNvPr>
          <p:cNvSpPr>
            <a:spLocks noChangeArrowheads="1"/>
          </p:cNvSpPr>
          <p:nvPr/>
        </p:nvSpPr>
        <p:spPr bwMode="auto">
          <a:xfrm>
            <a:off x="6211390" y="254789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5" name="TESTNAME10">
            <a:extLst>
              <a:ext uri="{FF2B5EF4-FFF2-40B4-BE49-F238E27FC236}">
                <a16:creationId xmlns:a16="http://schemas.microsoft.com/office/drawing/2014/main" id="{76F83B2E-9EF3-569A-BD84-AD132E68D8FF}"/>
              </a:ext>
            </a:extLst>
          </p:cNvPr>
          <p:cNvSpPr>
            <a:spLocks noChangeArrowheads="1"/>
          </p:cNvSpPr>
          <p:nvPr/>
        </p:nvSpPr>
        <p:spPr bwMode="auto">
          <a:xfrm>
            <a:off x="6211390" y="237017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6" name="TESTNAME09">
            <a:extLst>
              <a:ext uri="{FF2B5EF4-FFF2-40B4-BE49-F238E27FC236}">
                <a16:creationId xmlns:a16="http://schemas.microsoft.com/office/drawing/2014/main" id="{85251DAB-CBAA-8DC1-D1F2-0D427B1F48EE}"/>
              </a:ext>
            </a:extLst>
          </p:cNvPr>
          <p:cNvSpPr>
            <a:spLocks noChangeArrowheads="1"/>
          </p:cNvSpPr>
          <p:nvPr/>
        </p:nvSpPr>
        <p:spPr bwMode="auto">
          <a:xfrm>
            <a:off x="6211390" y="219245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7" name="TESTNAME08">
            <a:extLst>
              <a:ext uri="{FF2B5EF4-FFF2-40B4-BE49-F238E27FC236}">
                <a16:creationId xmlns:a16="http://schemas.microsoft.com/office/drawing/2014/main" id="{1598A788-DB63-5353-3003-52EB5423AE21}"/>
              </a:ext>
            </a:extLst>
          </p:cNvPr>
          <p:cNvSpPr>
            <a:spLocks noChangeArrowheads="1"/>
          </p:cNvSpPr>
          <p:nvPr/>
        </p:nvSpPr>
        <p:spPr bwMode="auto">
          <a:xfrm>
            <a:off x="6211390" y="201473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28" name="TESTNAME07">
            <a:extLst>
              <a:ext uri="{FF2B5EF4-FFF2-40B4-BE49-F238E27FC236}">
                <a16:creationId xmlns:a16="http://schemas.microsoft.com/office/drawing/2014/main" id="{3C51DAE3-0F95-1861-F54A-02F60159170F}"/>
              </a:ext>
            </a:extLst>
          </p:cNvPr>
          <p:cNvSpPr>
            <a:spLocks noChangeArrowheads="1"/>
          </p:cNvSpPr>
          <p:nvPr/>
        </p:nvSpPr>
        <p:spPr bwMode="auto">
          <a:xfrm>
            <a:off x="6211390" y="18370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29" name="TESTNAME06">
            <a:extLst>
              <a:ext uri="{FF2B5EF4-FFF2-40B4-BE49-F238E27FC236}">
                <a16:creationId xmlns:a16="http://schemas.microsoft.com/office/drawing/2014/main" id="{ECD0E7B6-5D05-DCE0-DA33-97087AB44CFB}"/>
              </a:ext>
            </a:extLst>
          </p:cNvPr>
          <p:cNvSpPr>
            <a:spLocks noChangeArrowheads="1"/>
          </p:cNvSpPr>
          <p:nvPr/>
        </p:nvSpPr>
        <p:spPr bwMode="auto">
          <a:xfrm>
            <a:off x="6211390" y="165930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34415ABC-5749-5799-C703-1B3583A7D2C0}"/>
              </a:ext>
            </a:extLst>
          </p:cNvPr>
          <p:cNvSpPr>
            <a:spLocks noChangeArrowheads="1"/>
          </p:cNvSpPr>
          <p:nvPr/>
        </p:nvSpPr>
        <p:spPr bwMode="auto">
          <a:xfrm>
            <a:off x="6211390" y="148158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31AAF7F5-24AE-0B6C-FF99-67E58CDF6B8D}"/>
              </a:ext>
            </a:extLst>
          </p:cNvPr>
          <p:cNvSpPr>
            <a:spLocks noChangeArrowheads="1"/>
          </p:cNvSpPr>
          <p:nvPr/>
        </p:nvSpPr>
        <p:spPr bwMode="auto">
          <a:xfrm>
            <a:off x="6211390" y="130386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2CAC506C-9A00-CF2D-F537-D7345F2550B8}"/>
              </a:ext>
            </a:extLst>
          </p:cNvPr>
          <p:cNvSpPr>
            <a:spLocks noChangeArrowheads="1"/>
          </p:cNvSpPr>
          <p:nvPr/>
        </p:nvSpPr>
        <p:spPr bwMode="auto">
          <a:xfrm>
            <a:off x="6211390" y="112614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B32AD4AC-9799-57E7-0950-680A1B90D702}"/>
              </a:ext>
            </a:extLst>
          </p:cNvPr>
          <p:cNvSpPr>
            <a:spLocks noChangeArrowheads="1"/>
          </p:cNvSpPr>
          <p:nvPr/>
        </p:nvSpPr>
        <p:spPr bwMode="auto">
          <a:xfrm>
            <a:off x="6211390" y="94842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92E18550-1EED-D2F3-4941-162D26284A4F}"/>
              </a:ext>
            </a:extLst>
          </p:cNvPr>
          <p:cNvSpPr>
            <a:spLocks noChangeArrowheads="1"/>
          </p:cNvSpPr>
          <p:nvPr/>
        </p:nvSpPr>
        <p:spPr bwMode="auto">
          <a:xfrm>
            <a:off x="6211391" y="770705"/>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A54C957F-B2D6-2906-E3AE-3E581FAD14EA}"/>
              </a:ext>
            </a:extLst>
          </p:cNvPr>
          <p:cNvSpPr>
            <a:spLocks noChangeArrowheads="1"/>
          </p:cNvSpPr>
          <p:nvPr/>
        </p:nvSpPr>
        <p:spPr bwMode="auto">
          <a:xfrm>
            <a:off x="6211391" y="592986"/>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Tree>
    <p:extLst>
      <p:ext uri="{BB962C8B-B14F-4D97-AF65-F5344CB8AC3E}">
        <p14:creationId xmlns:p14="http://schemas.microsoft.com/office/powerpoint/2010/main" val="1709506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Brand Personality</a:t>
            </a:r>
          </a:p>
        </p:txBody>
      </p:sp>
      <p:grpSp>
        <p:nvGrpSpPr>
          <p:cNvPr id="8" name="Group 7">
            <a:extLst>
              <a:ext uri="{FF2B5EF4-FFF2-40B4-BE49-F238E27FC236}">
                <a16:creationId xmlns:a16="http://schemas.microsoft.com/office/drawing/2014/main" id="{3F366059-5DA4-209E-40AE-3BEFF5B51E92}"/>
              </a:ext>
            </a:extLst>
          </p:cNvPr>
          <p:cNvGrpSpPr/>
          <p:nvPr/>
        </p:nvGrpSpPr>
        <p:grpSpPr>
          <a:xfrm>
            <a:off x="1884479" y="1374148"/>
            <a:ext cx="8449130" cy="3801629"/>
            <a:chOff x="2264345" y="1995489"/>
            <a:chExt cx="6779071" cy="2883328"/>
          </a:xfrm>
        </p:grpSpPr>
        <p:sp>
          <p:nvSpPr>
            <p:cNvPr id="9" name="Rounded Rectangle 31">
              <a:extLst>
                <a:ext uri="{FF2B5EF4-FFF2-40B4-BE49-F238E27FC236}">
                  <a16:creationId xmlns:a16="http://schemas.microsoft.com/office/drawing/2014/main" id="{8CC928C2-7555-B009-F1F2-86284382015C}"/>
                </a:ext>
              </a:extLst>
            </p:cNvPr>
            <p:cNvSpPr/>
            <p:nvPr/>
          </p:nvSpPr>
          <p:spPr>
            <a:xfrm>
              <a:off x="2264345" y="1995489"/>
              <a:ext cx="6779071" cy="2883328"/>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32">
              <a:extLst>
                <a:ext uri="{FF2B5EF4-FFF2-40B4-BE49-F238E27FC236}">
                  <a16:creationId xmlns:a16="http://schemas.microsoft.com/office/drawing/2014/main" id="{C59A9507-3628-D66B-5897-88173BD3CB54}"/>
                </a:ext>
              </a:extLst>
            </p:cNvPr>
            <p:cNvSpPr/>
            <p:nvPr/>
          </p:nvSpPr>
          <p:spPr>
            <a:xfrm>
              <a:off x="2329829" y="2051050"/>
              <a:ext cx="6648103" cy="2756579"/>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2">
            <a:extLst>
              <a:ext uri="{FF2B5EF4-FFF2-40B4-BE49-F238E27FC236}">
                <a16:creationId xmlns:a16="http://schemas.microsoft.com/office/drawing/2014/main" id="{7686E023-FE37-1743-8093-0F0C2559F410}"/>
              </a:ext>
            </a:extLst>
          </p:cNvPr>
          <p:cNvSpPr txBox="1">
            <a:spLocks/>
          </p:cNvSpPr>
          <p:nvPr/>
        </p:nvSpPr>
        <p:spPr>
          <a:xfrm>
            <a:off x="2885243" y="1757481"/>
            <a:ext cx="8131815" cy="3471300"/>
          </a:xfrm>
          <a:prstGeom prst="rect">
            <a:avLst/>
          </a:prstGeom>
          <a:noFill/>
          <a:effectLst>
            <a:softEdge rad="38100"/>
          </a:effectLst>
        </p:spPr>
        <p:txBody>
          <a:bodyPr vert="horz" lIns="182880" tIns="182880" rIns="182880" bIns="45720" numCol="2" rtlCol="0">
            <a:noAutofit/>
          </a:bodyPr>
          <a:lstStyle>
            <a:lvl1pPr marL="228600" indent="-228600" algn="just" defTabSz="914400" rtl="0" eaLnBrk="1" latinLnBrk="0" hangingPunct="1">
              <a:lnSpc>
                <a:spcPct val="100000"/>
              </a:lnSpc>
              <a:spcBef>
                <a:spcPts val="0"/>
              </a:spcBef>
              <a:buClr>
                <a:srgbClr val="1E3D7D"/>
              </a:buClr>
              <a:buFont typeface="Wingdings" panose="05000000000000000000" pitchFamily="2" charset="2"/>
              <a:buChar char="§"/>
              <a:defRPr sz="1800" kern="1200">
                <a:solidFill>
                  <a:schemeClr val="tx1"/>
                </a:solidFill>
                <a:latin typeface="+mn-lt"/>
                <a:ea typeface="+mn-ea"/>
                <a:cs typeface="+mn-cs"/>
              </a:defRPr>
            </a:lvl1pPr>
            <a:lvl2pPr marL="685800" indent="-228600" algn="just" defTabSz="914400" rtl="0" eaLnBrk="1" latinLnBrk="0" hangingPunct="1">
              <a:lnSpc>
                <a:spcPct val="100000"/>
              </a:lnSpc>
              <a:spcBef>
                <a:spcPts val="0"/>
              </a:spcBef>
              <a:buClr>
                <a:srgbClr val="1E3D7D"/>
              </a:buClr>
              <a:buFont typeface="Courier New" panose="02070309020205020404" pitchFamily="49" charset="0"/>
              <a:buChar char="o"/>
              <a:defRPr sz="1800" kern="1200">
                <a:solidFill>
                  <a:schemeClr val="tx1"/>
                </a:solidFill>
                <a:latin typeface="+mn-lt"/>
                <a:ea typeface="+mn-ea"/>
                <a:cs typeface="+mn-cs"/>
              </a:defRPr>
            </a:lvl2pPr>
            <a:lvl3pPr marL="11430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00000"/>
              </a:lnSpc>
              <a:spcBef>
                <a:spcPts val="0"/>
              </a:spcBef>
              <a:buClr>
                <a:srgbClr val="1E3D7D"/>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US" dirty="0">
                <a:solidFill>
                  <a:srgbClr val="FF0000"/>
                </a:solidFill>
                <a:cs typeface="Times New Roman" panose="02020603050405020304" pitchFamily="18" charset="0"/>
              </a:rPr>
              <a:t>Compassionate</a:t>
            </a:r>
          </a:p>
          <a:p>
            <a:pPr algn="l">
              <a:lnSpc>
                <a:spcPct val="150000"/>
              </a:lnSpc>
            </a:pPr>
            <a:r>
              <a:rPr lang="en-US" dirty="0">
                <a:solidFill>
                  <a:srgbClr val="FF0000"/>
                </a:solidFill>
                <a:cs typeface="Times New Roman" panose="02020603050405020304" pitchFamily="18" charset="0"/>
              </a:rPr>
              <a:t>Confident</a:t>
            </a:r>
          </a:p>
          <a:p>
            <a:pPr algn="l">
              <a:lnSpc>
                <a:spcPct val="150000"/>
              </a:lnSpc>
            </a:pPr>
            <a:r>
              <a:rPr lang="en-US" dirty="0">
                <a:solidFill>
                  <a:srgbClr val="FF0000"/>
                </a:solidFill>
                <a:cs typeface="Times New Roman" panose="02020603050405020304" pitchFamily="18" charset="0"/>
              </a:rPr>
              <a:t>Convenient</a:t>
            </a:r>
          </a:p>
          <a:p>
            <a:pPr algn="l">
              <a:lnSpc>
                <a:spcPct val="150000"/>
              </a:lnSpc>
            </a:pPr>
            <a:r>
              <a:rPr lang="en-US" dirty="0">
                <a:solidFill>
                  <a:srgbClr val="FF0000"/>
                </a:solidFill>
                <a:cs typeface="Times New Roman" panose="02020603050405020304" pitchFamily="18" charset="0"/>
              </a:rPr>
              <a:t>Effective</a:t>
            </a:r>
          </a:p>
          <a:p>
            <a:pPr algn="l">
              <a:lnSpc>
                <a:spcPct val="150000"/>
              </a:lnSpc>
            </a:pPr>
            <a:r>
              <a:rPr lang="en-US" dirty="0">
                <a:solidFill>
                  <a:srgbClr val="FF0000"/>
                </a:solidFill>
                <a:cs typeface="Times New Roman" panose="02020603050405020304" pitchFamily="18" charset="0"/>
              </a:rPr>
              <a:t>Remarkable</a:t>
            </a:r>
          </a:p>
          <a:p>
            <a:pPr algn="l">
              <a:lnSpc>
                <a:spcPct val="150000"/>
              </a:lnSpc>
            </a:pPr>
            <a:r>
              <a:rPr lang="en-US" dirty="0">
                <a:solidFill>
                  <a:srgbClr val="FF0000"/>
                </a:solidFill>
                <a:cs typeface="Times New Roman" panose="02020603050405020304" pitchFamily="18" charset="0"/>
              </a:rPr>
              <a:t>Revitalizing</a:t>
            </a:r>
          </a:p>
          <a:p>
            <a:pPr algn="l">
              <a:lnSpc>
                <a:spcPct val="150000"/>
              </a:lnSpc>
            </a:pPr>
            <a:r>
              <a:rPr lang="en-US" dirty="0">
                <a:solidFill>
                  <a:srgbClr val="FF0000"/>
                </a:solidFill>
                <a:cs typeface="Times New Roman" panose="02020603050405020304" pitchFamily="18" charset="0"/>
              </a:rPr>
              <a:t>Empowering</a:t>
            </a:r>
          </a:p>
          <a:p>
            <a:pPr algn="l">
              <a:lnSpc>
                <a:spcPct val="150000"/>
              </a:lnSpc>
            </a:pPr>
            <a:r>
              <a:rPr lang="en-US" dirty="0">
                <a:solidFill>
                  <a:srgbClr val="FF0000"/>
                </a:solidFill>
                <a:cs typeface="Times New Roman" panose="02020603050405020304" pitchFamily="18" charset="0"/>
              </a:rPr>
              <a:t>Smart</a:t>
            </a:r>
          </a:p>
          <a:p>
            <a:pPr algn="l">
              <a:lnSpc>
                <a:spcPct val="150000"/>
              </a:lnSpc>
            </a:pPr>
            <a:r>
              <a:rPr lang="en-US" dirty="0">
                <a:solidFill>
                  <a:srgbClr val="FF0000"/>
                </a:solidFill>
                <a:cs typeface="Times New Roman" panose="02020603050405020304" pitchFamily="18" charset="0"/>
              </a:rPr>
              <a:t>Enlightened</a:t>
            </a:r>
          </a:p>
          <a:p>
            <a:pPr algn="l">
              <a:lnSpc>
                <a:spcPct val="150000"/>
              </a:lnSpc>
            </a:pPr>
            <a:r>
              <a:rPr lang="en-US" dirty="0">
                <a:solidFill>
                  <a:srgbClr val="FF0000"/>
                </a:solidFill>
                <a:cs typeface="Times New Roman" panose="02020603050405020304" pitchFamily="18" charset="0"/>
              </a:rPr>
              <a:t>Integral</a:t>
            </a:r>
          </a:p>
          <a:p>
            <a:pPr algn="l">
              <a:lnSpc>
                <a:spcPct val="150000"/>
              </a:lnSpc>
            </a:pPr>
            <a:r>
              <a:rPr lang="en-US" dirty="0">
                <a:solidFill>
                  <a:srgbClr val="FF0000"/>
                </a:solidFill>
                <a:cs typeface="Times New Roman" panose="02020603050405020304" pitchFamily="18" charset="0"/>
              </a:rPr>
              <a:t>Savvy</a:t>
            </a:r>
          </a:p>
          <a:p>
            <a:pPr algn="l">
              <a:lnSpc>
                <a:spcPct val="150000"/>
              </a:lnSpc>
            </a:pPr>
            <a:r>
              <a:rPr lang="en-US" dirty="0">
                <a:solidFill>
                  <a:srgbClr val="FF0000"/>
                </a:solidFill>
                <a:cs typeface="Times New Roman" panose="02020603050405020304" pitchFamily="18" charset="0"/>
              </a:rPr>
              <a:t>Tolerable</a:t>
            </a:r>
          </a:p>
          <a:p>
            <a:pPr algn="l">
              <a:lnSpc>
                <a:spcPct val="150000"/>
              </a:lnSpc>
            </a:pPr>
            <a:r>
              <a:rPr lang="en-US" dirty="0">
                <a:solidFill>
                  <a:srgbClr val="FF0000"/>
                </a:solidFill>
                <a:cs typeface="Times New Roman" panose="02020603050405020304" pitchFamily="18" charset="0"/>
              </a:rPr>
              <a:t>None of the above</a:t>
            </a:r>
          </a:p>
        </p:txBody>
      </p:sp>
      <p:sp>
        <p:nvSpPr>
          <p:cNvPr id="2" name="Text Placeholder 3">
            <a:extLst>
              <a:ext uri="{FF2B5EF4-FFF2-40B4-BE49-F238E27FC236}">
                <a16:creationId xmlns:a16="http://schemas.microsoft.com/office/drawing/2014/main" id="{8A68CB6A-07F7-B801-F30D-25C1B12748CA}"/>
              </a:ext>
            </a:extLst>
          </p:cNvPr>
          <p:cNvSpPr txBox="1">
            <a:spLocks/>
          </p:cNvSpPr>
          <p:nvPr/>
        </p:nvSpPr>
        <p:spPr>
          <a:xfrm>
            <a:off x="4497521" y="1518668"/>
            <a:ext cx="3223047" cy="246221"/>
          </a:xfrm>
          <a:prstGeom prst="rect">
            <a:avLst/>
          </a:prstGeom>
        </p:spPr>
        <p:txBody>
          <a:bodyPr vert="horz" wrap="square"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Personality Categories</a:t>
            </a:r>
          </a:p>
        </p:txBody>
      </p:sp>
      <p:sp>
        <p:nvSpPr>
          <p:cNvPr id="12" name="Text Placeholder 3">
            <a:extLst>
              <a:ext uri="{FF2B5EF4-FFF2-40B4-BE49-F238E27FC236}">
                <a16:creationId xmlns:a16="http://schemas.microsoft.com/office/drawing/2014/main" id="{E44F4908-CAAE-238A-687B-82C3A7BBD94E}"/>
              </a:ext>
            </a:extLst>
          </p:cNvPr>
          <p:cNvSpPr txBox="1">
            <a:spLocks/>
          </p:cNvSpPr>
          <p:nvPr/>
        </p:nvSpPr>
        <p:spPr>
          <a:xfrm>
            <a:off x="184288" y="606287"/>
            <a:ext cx="11725137" cy="246221"/>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asked to select the personality that best fits each logo.</a:t>
            </a:r>
          </a:p>
        </p:txBody>
      </p:sp>
    </p:spTree>
    <p:extLst>
      <p:ext uri="{BB962C8B-B14F-4D97-AF65-F5344CB8AC3E}">
        <p14:creationId xmlns:p14="http://schemas.microsoft.com/office/powerpoint/2010/main" val="2378832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Brand Personality Results</a:t>
            </a:r>
          </a:p>
        </p:txBody>
      </p:sp>
      <p:grpSp>
        <p:nvGrpSpPr>
          <p:cNvPr id="8" name="Group 7">
            <a:extLst>
              <a:ext uri="{FF2B5EF4-FFF2-40B4-BE49-F238E27FC236}">
                <a16:creationId xmlns:a16="http://schemas.microsoft.com/office/drawing/2014/main" id="{54166D33-2B2E-A386-34C4-6D1D42C19C6C}"/>
              </a:ext>
            </a:extLst>
          </p:cNvPr>
          <p:cNvGrpSpPr/>
          <p:nvPr/>
        </p:nvGrpSpPr>
        <p:grpSpPr>
          <a:xfrm>
            <a:off x="1047647" y="6082616"/>
            <a:ext cx="10103624" cy="225984"/>
            <a:chOff x="1136428" y="5869550"/>
            <a:chExt cx="10103624" cy="225984"/>
          </a:xfrm>
        </p:grpSpPr>
        <p:sp>
          <p:nvSpPr>
            <p:cNvPr id="9" name="Rectangle 71">
              <a:extLst>
                <a:ext uri="{FF2B5EF4-FFF2-40B4-BE49-F238E27FC236}">
                  <a16:creationId xmlns:a16="http://schemas.microsoft.com/office/drawing/2014/main" id="{3FF20EE5-6D48-378A-D2EA-0FAF8C6B742B}"/>
                </a:ext>
              </a:extLst>
            </p:cNvPr>
            <p:cNvSpPr>
              <a:spLocks noChangeArrowheads="1"/>
            </p:cNvSpPr>
            <p:nvPr/>
          </p:nvSpPr>
          <p:spPr bwMode="auto">
            <a:xfrm>
              <a:off x="4519447" y="5869550"/>
              <a:ext cx="32348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Second best fit to personality category</a:t>
              </a:r>
            </a:p>
          </p:txBody>
        </p:sp>
        <p:sp>
          <p:nvSpPr>
            <p:cNvPr id="11" name="Rectangle 81">
              <a:extLst>
                <a:ext uri="{FF2B5EF4-FFF2-40B4-BE49-F238E27FC236}">
                  <a16:creationId xmlns:a16="http://schemas.microsoft.com/office/drawing/2014/main" id="{6234073F-ECCB-6237-5487-11BA84A1FEA4}"/>
                </a:ext>
              </a:extLst>
            </p:cNvPr>
            <p:cNvSpPr>
              <a:spLocks noChangeArrowheads="1"/>
            </p:cNvSpPr>
            <p:nvPr/>
          </p:nvSpPr>
          <p:spPr bwMode="auto">
            <a:xfrm>
              <a:off x="8179919" y="5880090"/>
              <a:ext cx="306013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Third best fit to personality category</a:t>
              </a:r>
            </a:p>
          </p:txBody>
        </p:sp>
        <p:sp>
          <p:nvSpPr>
            <p:cNvPr id="13" name="Rectangle 66">
              <a:extLst>
                <a:ext uri="{FF2B5EF4-FFF2-40B4-BE49-F238E27FC236}">
                  <a16:creationId xmlns:a16="http://schemas.microsoft.com/office/drawing/2014/main" id="{C1A63493-8DB9-0D3E-10F1-C4E91AD94FA3}"/>
                </a:ext>
              </a:extLst>
            </p:cNvPr>
            <p:cNvSpPr>
              <a:spLocks noChangeArrowheads="1"/>
            </p:cNvSpPr>
            <p:nvPr/>
          </p:nvSpPr>
          <p:spPr bwMode="auto">
            <a:xfrm>
              <a:off x="1423976" y="5873482"/>
              <a:ext cx="52853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0"/>
                </a:spcBef>
                <a:buClrTx/>
                <a:buFontTx/>
                <a:buNone/>
              </a:pPr>
              <a:r>
                <a:rPr lang="en-US" altLang="en-US" sz="1400" dirty="0">
                  <a:solidFill>
                    <a:srgbClr val="000000"/>
                  </a:solidFill>
                  <a:latin typeface="+mn-lt"/>
                </a:rPr>
                <a:t>Best fit to personality category</a:t>
              </a:r>
            </a:p>
          </p:txBody>
        </p:sp>
        <p:sp>
          <p:nvSpPr>
            <p:cNvPr id="16" name="Oval 15">
              <a:extLst>
                <a:ext uri="{FF2B5EF4-FFF2-40B4-BE49-F238E27FC236}">
                  <a16:creationId xmlns:a16="http://schemas.microsoft.com/office/drawing/2014/main" id="{B30DB7DE-07DA-07DE-21ED-90DAE6026588}"/>
                </a:ext>
              </a:extLst>
            </p:cNvPr>
            <p:cNvSpPr/>
            <p:nvPr/>
          </p:nvSpPr>
          <p:spPr>
            <a:xfrm>
              <a:off x="4191963" y="5887377"/>
              <a:ext cx="175248" cy="166629"/>
            </a:xfrm>
            <a:prstGeom prst="ellipse">
              <a:avLst/>
            </a:prstGeom>
            <a:solidFill>
              <a:srgbClr val="CC99FF"/>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08D2E8-C2E7-36C4-864C-87B9C1EF139E}"/>
                </a:ext>
              </a:extLst>
            </p:cNvPr>
            <p:cNvSpPr/>
            <p:nvPr/>
          </p:nvSpPr>
          <p:spPr>
            <a:xfrm>
              <a:off x="1136428" y="5887377"/>
              <a:ext cx="175248" cy="166629"/>
            </a:xfrm>
            <a:prstGeom prst="ellipse">
              <a:avLst/>
            </a:prstGeom>
            <a:solidFill>
              <a:srgbClr val="CCFFFF"/>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B0B6D1D-C18A-4C91-545D-A8BDA9595C89}"/>
                </a:ext>
              </a:extLst>
            </p:cNvPr>
            <p:cNvSpPr/>
            <p:nvPr/>
          </p:nvSpPr>
          <p:spPr>
            <a:xfrm>
              <a:off x="7881463" y="5887377"/>
              <a:ext cx="175248" cy="166629"/>
            </a:xfrm>
            <a:prstGeom prst="ellipse">
              <a:avLst/>
            </a:prstGeom>
            <a:solidFill>
              <a:srgbClr val="FF9933"/>
            </a:solidFill>
            <a:ln w="1905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2" name="Table 1">
            <a:extLst>
              <a:ext uri="{FF2B5EF4-FFF2-40B4-BE49-F238E27FC236}">
                <a16:creationId xmlns:a16="http://schemas.microsoft.com/office/drawing/2014/main" id="{90CF9183-2DB2-876E-A63F-D10C15DC6FF9}"/>
              </a:ext>
            </a:extLst>
          </p:cNvPr>
          <p:cNvGraphicFramePr>
            <a:graphicFrameLocks noGrp="1"/>
          </p:cNvGraphicFramePr>
          <p:nvPr>
            <p:extLst>
              <p:ext uri="{D42A27DB-BD31-4B8C-83A1-F6EECF244321}">
                <p14:modId xmlns:p14="http://schemas.microsoft.com/office/powerpoint/2010/main" val="4109687212"/>
              </p:ext>
            </p:extLst>
          </p:nvPr>
        </p:nvGraphicFramePr>
        <p:xfrm>
          <a:off x="190501" y="762000"/>
          <a:ext cx="11810991" cy="1556991"/>
        </p:xfrm>
        <a:graphic>
          <a:graphicData uri="http://schemas.openxmlformats.org/drawingml/2006/table">
            <a:tbl>
              <a:tblPr/>
              <a:tblGrid>
                <a:gridCol w="2281252">
                  <a:extLst>
                    <a:ext uri="{9D8B030D-6E8A-4147-A177-3AD203B41FA5}">
                      <a16:colId xmlns:a16="http://schemas.microsoft.com/office/drawing/2014/main" val="1195084840"/>
                    </a:ext>
                  </a:extLst>
                </a:gridCol>
                <a:gridCol w="460939">
                  <a:extLst>
                    <a:ext uri="{9D8B030D-6E8A-4147-A177-3AD203B41FA5}">
                      <a16:colId xmlns:a16="http://schemas.microsoft.com/office/drawing/2014/main" val="3631405147"/>
                    </a:ext>
                  </a:extLst>
                </a:gridCol>
                <a:gridCol w="460939">
                  <a:extLst>
                    <a:ext uri="{9D8B030D-6E8A-4147-A177-3AD203B41FA5}">
                      <a16:colId xmlns:a16="http://schemas.microsoft.com/office/drawing/2014/main" val="2760004866"/>
                    </a:ext>
                  </a:extLst>
                </a:gridCol>
                <a:gridCol w="460939">
                  <a:extLst>
                    <a:ext uri="{9D8B030D-6E8A-4147-A177-3AD203B41FA5}">
                      <a16:colId xmlns:a16="http://schemas.microsoft.com/office/drawing/2014/main" val="1573478279"/>
                    </a:ext>
                  </a:extLst>
                </a:gridCol>
                <a:gridCol w="460939">
                  <a:extLst>
                    <a:ext uri="{9D8B030D-6E8A-4147-A177-3AD203B41FA5}">
                      <a16:colId xmlns:a16="http://schemas.microsoft.com/office/drawing/2014/main" val="1644711711"/>
                    </a:ext>
                  </a:extLst>
                </a:gridCol>
                <a:gridCol w="460939">
                  <a:extLst>
                    <a:ext uri="{9D8B030D-6E8A-4147-A177-3AD203B41FA5}">
                      <a16:colId xmlns:a16="http://schemas.microsoft.com/office/drawing/2014/main" val="3342646477"/>
                    </a:ext>
                  </a:extLst>
                </a:gridCol>
                <a:gridCol w="440604">
                  <a:extLst>
                    <a:ext uri="{9D8B030D-6E8A-4147-A177-3AD203B41FA5}">
                      <a16:colId xmlns:a16="http://schemas.microsoft.com/office/drawing/2014/main" val="1264934010"/>
                    </a:ext>
                  </a:extLst>
                </a:gridCol>
                <a:gridCol w="474496">
                  <a:extLst>
                    <a:ext uri="{9D8B030D-6E8A-4147-A177-3AD203B41FA5}">
                      <a16:colId xmlns:a16="http://schemas.microsoft.com/office/drawing/2014/main" val="2712424538"/>
                    </a:ext>
                  </a:extLst>
                </a:gridCol>
                <a:gridCol w="474496">
                  <a:extLst>
                    <a:ext uri="{9D8B030D-6E8A-4147-A177-3AD203B41FA5}">
                      <a16:colId xmlns:a16="http://schemas.microsoft.com/office/drawing/2014/main" val="3857544805"/>
                    </a:ext>
                  </a:extLst>
                </a:gridCol>
                <a:gridCol w="474496">
                  <a:extLst>
                    <a:ext uri="{9D8B030D-6E8A-4147-A177-3AD203B41FA5}">
                      <a16:colId xmlns:a16="http://schemas.microsoft.com/office/drawing/2014/main" val="2527082317"/>
                    </a:ext>
                  </a:extLst>
                </a:gridCol>
                <a:gridCol w="494831">
                  <a:extLst>
                    <a:ext uri="{9D8B030D-6E8A-4147-A177-3AD203B41FA5}">
                      <a16:colId xmlns:a16="http://schemas.microsoft.com/office/drawing/2014/main" val="2095118640"/>
                    </a:ext>
                  </a:extLst>
                </a:gridCol>
                <a:gridCol w="508389">
                  <a:extLst>
                    <a:ext uri="{9D8B030D-6E8A-4147-A177-3AD203B41FA5}">
                      <a16:colId xmlns:a16="http://schemas.microsoft.com/office/drawing/2014/main" val="310849235"/>
                    </a:ext>
                  </a:extLst>
                </a:gridCol>
                <a:gridCol w="440604">
                  <a:extLst>
                    <a:ext uri="{9D8B030D-6E8A-4147-A177-3AD203B41FA5}">
                      <a16:colId xmlns:a16="http://schemas.microsoft.com/office/drawing/2014/main" val="2596439869"/>
                    </a:ext>
                  </a:extLst>
                </a:gridCol>
                <a:gridCol w="616843">
                  <a:extLst>
                    <a:ext uri="{9D8B030D-6E8A-4147-A177-3AD203B41FA5}">
                      <a16:colId xmlns:a16="http://schemas.microsoft.com/office/drawing/2014/main" val="528733907"/>
                    </a:ext>
                  </a:extLst>
                </a:gridCol>
                <a:gridCol w="494831">
                  <a:extLst>
                    <a:ext uri="{9D8B030D-6E8A-4147-A177-3AD203B41FA5}">
                      <a16:colId xmlns:a16="http://schemas.microsoft.com/office/drawing/2014/main" val="1410412834"/>
                    </a:ext>
                  </a:extLst>
                </a:gridCol>
                <a:gridCol w="474496">
                  <a:extLst>
                    <a:ext uri="{9D8B030D-6E8A-4147-A177-3AD203B41FA5}">
                      <a16:colId xmlns:a16="http://schemas.microsoft.com/office/drawing/2014/main" val="4269513461"/>
                    </a:ext>
                  </a:extLst>
                </a:gridCol>
                <a:gridCol w="454161">
                  <a:extLst>
                    <a:ext uri="{9D8B030D-6E8A-4147-A177-3AD203B41FA5}">
                      <a16:colId xmlns:a16="http://schemas.microsoft.com/office/drawing/2014/main" val="538032251"/>
                    </a:ext>
                  </a:extLst>
                </a:gridCol>
                <a:gridCol w="467716">
                  <a:extLst>
                    <a:ext uri="{9D8B030D-6E8A-4147-A177-3AD203B41FA5}">
                      <a16:colId xmlns:a16="http://schemas.microsoft.com/office/drawing/2014/main" val="413152"/>
                    </a:ext>
                  </a:extLst>
                </a:gridCol>
                <a:gridCol w="451890">
                  <a:extLst>
                    <a:ext uri="{9D8B030D-6E8A-4147-A177-3AD203B41FA5}">
                      <a16:colId xmlns:a16="http://schemas.microsoft.com/office/drawing/2014/main" val="1108978784"/>
                    </a:ext>
                  </a:extLst>
                </a:gridCol>
                <a:gridCol w="576252">
                  <a:extLst>
                    <a:ext uri="{9D8B030D-6E8A-4147-A177-3AD203B41FA5}">
                      <a16:colId xmlns:a16="http://schemas.microsoft.com/office/drawing/2014/main" val="1413019049"/>
                    </a:ext>
                  </a:extLst>
                </a:gridCol>
                <a:gridCol w="380939">
                  <a:extLst>
                    <a:ext uri="{9D8B030D-6E8A-4147-A177-3AD203B41FA5}">
                      <a16:colId xmlns:a16="http://schemas.microsoft.com/office/drawing/2014/main" val="2529896232"/>
                    </a:ext>
                  </a:extLst>
                </a:gridCol>
              </a:tblGrid>
              <a:tr h="1093140">
                <a:tc>
                  <a:txBody>
                    <a:bodyPr/>
                    <a:lstStyle/>
                    <a:p>
                      <a:pPr algn="ctr" rtl="0" fontAlgn="b"/>
                      <a:r>
                        <a:rPr lang="en-US" sz="1000" b="1" i="0" u="none" strike="noStrike" dirty="0">
                          <a:solidFill>
                            <a:srgbClr val="FFFFFF"/>
                          </a:solidFill>
                          <a:effectLst/>
                          <a:latin typeface="+mn-lt"/>
                        </a:rPr>
                        <a:t>Logos</a:t>
                      </a:r>
                    </a:p>
                  </a:txBody>
                  <a:tcPr marL="3721" marR="3721" marT="3721" marB="0" anchor="b">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l" rtl="0" fontAlgn="b"/>
                      <a:endParaRPr lang="en-US" sz="1000" b="1" i="0" u="none" strike="noStrike" kern="1200" dirty="0">
                        <a:solidFill>
                          <a:srgbClr val="FFFFFF"/>
                        </a:solidFill>
                        <a:effectLst/>
                        <a:latin typeface="+mn-lt"/>
                        <a:ea typeface="+mn-ea"/>
                        <a:cs typeface="+mn-cs"/>
                      </a:endParaRPr>
                    </a:p>
                  </a:txBody>
                  <a:tcPr marL="9525" marR="9525" marT="9525" marB="18288" vert="vert27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2833042108"/>
                  </a:ext>
                </a:extLst>
              </a:tr>
              <a:tr h="463851">
                <a:tc>
                  <a:txBody>
                    <a:bodyPr/>
                    <a:lstStyle/>
                    <a:p>
                      <a:pPr algn="ctr" fontAlgn="b"/>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tc>
                  <a:txBody>
                    <a:bodyPr/>
                    <a:lstStyle/>
                    <a:p>
                      <a:pPr algn="ctr" fontAlgn="ctr"/>
                      <a:endParaRPr lang="en-US" sz="1100" b="0" i="0" u="none" strike="noStrike" kern="1200" dirty="0">
                        <a:solidFill>
                          <a:schemeClr val="tx1"/>
                        </a:solidFill>
                        <a:effectLst/>
                        <a:latin typeface="+mn-lt"/>
                        <a:ea typeface="+mn-ea"/>
                        <a:cs typeface="+mn-cs"/>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noFill/>
                  </a:tcPr>
                </a:tc>
                <a:extLst>
                  <a:ext uri="{0D108BD9-81ED-4DB2-BD59-A6C34878D82A}">
                    <a16:rowId xmlns:a16="http://schemas.microsoft.com/office/drawing/2014/main" val="3713151244"/>
                  </a:ext>
                </a:extLst>
              </a:tr>
            </a:tbl>
          </a:graphicData>
        </a:graphic>
      </p:graphicFrame>
    </p:spTree>
    <p:extLst>
      <p:ext uri="{BB962C8B-B14F-4D97-AF65-F5344CB8AC3E}">
        <p14:creationId xmlns:p14="http://schemas.microsoft.com/office/powerpoint/2010/main" val="2796214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Brand Personality</a:t>
            </a:r>
          </a:p>
        </p:txBody>
      </p:sp>
      <p:sp>
        <p:nvSpPr>
          <p:cNvPr id="3" name="Text Placeholder 2">
            <a:extLst>
              <a:ext uri="{FF2B5EF4-FFF2-40B4-BE49-F238E27FC236}">
                <a16:creationId xmlns:a16="http://schemas.microsoft.com/office/drawing/2014/main" id="{A0090CFB-866C-C09E-17BB-BBB4F6DDA013}"/>
              </a:ext>
            </a:extLst>
          </p:cNvPr>
          <p:cNvSpPr>
            <a:spLocks noGrp="1"/>
          </p:cNvSpPr>
          <p:nvPr>
            <p:ph type="body" sz="quarter" idx="10"/>
          </p:nvPr>
        </p:nvSpPr>
        <p:spPr>
          <a:xfrm>
            <a:off x="184288" y="606287"/>
            <a:ext cx="11725137" cy="1241365"/>
          </a:xfrm>
        </p:spPr>
        <p:txBody>
          <a:bodyPr/>
          <a:lstStyle/>
          <a:p>
            <a:r>
              <a:rPr lang="en-US" dirty="0"/>
              <a:t>The respondents reviewed each brand personality and evaluated them using a 1-7 semantic differential scale (“1” reflects “Does not fit at all” while “7” reflects “Fits extremely well”).</a:t>
            </a:r>
          </a:p>
          <a:p>
            <a:r>
              <a:rPr lang="en-US" dirty="0"/>
              <a:t>The following personality traits were tested: </a:t>
            </a:r>
          </a:p>
          <a:p>
            <a:endParaRPr lang="en-US" dirty="0"/>
          </a:p>
        </p:txBody>
      </p:sp>
      <p:graphicFrame>
        <p:nvGraphicFramePr>
          <p:cNvPr id="4" name="Diagram 3">
            <a:extLst>
              <a:ext uri="{FF2B5EF4-FFF2-40B4-BE49-F238E27FC236}">
                <a16:creationId xmlns:a16="http://schemas.microsoft.com/office/drawing/2014/main" id="{4F4A6670-166B-A6D9-D2B2-EB410C21AF50}"/>
              </a:ext>
            </a:extLst>
          </p:cNvPr>
          <p:cNvGraphicFramePr/>
          <p:nvPr>
            <p:extLst>
              <p:ext uri="{D42A27DB-BD31-4B8C-83A1-F6EECF244321}">
                <p14:modId xmlns:p14="http://schemas.microsoft.com/office/powerpoint/2010/main" val="3643370262"/>
              </p:ext>
            </p:extLst>
          </p:nvPr>
        </p:nvGraphicFramePr>
        <p:xfrm>
          <a:off x="1031875" y="1917978"/>
          <a:ext cx="10140950" cy="4074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F393316C-AAD4-EDEA-DE35-EAF01243912B}"/>
              </a:ext>
            </a:extLst>
          </p:cNvPr>
          <p:cNvSpPr txBox="1">
            <a:spLocks/>
          </p:cNvSpPr>
          <p:nvPr/>
        </p:nvSpPr>
        <p:spPr>
          <a:xfrm>
            <a:off x="3667759" y="2254932"/>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&lt;&lt;AttributeEvaluationTitle1&gt;&gt;</a:t>
            </a:r>
          </a:p>
        </p:txBody>
      </p:sp>
      <p:sp>
        <p:nvSpPr>
          <p:cNvPr id="6" name="Text Placeholder 2">
            <a:extLst>
              <a:ext uri="{FF2B5EF4-FFF2-40B4-BE49-F238E27FC236}">
                <a16:creationId xmlns:a16="http://schemas.microsoft.com/office/drawing/2014/main" id="{DAC15B83-48FC-4894-18A5-502E60F01ADB}"/>
              </a:ext>
            </a:extLst>
          </p:cNvPr>
          <p:cNvSpPr txBox="1">
            <a:spLocks/>
          </p:cNvSpPr>
          <p:nvPr/>
        </p:nvSpPr>
        <p:spPr>
          <a:xfrm>
            <a:off x="3677919" y="3300627"/>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&lt;&lt;AttributeEvaluationTitle2&gt;&gt;</a:t>
            </a:r>
          </a:p>
        </p:txBody>
      </p:sp>
      <p:sp>
        <p:nvSpPr>
          <p:cNvPr id="7" name="Text Placeholder 2">
            <a:extLst>
              <a:ext uri="{FF2B5EF4-FFF2-40B4-BE49-F238E27FC236}">
                <a16:creationId xmlns:a16="http://schemas.microsoft.com/office/drawing/2014/main" id="{27B2E08C-7CE4-EF69-6D12-2E2C9AC74C2C}"/>
              </a:ext>
            </a:extLst>
          </p:cNvPr>
          <p:cNvSpPr txBox="1">
            <a:spLocks/>
          </p:cNvSpPr>
          <p:nvPr/>
        </p:nvSpPr>
        <p:spPr>
          <a:xfrm>
            <a:off x="3688079" y="4313159"/>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&lt;&lt;AttributeEvaluationTitle3&gt;&gt;</a:t>
            </a:r>
          </a:p>
        </p:txBody>
      </p:sp>
      <p:sp>
        <p:nvSpPr>
          <p:cNvPr id="8" name="Text Placeholder 2">
            <a:extLst>
              <a:ext uri="{FF2B5EF4-FFF2-40B4-BE49-F238E27FC236}">
                <a16:creationId xmlns:a16="http://schemas.microsoft.com/office/drawing/2014/main" id="{E5104EB6-7C17-CA7A-4173-F3C4D310575C}"/>
              </a:ext>
            </a:extLst>
          </p:cNvPr>
          <p:cNvSpPr txBox="1">
            <a:spLocks/>
          </p:cNvSpPr>
          <p:nvPr/>
        </p:nvSpPr>
        <p:spPr>
          <a:xfrm>
            <a:off x="3688079" y="5346011"/>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&lt;&lt;AttributeEvaluationTitle4&gt;&gt;</a:t>
            </a:r>
          </a:p>
        </p:txBody>
      </p:sp>
    </p:spTree>
    <p:extLst>
      <p:ext uri="{BB962C8B-B14F-4D97-AF65-F5344CB8AC3E}">
        <p14:creationId xmlns:p14="http://schemas.microsoft.com/office/powerpoint/2010/main" val="2926121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dirty="0"/>
              <a:t>Logo</a:t>
            </a:r>
            <a:r>
              <a:rPr lang="en-US" sz="2000" dirty="0"/>
              <a:t> Candidates</a:t>
            </a:r>
          </a:p>
        </p:txBody>
      </p:sp>
    </p:spTree>
    <p:extLst>
      <p:ext uri="{BB962C8B-B14F-4D97-AF65-F5344CB8AC3E}">
        <p14:creationId xmlns:p14="http://schemas.microsoft.com/office/powerpoint/2010/main" val="3617962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ABEL02">
            <a:extLst>
              <a:ext uri="{FF2B5EF4-FFF2-40B4-BE49-F238E27FC236}">
                <a16:creationId xmlns:a16="http://schemas.microsoft.com/office/drawing/2014/main" id="{A04ACB18-1629-933F-8FDD-C8315C12D3A2}"/>
              </a:ext>
            </a:extLst>
          </p:cNvPr>
          <p:cNvSpPr txBox="1"/>
          <p:nvPr/>
        </p:nvSpPr>
        <p:spPr>
          <a:xfrm>
            <a:off x="10944632" y="5895686"/>
            <a:ext cx="12799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Fits extremely well</a:t>
            </a:r>
            <a:endParaRPr lang="en-US" sz="1200" dirty="0"/>
          </a:p>
        </p:txBody>
      </p:sp>
      <p:sp>
        <p:nvSpPr>
          <p:cNvPr id="12" name="LABEL01">
            <a:extLst>
              <a:ext uri="{FF2B5EF4-FFF2-40B4-BE49-F238E27FC236}">
                <a16:creationId xmlns:a16="http://schemas.microsoft.com/office/drawing/2014/main" id="{F4C323D9-0C67-D60B-3244-BA095E49DAAC}"/>
              </a:ext>
            </a:extLst>
          </p:cNvPr>
          <p:cNvSpPr txBox="1"/>
          <p:nvPr/>
        </p:nvSpPr>
        <p:spPr>
          <a:xfrm>
            <a:off x="891143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7" name="LABEL00">
            <a:extLst>
              <a:ext uri="{FF2B5EF4-FFF2-40B4-BE49-F238E27FC236}">
                <a16:creationId xmlns:a16="http://schemas.microsoft.com/office/drawing/2014/main" id="{2F17EECF-33F8-40EE-9366-499C2CBCCA9F}"/>
              </a:ext>
            </a:extLst>
          </p:cNvPr>
          <p:cNvSpPr/>
          <p:nvPr/>
        </p:nvSpPr>
        <p:spPr>
          <a:xfrm>
            <a:off x="5711406" y="5896815"/>
            <a:ext cx="1029211" cy="461665"/>
          </a:xfrm>
          <a:prstGeom prst="rect">
            <a:avLst/>
          </a:prstGeom>
        </p:spPr>
        <p:txBody>
          <a:bodyPr wrap="square">
            <a:spAutoFit/>
          </a:bodyPr>
          <a:lstStyle/>
          <a:p>
            <a:pPr algn="ctr">
              <a:defRPr sz="1000"/>
            </a:pPr>
            <a:r>
              <a:rPr lang="en-US" sz="1200" dirty="0">
                <a:cs typeface="Arial"/>
              </a:rPr>
              <a:t>Does not fit at all</a:t>
            </a:r>
          </a:p>
        </p:txBody>
      </p:sp>
      <p:graphicFrame>
        <p:nvGraphicFramePr>
          <p:cNvPr id="3" name="Chart">
            <a:extLst>
              <a:ext uri="{FF2B5EF4-FFF2-40B4-BE49-F238E27FC236}">
                <a16:creationId xmlns:a16="http://schemas.microsoft.com/office/drawing/2014/main" id="{28DE886B-13E1-D9CD-535B-2B833924794A}"/>
              </a:ext>
            </a:extLst>
          </p:cNvPr>
          <p:cNvGraphicFramePr/>
          <p:nvPr>
            <p:extLst>
              <p:ext uri="{D42A27DB-BD31-4B8C-83A1-F6EECF244321}">
                <p14:modId xmlns:p14="http://schemas.microsoft.com/office/powerpoint/2010/main" val="484179175"/>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Header">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Logo Fit to Brand Personality (Personality Trait #1) Results</a:t>
            </a:r>
          </a:p>
        </p:txBody>
      </p:sp>
      <p:sp>
        <p:nvSpPr>
          <p:cNvPr id="5" name="Oval">
            <a:extLst>
              <a:ext uri="{FF2B5EF4-FFF2-40B4-BE49-F238E27FC236}">
                <a16:creationId xmlns:a16="http://schemas.microsoft.com/office/drawing/2014/main" id="{AA19E1D4-F7FE-3799-5540-B63B502B3C22}"/>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ttributeEvaluationTitle">
            <a:extLst>
              <a:ext uri="{FF2B5EF4-FFF2-40B4-BE49-F238E27FC236}">
                <a16:creationId xmlns:a16="http://schemas.microsoft.com/office/drawing/2014/main" id="{4814AD71-9BB3-C36A-2237-16DC4B2ACDA7}"/>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PersonalityTraitDescription</a:t>
            </a:r>
            <a:r>
              <a:rPr lang="en-US" sz="1600" dirty="0">
                <a:solidFill>
                  <a:schemeClr val="bg1"/>
                </a:solidFill>
                <a:latin typeface="+mn-lt"/>
                <a:ea typeface="+mn-ea"/>
                <a:cs typeface="+mn-cs"/>
              </a:rPr>
              <a:t>&gt;&gt;</a:t>
            </a:r>
          </a:p>
        </p:txBody>
      </p:sp>
      <p:sp>
        <p:nvSpPr>
          <p:cNvPr id="4" name="TESTNAME29">
            <a:extLst>
              <a:ext uri="{FF2B5EF4-FFF2-40B4-BE49-F238E27FC236}">
                <a16:creationId xmlns:a16="http://schemas.microsoft.com/office/drawing/2014/main" id="{30B86EC3-9D92-3465-3F77-36A8E588F2ED}"/>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9" name="TESTNAME28">
            <a:extLst>
              <a:ext uri="{FF2B5EF4-FFF2-40B4-BE49-F238E27FC236}">
                <a16:creationId xmlns:a16="http://schemas.microsoft.com/office/drawing/2014/main" id="{088B1761-80BE-C53D-0AD0-12ACCAEE912E}"/>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10" name="TESTNAME27">
            <a:extLst>
              <a:ext uri="{FF2B5EF4-FFF2-40B4-BE49-F238E27FC236}">
                <a16:creationId xmlns:a16="http://schemas.microsoft.com/office/drawing/2014/main" id="{05B7778D-8AEA-A99D-09B8-BF5327512317}"/>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1" name="TESTNAME26">
            <a:extLst>
              <a:ext uri="{FF2B5EF4-FFF2-40B4-BE49-F238E27FC236}">
                <a16:creationId xmlns:a16="http://schemas.microsoft.com/office/drawing/2014/main" id="{3C3FAE3C-F4DB-1524-B4AA-565E4799AEAB}"/>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3" name="TESTNAME25">
            <a:extLst>
              <a:ext uri="{FF2B5EF4-FFF2-40B4-BE49-F238E27FC236}">
                <a16:creationId xmlns:a16="http://schemas.microsoft.com/office/drawing/2014/main" id="{8E21222D-FEBB-35B7-D7DD-3311EE378DB0}"/>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4" name="TESTNAME24">
            <a:extLst>
              <a:ext uri="{FF2B5EF4-FFF2-40B4-BE49-F238E27FC236}">
                <a16:creationId xmlns:a16="http://schemas.microsoft.com/office/drawing/2014/main" id="{BE745F34-C6CC-76D3-8ED0-217D7C221C46}"/>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5" name="TESTNAME23">
            <a:extLst>
              <a:ext uri="{FF2B5EF4-FFF2-40B4-BE49-F238E27FC236}">
                <a16:creationId xmlns:a16="http://schemas.microsoft.com/office/drawing/2014/main" id="{558DCB43-A4FE-5563-C4AC-4A291BC2CD1B}"/>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6" name="TESTNAME22">
            <a:extLst>
              <a:ext uri="{FF2B5EF4-FFF2-40B4-BE49-F238E27FC236}">
                <a16:creationId xmlns:a16="http://schemas.microsoft.com/office/drawing/2014/main" id="{87CE633B-BD12-F928-123B-547D6A5B7130}"/>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7" name="TESTNAME21">
            <a:extLst>
              <a:ext uri="{FF2B5EF4-FFF2-40B4-BE49-F238E27FC236}">
                <a16:creationId xmlns:a16="http://schemas.microsoft.com/office/drawing/2014/main" id="{08404549-6DC6-0564-14B7-B52F81284B74}"/>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8" name="TESTNAME20">
            <a:extLst>
              <a:ext uri="{FF2B5EF4-FFF2-40B4-BE49-F238E27FC236}">
                <a16:creationId xmlns:a16="http://schemas.microsoft.com/office/drawing/2014/main" id="{B59741C4-E0F5-C4BF-6583-7ABDAFF93836}"/>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173BB903-255B-F976-AE3A-A5C9C9C6B38A}"/>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A6581F8F-C3BB-FD74-2DBB-A0E512C58B08}"/>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D21E1E54-EBBE-6E72-13AD-1C77B41FD842}"/>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52BA4195-A0AE-B3BB-EAAF-201E432AEEF8}"/>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E3B3EB5D-D387-2023-6CBB-F04A2DFE2B84}"/>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57FC87D8-2CC8-DBFF-8713-251916A2DEEB}"/>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95736B27-79CD-8BD8-9C52-090A76CED4E1}"/>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78A6717F-438B-60D0-6C49-4C1D31FA0284}"/>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68D80DC3-5969-90E3-AADC-AEB3345ADE4C}"/>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7C65B06F-CDF8-35F4-7997-A0FB2DAA50FD}"/>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AE969E81-95B7-0B26-EAE3-5707F6FD639E}"/>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7585AD48-762D-65DC-8ED3-2C9EC5B8C1CF}"/>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B83D2838-4D78-10C9-2EC9-09877237028D}"/>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C6B3AC6E-CE8E-CA37-BE01-49E8FF5356D7}"/>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9B4BEAEF-B723-1B80-4555-877398D2CBA0}"/>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F9E78E17-AD03-8801-F082-9A2F0CBA178E}"/>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6160FA4E-C3C2-8621-BE18-25635B056154}"/>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F656AA08-9327-6184-BE6D-2E64AA570816}"/>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AA7F36A1-15D4-8D0F-7475-4CE4A2BC7F7C}"/>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59919F56-59EF-2BFA-29F7-70B3927F8ACA}"/>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Tree>
    <p:extLst>
      <p:ext uri="{BB962C8B-B14F-4D97-AF65-F5344CB8AC3E}">
        <p14:creationId xmlns:p14="http://schemas.microsoft.com/office/powerpoint/2010/main" val="3930002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Brand Personality (Personality Trait #2) Results</a:t>
            </a:r>
          </a:p>
        </p:txBody>
      </p:sp>
      <p:sp>
        <p:nvSpPr>
          <p:cNvPr id="5" name="Oval">
            <a:extLst>
              <a:ext uri="{FF2B5EF4-FFF2-40B4-BE49-F238E27FC236}">
                <a16:creationId xmlns:a16="http://schemas.microsoft.com/office/drawing/2014/main" id="{ED9DEEF6-BA30-3364-51CB-E7DBFED862DD}"/>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ttributeEvaluationTitle">
            <a:extLst>
              <a:ext uri="{FF2B5EF4-FFF2-40B4-BE49-F238E27FC236}">
                <a16:creationId xmlns:a16="http://schemas.microsoft.com/office/drawing/2014/main" id="{90B1FE54-BBE5-7C22-8F2D-6C90EF94BE8E}"/>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PersonalityTraitDescription</a:t>
            </a:r>
            <a:r>
              <a:rPr lang="en-US" sz="1600" dirty="0">
                <a:solidFill>
                  <a:schemeClr val="bg1"/>
                </a:solidFill>
                <a:latin typeface="+mn-lt"/>
                <a:ea typeface="+mn-ea"/>
                <a:cs typeface="+mn-cs"/>
              </a:rPr>
              <a:t>&gt;&gt;</a:t>
            </a:r>
          </a:p>
        </p:txBody>
      </p:sp>
      <p:sp>
        <p:nvSpPr>
          <p:cNvPr id="4" name="TESTNAME29">
            <a:extLst>
              <a:ext uri="{FF2B5EF4-FFF2-40B4-BE49-F238E27FC236}">
                <a16:creationId xmlns:a16="http://schemas.microsoft.com/office/drawing/2014/main" id="{6989BDED-F268-BD1A-7D5C-E789B025CF27}"/>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9" name="TESTNAME28">
            <a:extLst>
              <a:ext uri="{FF2B5EF4-FFF2-40B4-BE49-F238E27FC236}">
                <a16:creationId xmlns:a16="http://schemas.microsoft.com/office/drawing/2014/main" id="{4F130FAC-2067-7134-892F-937602034810}"/>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10" name="TESTNAME27">
            <a:extLst>
              <a:ext uri="{FF2B5EF4-FFF2-40B4-BE49-F238E27FC236}">
                <a16:creationId xmlns:a16="http://schemas.microsoft.com/office/drawing/2014/main" id="{5E5410E7-5070-BF3B-6DAA-4A0F3B56A083}"/>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1" name="TESTNAME26">
            <a:extLst>
              <a:ext uri="{FF2B5EF4-FFF2-40B4-BE49-F238E27FC236}">
                <a16:creationId xmlns:a16="http://schemas.microsoft.com/office/drawing/2014/main" id="{C5E03C92-57A1-22CA-42D3-EA7CDAB82169}"/>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3" name="TESTNAME25">
            <a:extLst>
              <a:ext uri="{FF2B5EF4-FFF2-40B4-BE49-F238E27FC236}">
                <a16:creationId xmlns:a16="http://schemas.microsoft.com/office/drawing/2014/main" id="{96D02E2C-D321-D196-7B49-24F2E2F2ECC1}"/>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4" name="TESTNAME24">
            <a:extLst>
              <a:ext uri="{FF2B5EF4-FFF2-40B4-BE49-F238E27FC236}">
                <a16:creationId xmlns:a16="http://schemas.microsoft.com/office/drawing/2014/main" id="{D46D28D9-E772-23D9-9205-13AEF2BAF9F9}"/>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5" name="TESTNAME23">
            <a:extLst>
              <a:ext uri="{FF2B5EF4-FFF2-40B4-BE49-F238E27FC236}">
                <a16:creationId xmlns:a16="http://schemas.microsoft.com/office/drawing/2014/main" id="{B32B0726-71E5-47FD-B3B4-CE5976A83BB5}"/>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6" name="TESTNAME22">
            <a:extLst>
              <a:ext uri="{FF2B5EF4-FFF2-40B4-BE49-F238E27FC236}">
                <a16:creationId xmlns:a16="http://schemas.microsoft.com/office/drawing/2014/main" id="{AF880967-5E0C-D0A2-885E-A4B4760D4E6E}"/>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7" name="TESTNAME21">
            <a:extLst>
              <a:ext uri="{FF2B5EF4-FFF2-40B4-BE49-F238E27FC236}">
                <a16:creationId xmlns:a16="http://schemas.microsoft.com/office/drawing/2014/main" id="{606E1C2B-066F-EA03-7D72-B6A659875F3A}"/>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8" name="TESTNAME20">
            <a:extLst>
              <a:ext uri="{FF2B5EF4-FFF2-40B4-BE49-F238E27FC236}">
                <a16:creationId xmlns:a16="http://schemas.microsoft.com/office/drawing/2014/main" id="{6BF69B6B-E107-8918-FCE7-BD99C86480B4}"/>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F5B2A6C4-0A71-B9AA-0407-49709FABD792}"/>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B1C736F3-1648-E453-32D1-3EB0B015FE4B}"/>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17002B16-5A9E-0FD4-8383-7DB06C4D97EE}"/>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1BAF25EA-F91F-371A-7659-5E742D8F9532}"/>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1BB8B19D-A40C-70CA-1AAC-C6B67BAF1BB3}"/>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1F9A964F-3DD8-C45A-35D7-0081869FF182}"/>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80D53564-2C8C-80F2-F091-733441AA8612}"/>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6D5ED26F-432F-0927-D2F9-FDBAE28BB406}"/>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5DF6EF50-8786-5557-CB71-008508348C52}"/>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E4C115E6-4DD3-FAF8-9616-17E7F817AD4A}"/>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B0EBE278-EFA2-5429-DEBF-BD0E33B724E2}"/>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8FD056DB-D1D1-5F3C-BC1F-6D12A2EA8C2B}"/>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6A479AC5-6446-F720-F798-9F1184D3D473}"/>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142F4A07-334D-82EA-0706-1D5CDBAF6EF5}"/>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EC2E0E1F-A2A9-471A-704A-CD56B682D38D}"/>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4CA31B02-CDD2-1E48-7268-EE06412F0C61}"/>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D779AD09-B189-749F-2DFE-1F8B6741A913}"/>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E1342263-0695-983A-B550-3A68CA7AF24B}"/>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7F3A20E0-878D-9CD2-2567-BDE55CCA0587}"/>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E0B3CDC5-E643-B312-0FA9-3C38B8DE931D}"/>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D07A82BC-D514-2A12-CFDF-C4D003C16F16}"/>
              </a:ext>
            </a:extLst>
          </p:cNvPr>
          <p:cNvSpPr txBox="1"/>
          <p:nvPr/>
        </p:nvSpPr>
        <p:spPr>
          <a:xfrm>
            <a:off x="10944632" y="5895686"/>
            <a:ext cx="12799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Fits extremely well</a:t>
            </a:r>
            <a:endParaRPr lang="en-US" sz="1200" dirty="0"/>
          </a:p>
        </p:txBody>
      </p:sp>
      <p:sp>
        <p:nvSpPr>
          <p:cNvPr id="40" name="LABEL01">
            <a:extLst>
              <a:ext uri="{FF2B5EF4-FFF2-40B4-BE49-F238E27FC236}">
                <a16:creationId xmlns:a16="http://schemas.microsoft.com/office/drawing/2014/main" id="{5AE42934-1E25-5C24-E100-8CD704ED1158}"/>
              </a:ext>
            </a:extLst>
          </p:cNvPr>
          <p:cNvSpPr txBox="1"/>
          <p:nvPr/>
        </p:nvSpPr>
        <p:spPr>
          <a:xfrm>
            <a:off x="891143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1" name="LABEL00">
            <a:extLst>
              <a:ext uri="{FF2B5EF4-FFF2-40B4-BE49-F238E27FC236}">
                <a16:creationId xmlns:a16="http://schemas.microsoft.com/office/drawing/2014/main" id="{547E7CC4-AC4C-7B0E-B65B-2F70AE068585}"/>
              </a:ext>
            </a:extLst>
          </p:cNvPr>
          <p:cNvSpPr/>
          <p:nvPr/>
        </p:nvSpPr>
        <p:spPr>
          <a:xfrm>
            <a:off x="5711406" y="5896815"/>
            <a:ext cx="1029211" cy="461665"/>
          </a:xfrm>
          <a:prstGeom prst="rect">
            <a:avLst/>
          </a:prstGeom>
        </p:spPr>
        <p:txBody>
          <a:bodyPr wrap="square">
            <a:spAutoFit/>
          </a:bodyPr>
          <a:lstStyle/>
          <a:p>
            <a:pPr algn="ctr">
              <a:defRPr sz="1000"/>
            </a:pPr>
            <a:r>
              <a:rPr lang="en-US" sz="1200" dirty="0">
                <a:cs typeface="Arial"/>
              </a:rPr>
              <a:t>Does not fit at all</a:t>
            </a:r>
          </a:p>
        </p:txBody>
      </p:sp>
      <p:graphicFrame>
        <p:nvGraphicFramePr>
          <p:cNvPr id="42" name="Chart">
            <a:extLst>
              <a:ext uri="{FF2B5EF4-FFF2-40B4-BE49-F238E27FC236}">
                <a16:creationId xmlns:a16="http://schemas.microsoft.com/office/drawing/2014/main" id="{DFC35524-26B2-F072-5358-F051B966E565}"/>
              </a:ext>
            </a:extLst>
          </p:cNvPr>
          <p:cNvGraphicFramePr/>
          <p:nvPr>
            <p:extLst>
              <p:ext uri="{D42A27DB-BD31-4B8C-83A1-F6EECF244321}">
                <p14:modId xmlns:p14="http://schemas.microsoft.com/office/powerpoint/2010/main" val="1634126444"/>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92484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Brand Personality (Personality Trait #3) Results</a:t>
            </a:r>
          </a:p>
        </p:txBody>
      </p:sp>
      <p:sp>
        <p:nvSpPr>
          <p:cNvPr id="5" name="Oval">
            <a:extLst>
              <a:ext uri="{FF2B5EF4-FFF2-40B4-BE49-F238E27FC236}">
                <a16:creationId xmlns:a16="http://schemas.microsoft.com/office/drawing/2014/main" id="{5CF9C51F-CC8E-7016-04EB-DF0B70CC766C}"/>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ttributeEvaluationTitle">
            <a:extLst>
              <a:ext uri="{FF2B5EF4-FFF2-40B4-BE49-F238E27FC236}">
                <a16:creationId xmlns:a16="http://schemas.microsoft.com/office/drawing/2014/main" id="{86A916CD-C20B-98DB-4567-C2931408D927}"/>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PersonalityTraitDescription</a:t>
            </a:r>
            <a:r>
              <a:rPr lang="en-US" sz="1600" dirty="0">
                <a:solidFill>
                  <a:schemeClr val="bg1"/>
                </a:solidFill>
                <a:latin typeface="+mn-lt"/>
                <a:ea typeface="+mn-ea"/>
                <a:cs typeface="+mn-cs"/>
              </a:rPr>
              <a:t>&gt;&gt;</a:t>
            </a:r>
          </a:p>
        </p:txBody>
      </p:sp>
      <p:sp>
        <p:nvSpPr>
          <p:cNvPr id="4" name="TESTNAME29">
            <a:extLst>
              <a:ext uri="{FF2B5EF4-FFF2-40B4-BE49-F238E27FC236}">
                <a16:creationId xmlns:a16="http://schemas.microsoft.com/office/drawing/2014/main" id="{037F9336-4E9F-5F0B-CD78-BC9CB2A4518F}"/>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9" name="TESTNAME28">
            <a:extLst>
              <a:ext uri="{FF2B5EF4-FFF2-40B4-BE49-F238E27FC236}">
                <a16:creationId xmlns:a16="http://schemas.microsoft.com/office/drawing/2014/main" id="{4A94F8EC-6F4B-EEA4-7DD1-7A0A0026B1FC}"/>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10" name="TESTNAME27">
            <a:extLst>
              <a:ext uri="{FF2B5EF4-FFF2-40B4-BE49-F238E27FC236}">
                <a16:creationId xmlns:a16="http://schemas.microsoft.com/office/drawing/2014/main" id="{3B3407B0-A145-A32D-44CC-5098D6AFFE5C}"/>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1" name="TESTNAME26">
            <a:extLst>
              <a:ext uri="{FF2B5EF4-FFF2-40B4-BE49-F238E27FC236}">
                <a16:creationId xmlns:a16="http://schemas.microsoft.com/office/drawing/2014/main" id="{C4D083DD-274C-3D0A-4DB7-616C9417CADF}"/>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3" name="TESTNAME25">
            <a:extLst>
              <a:ext uri="{FF2B5EF4-FFF2-40B4-BE49-F238E27FC236}">
                <a16:creationId xmlns:a16="http://schemas.microsoft.com/office/drawing/2014/main" id="{EFD196DD-E0D9-B5EE-3E72-FACB2A1663CD}"/>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4" name="TESTNAME24">
            <a:extLst>
              <a:ext uri="{FF2B5EF4-FFF2-40B4-BE49-F238E27FC236}">
                <a16:creationId xmlns:a16="http://schemas.microsoft.com/office/drawing/2014/main" id="{8ED47C67-C3DB-E349-85C8-6F803A001963}"/>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5" name="TESTNAME23">
            <a:extLst>
              <a:ext uri="{FF2B5EF4-FFF2-40B4-BE49-F238E27FC236}">
                <a16:creationId xmlns:a16="http://schemas.microsoft.com/office/drawing/2014/main" id="{E9E7AF1D-8F32-59D7-2E4F-1AE252F2F06A}"/>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6" name="TESTNAME22">
            <a:extLst>
              <a:ext uri="{FF2B5EF4-FFF2-40B4-BE49-F238E27FC236}">
                <a16:creationId xmlns:a16="http://schemas.microsoft.com/office/drawing/2014/main" id="{55A7FA8E-DAB4-15E4-CEDC-0A50A9875F5A}"/>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7" name="TESTNAME21">
            <a:extLst>
              <a:ext uri="{FF2B5EF4-FFF2-40B4-BE49-F238E27FC236}">
                <a16:creationId xmlns:a16="http://schemas.microsoft.com/office/drawing/2014/main" id="{C908328F-3C27-9409-7FC6-4C780F25DE17}"/>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8" name="TESTNAME20">
            <a:extLst>
              <a:ext uri="{FF2B5EF4-FFF2-40B4-BE49-F238E27FC236}">
                <a16:creationId xmlns:a16="http://schemas.microsoft.com/office/drawing/2014/main" id="{F2375E47-6F8D-0BAA-CA0E-602DEE6F64A8}"/>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70DE231F-B812-84D8-4758-4A140C1AC27E}"/>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FC5D07BC-E714-EF46-0EA5-96BF95BD7620}"/>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63B0F83F-FF7D-DA3B-A4A2-A834CD623E04}"/>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4718B54F-D527-A202-CA23-64B3EFDD909A}"/>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8B7B1B2C-D8D4-56EA-86B8-95FF4B7B3E79}"/>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6365FFDB-34A6-F08F-EEE7-C45E54689E3B}"/>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136E3A02-6D90-DDA5-6528-73875E0F2B0E}"/>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842BA7F8-FDED-D424-A6D0-1E3424E07160}"/>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AD595A60-04D0-72AC-16E5-F42C524FC22C}"/>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A76A88CF-C6B1-8F59-9E6B-A0AAE7A2362B}"/>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5239902D-3284-410E-0C73-F3502384880B}"/>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939CC252-2F03-7031-902A-E38667117CAA}"/>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0CEDBD99-1254-42AD-0522-2E68BBF64964}"/>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5C31CA39-4411-39D2-6222-603A7D66FD3C}"/>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77ABE6BB-CF35-AB16-232F-D8E76316E56A}"/>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01916A54-54FE-4D6D-DFC8-894672419C5B}"/>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073037CD-B574-7942-6BA7-C4A890872831}"/>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14EF2AC1-611B-F730-F10E-A8729E88D142}"/>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39132639-203B-1C9B-6C06-56B1B8D6C299}"/>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C32F9F41-3710-CAA7-AD72-6456510828A9}"/>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A5DB012A-60A1-7135-B0A6-3543998CBA53}"/>
              </a:ext>
            </a:extLst>
          </p:cNvPr>
          <p:cNvSpPr txBox="1"/>
          <p:nvPr/>
        </p:nvSpPr>
        <p:spPr>
          <a:xfrm>
            <a:off x="10944632" y="5895686"/>
            <a:ext cx="12799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Fits extremely well</a:t>
            </a:r>
            <a:endParaRPr lang="en-US" sz="1200" dirty="0"/>
          </a:p>
        </p:txBody>
      </p:sp>
      <p:sp>
        <p:nvSpPr>
          <p:cNvPr id="40" name="LABEL01">
            <a:extLst>
              <a:ext uri="{FF2B5EF4-FFF2-40B4-BE49-F238E27FC236}">
                <a16:creationId xmlns:a16="http://schemas.microsoft.com/office/drawing/2014/main" id="{ABA744C1-9497-B5C5-3D1E-ACEFA1A4E141}"/>
              </a:ext>
            </a:extLst>
          </p:cNvPr>
          <p:cNvSpPr txBox="1"/>
          <p:nvPr/>
        </p:nvSpPr>
        <p:spPr>
          <a:xfrm>
            <a:off x="891143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1" name="LABEL00">
            <a:extLst>
              <a:ext uri="{FF2B5EF4-FFF2-40B4-BE49-F238E27FC236}">
                <a16:creationId xmlns:a16="http://schemas.microsoft.com/office/drawing/2014/main" id="{8E9A959D-5652-21FE-9FB7-9B7D3AAC5F48}"/>
              </a:ext>
            </a:extLst>
          </p:cNvPr>
          <p:cNvSpPr/>
          <p:nvPr/>
        </p:nvSpPr>
        <p:spPr>
          <a:xfrm>
            <a:off x="5711406" y="5896815"/>
            <a:ext cx="1029211" cy="461665"/>
          </a:xfrm>
          <a:prstGeom prst="rect">
            <a:avLst/>
          </a:prstGeom>
        </p:spPr>
        <p:txBody>
          <a:bodyPr wrap="square">
            <a:spAutoFit/>
          </a:bodyPr>
          <a:lstStyle/>
          <a:p>
            <a:pPr algn="ctr">
              <a:defRPr sz="1000"/>
            </a:pPr>
            <a:r>
              <a:rPr lang="en-US" sz="1200" dirty="0">
                <a:cs typeface="Arial"/>
              </a:rPr>
              <a:t>Does not fit at all</a:t>
            </a:r>
          </a:p>
        </p:txBody>
      </p:sp>
      <p:graphicFrame>
        <p:nvGraphicFramePr>
          <p:cNvPr id="42" name="Chart">
            <a:extLst>
              <a:ext uri="{FF2B5EF4-FFF2-40B4-BE49-F238E27FC236}">
                <a16:creationId xmlns:a16="http://schemas.microsoft.com/office/drawing/2014/main" id="{5D8D7532-8882-CA45-0581-87D23284EBF0}"/>
              </a:ext>
            </a:extLst>
          </p:cNvPr>
          <p:cNvGraphicFramePr/>
          <p:nvPr>
            <p:extLst>
              <p:ext uri="{D42A27DB-BD31-4B8C-83A1-F6EECF244321}">
                <p14:modId xmlns:p14="http://schemas.microsoft.com/office/powerpoint/2010/main" val="1634126444"/>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3540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ontserrat" panose="00000500000000000000" pitchFamily="2" charset="0"/>
              </a:rPr>
              <a:t>BrandTest</a:t>
            </a:r>
            <a:r>
              <a:rPr lang="en-US" baseline="30000" dirty="0">
                <a:latin typeface="Montserrat" panose="00000500000000000000" pitchFamily="2" charset="0"/>
              </a:rPr>
              <a:t>®</a:t>
            </a:r>
            <a:r>
              <a:rPr lang="en-US" dirty="0">
                <a:latin typeface="Montserrat" panose="00000500000000000000" pitchFamily="2" charset="0"/>
              </a:rPr>
              <a:t> Market Research - Logo Fit to Brand Personality (Personality Trait #4) Results</a:t>
            </a:r>
          </a:p>
        </p:txBody>
      </p:sp>
      <p:sp>
        <p:nvSpPr>
          <p:cNvPr id="5" name="Oval">
            <a:extLst>
              <a:ext uri="{FF2B5EF4-FFF2-40B4-BE49-F238E27FC236}">
                <a16:creationId xmlns:a16="http://schemas.microsoft.com/office/drawing/2014/main" id="{0472530B-8496-EF8D-B39D-75BCE92DA006}"/>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ttributeEvaluationTitle">
            <a:extLst>
              <a:ext uri="{FF2B5EF4-FFF2-40B4-BE49-F238E27FC236}">
                <a16:creationId xmlns:a16="http://schemas.microsoft.com/office/drawing/2014/main" id="{93C4CD60-D1B4-7E37-40E6-1B3634A81F9A}"/>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PersonalityTraitDescription</a:t>
            </a:r>
            <a:r>
              <a:rPr lang="en-US" sz="1600" dirty="0">
                <a:solidFill>
                  <a:schemeClr val="bg1"/>
                </a:solidFill>
                <a:latin typeface="+mn-lt"/>
                <a:ea typeface="+mn-ea"/>
                <a:cs typeface="+mn-cs"/>
              </a:rPr>
              <a:t>&gt;&gt;</a:t>
            </a:r>
          </a:p>
        </p:txBody>
      </p:sp>
      <p:sp>
        <p:nvSpPr>
          <p:cNvPr id="4" name="TESTNAME29">
            <a:extLst>
              <a:ext uri="{FF2B5EF4-FFF2-40B4-BE49-F238E27FC236}">
                <a16:creationId xmlns:a16="http://schemas.microsoft.com/office/drawing/2014/main" id="{4EC77B25-8608-08D9-6E8D-8E0632D575CF}"/>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9" name="TESTNAME28">
            <a:extLst>
              <a:ext uri="{FF2B5EF4-FFF2-40B4-BE49-F238E27FC236}">
                <a16:creationId xmlns:a16="http://schemas.microsoft.com/office/drawing/2014/main" id="{8F53EE8D-BF70-924A-1BE0-276996ACCC22}"/>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10" name="TESTNAME27">
            <a:extLst>
              <a:ext uri="{FF2B5EF4-FFF2-40B4-BE49-F238E27FC236}">
                <a16:creationId xmlns:a16="http://schemas.microsoft.com/office/drawing/2014/main" id="{01284E16-2E07-DA28-D582-74A5554604C8}"/>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1" name="TESTNAME26">
            <a:extLst>
              <a:ext uri="{FF2B5EF4-FFF2-40B4-BE49-F238E27FC236}">
                <a16:creationId xmlns:a16="http://schemas.microsoft.com/office/drawing/2014/main" id="{B8623AF9-5A1D-DC92-F734-8859DE771D54}"/>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3" name="TESTNAME25">
            <a:extLst>
              <a:ext uri="{FF2B5EF4-FFF2-40B4-BE49-F238E27FC236}">
                <a16:creationId xmlns:a16="http://schemas.microsoft.com/office/drawing/2014/main" id="{027CE7D6-376F-6FAE-6F7E-5987264E67F1}"/>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4" name="TESTNAME24">
            <a:extLst>
              <a:ext uri="{FF2B5EF4-FFF2-40B4-BE49-F238E27FC236}">
                <a16:creationId xmlns:a16="http://schemas.microsoft.com/office/drawing/2014/main" id="{4BB00651-02F3-0522-DFC4-64140C40E1B4}"/>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5" name="TESTNAME23">
            <a:extLst>
              <a:ext uri="{FF2B5EF4-FFF2-40B4-BE49-F238E27FC236}">
                <a16:creationId xmlns:a16="http://schemas.microsoft.com/office/drawing/2014/main" id="{0DD8A1FC-4AE4-5697-E553-59051D5AB867}"/>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6" name="TESTNAME22">
            <a:extLst>
              <a:ext uri="{FF2B5EF4-FFF2-40B4-BE49-F238E27FC236}">
                <a16:creationId xmlns:a16="http://schemas.microsoft.com/office/drawing/2014/main" id="{C4F2A33A-CC28-752C-819C-3E5C2225CDDD}"/>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7" name="TESTNAME21">
            <a:extLst>
              <a:ext uri="{FF2B5EF4-FFF2-40B4-BE49-F238E27FC236}">
                <a16:creationId xmlns:a16="http://schemas.microsoft.com/office/drawing/2014/main" id="{DA76C417-5DAA-E122-6582-548D1667B9B9}"/>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8" name="TESTNAME20">
            <a:extLst>
              <a:ext uri="{FF2B5EF4-FFF2-40B4-BE49-F238E27FC236}">
                <a16:creationId xmlns:a16="http://schemas.microsoft.com/office/drawing/2014/main" id="{5303A7F3-161F-309C-CB77-8291C782241A}"/>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5073AFA6-08EF-2C39-2FDA-C0B6BBDEF629}"/>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AA562DFB-6A89-C49E-9C6D-05F10F75D9C1}"/>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EDC7D2F1-CC47-A60E-935B-7D1B30BA3981}"/>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C39053FB-A497-431A-F1E8-345E54A7E74F}"/>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57D92C44-01D0-9C9E-E8FA-3885CA2A5C6D}"/>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B862B66E-8872-A9F4-A96B-3D4637897EF2}"/>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10216997-DAF7-07BC-7E81-89EDF3494D8B}"/>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CC7BAB0B-F246-4F0B-350A-A0B31CC9864E}"/>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E5F3E4F3-1B66-A527-E6F0-F2EC538F172D}"/>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69EC553E-355D-BEBF-4EF2-43EED8F05ACA}"/>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7B0F6619-E1EF-AF2D-8F2E-E2BE619A9F84}"/>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F00008B0-3B21-0212-D9B7-C8AF4329A422}"/>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BFD266A6-16E8-90C3-D8F2-68C61C619B30}"/>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D723141E-E3CC-56EA-6E23-01B353D1B363}"/>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78844492-44A2-4C25-825A-27BE71EF9713}"/>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9F66198C-A547-9D1E-2B32-3FC69D88505C}"/>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7D7566F6-7CB6-2862-8ACC-D3B817A79820}"/>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3484FA07-635F-572E-699F-2C243B25F06A}"/>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A33D218E-864D-381B-469C-119005FA561A}"/>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3B280F64-5109-77C9-DF2F-2772D4718BFA}"/>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884046B0-591D-8EA3-6097-929BC5406418}"/>
              </a:ext>
            </a:extLst>
          </p:cNvPr>
          <p:cNvSpPr txBox="1"/>
          <p:nvPr/>
        </p:nvSpPr>
        <p:spPr>
          <a:xfrm>
            <a:off x="10944632" y="5895686"/>
            <a:ext cx="12799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Fits extremely well</a:t>
            </a:r>
            <a:endParaRPr lang="en-US" sz="1200" dirty="0"/>
          </a:p>
        </p:txBody>
      </p:sp>
      <p:sp>
        <p:nvSpPr>
          <p:cNvPr id="40" name="LABEL01">
            <a:extLst>
              <a:ext uri="{FF2B5EF4-FFF2-40B4-BE49-F238E27FC236}">
                <a16:creationId xmlns:a16="http://schemas.microsoft.com/office/drawing/2014/main" id="{A864D8E7-273B-0D09-6D7B-88D4597C17DF}"/>
              </a:ext>
            </a:extLst>
          </p:cNvPr>
          <p:cNvSpPr txBox="1"/>
          <p:nvPr/>
        </p:nvSpPr>
        <p:spPr>
          <a:xfrm>
            <a:off x="891143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1" name="LABEL00">
            <a:extLst>
              <a:ext uri="{FF2B5EF4-FFF2-40B4-BE49-F238E27FC236}">
                <a16:creationId xmlns:a16="http://schemas.microsoft.com/office/drawing/2014/main" id="{B63C7F5C-9534-9A8C-091F-A4D090A4F33D}"/>
              </a:ext>
            </a:extLst>
          </p:cNvPr>
          <p:cNvSpPr/>
          <p:nvPr/>
        </p:nvSpPr>
        <p:spPr>
          <a:xfrm>
            <a:off x="5711406" y="5896815"/>
            <a:ext cx="1029211" cy="461665"/>
          </a:xfrm>
          <a:prstGeom prst="rect">
            <a:avLst/>
          </a:prstGeom>
        </p:spPr>
        <p:txBody>
          <a:bodyPr wrap="square">
            <a:spAutoFit/>
          </a:bodyPr>
          <a:lstStyle/>
          <a:p>
            <a:pPr algn="ctr">
              <a:defRPr sz="1000"/>
            </a:pPr>
            <a:r>
              <a:rPr lang="en-US" sz="1200" dirty="0">
                <a:cs typeface="Arial"/>
              </a:rPr>
              <a:t>Does not fit at all</a:t>
            </a:r>
          </a:p>
        </p:txBody>
      </p:sp>
      <p:graphicFrame>
        <p:nvGraphicFramePr>
          <p:cNvPr id="42" name="Chart">
            <a:extLst>
              <a:ext uri="{FF2B5EF4-FFF2-40B4-BE49-F238E27FC236}">
                <a16:creationId xmlns:a16="http://schemas.microsoft.com/office/drawing/2014/main" id="{97792604-957D-57DE-62B7-6AC315B5BD58}"/>
              </a:ext>
            </a:extLst>
          </p:cNvPr>
          <p:cNvGraphicFramePr/>
          <p:nvPr>
            <p:extLst>
              <p:ext uri="{D42A27DB-BD31-4B8C-83A1-F6EECF244321}">
                <p14:modId xmlns:p14="http://schemas.microsoft.com/office/powerpoint/2010/main" val="1634126444"/>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44307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Brand Personality (Personality Trait #5) Results</a:t>
            </a:r>
          </a:p>
        </p:txBody>
      </p:sp>
      <p:sp>
        <p:nvSpPr>
          <p:cNvPr id="5" name="Oval">
            <a:extLst>
              <a:ext uri="{FF2B5EF4-FFF2-40B4-BE49-F238E27FC236}">
                <a16:creationId xmlns:a16="http://schemas.microsoft.com/office/drawing/2014/main" id="{735D8EFD-60C2-D4B7-F0D5-E5D408A7BED2}"/>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ttributeEvaluationTitle">
            <a:extLst>
              <a:ext uri="{FF2B5EF4-FFF2-40B4-BE49-F238E27FC236}">
                <a16:creationId xmlns:a16="http://schemas.microsoft.com/office/drawing/2014/main" id="{F55FE6DE-EDDD-9C93-A5A8-59ADD1264E2D}"/>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PersonalityTraitDescription</a:t>
            </a:r>
            <a:r>
              <a:rPr lang="en-US" sz="1600" dirty="0">
                <a:solidFill>
                  <a:schemeClr val="bg1"/>
                </a:solidFill>
                <a:latin typeface="+mn-lt"/>
                <a:ea typeface="+mn-ea"/>
                <a:cs typeface="+mn-cs"/>
              </a:rPr>
              <a:t>&gt;&gt;</a:t>
            </a:r>
          </a:p>
        </p:txBody>
      </p:sp>
      <p:sp>
        <p:nvSpPr>
          <p:cNvPr id="4" name="TESTNAME29">
            <a:extLst>
              <a:ext uri="{FF2B5EF4-FFF2-40B4-BE49-F238E27FC236}">
                <a16:creationId xmlns:a16="http://schemas.microsoft.com/office/drawing/2014/main" id="{00C27E74-CAA7-4BDA-C3B9-9D4084F6949A}"/>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9" name="TESTNAME28">
            <a:extLst>
              <a:ext uri="{FF2B5EF4-FFF2-40B4-BE49-F238E27FC236}">
                <a16:creationId xmlns:a16="http://schemas.microsoft.com/office/drawing/2014/main" id="{EDF75D71-F199-728B-890A-502F492DBC5D}"/>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10" name="TESTNAME27">
            <a:extLst>
              <a:ext uri="{FF2B5EF4-FFF2-40B4-BE49-F238E27FC236}">
                <a16:creationId xmlns:a16="http://schemas.microsoft.com/office/drawing/2014/main" id="{7C9C2F6A-6CCF-80BA-14D6-4E6A147D81BF}"/>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1" name="TESTNAME26">
            <a:extLst>
              <a:ext uri="{FF2B5EF4-FFF2-40B4-BE49-F238E27FC236}">
                <a16:creationId xmlns:a16="http://schemas.microsoft.com/office/drawing/2014/main" id="{C54E0826-0C4D-DCD7-063A-1148BBADF97B}"/>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3" name="TESTNAME25">
            <a:extLst>
              <a:ext uri="{FF2B5EF4-FFF2-40B4-BE49-F238E27FC236}">
                <a16:creationId xmlns:a16="http://schemas.microsoft.com/office/drawing/2014/main" id="{1DA374F4-D4C8-F308-E8B8-C85CBF51AC09}"/>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4" name="TESTNAME24">
            <a:extLst>
              <a:ext uri="{FF2B5EF4-FFF2-40B4-BE49-F238E27FC236}">
                <a16:creationId xmlns:a16="http://schemas.microsoft.com/office/drawing/2014/main" id="{394C5CF2-10E0-D780-B149-AFB02BBD02B1}"/>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5" name="TESTNAME23">
            <a:extLst>
              <a:ext uri="{FF2B5EF4-FFF2-40B4-BE49-F238E27FC236}">
                <a16:creationId xmlns:a16="http://schemas.microsoft.com/office/drawing/2014/main" id="{8FD6DC33-1F6C-9F8B-725F-375995927446}"/>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6" name="TESTNAME22">
            <a:extLst>
              <a:ext uri="{FF2B5EF4-FFF2-40B4-BE49-F238E27FC236}">
                <a16:creationId xmlns:a16="http://schemas.microsoft.com/office/drawing/2014/main" id="{A745AF1F-BAEE-1580-5C34-C5AEEB6CE041}"/>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7" name="TESTNAME21">
            <a:extLst>
              <a:ext uri="{FF2B5EF4-FFF2-40B4-BE49-F238E27FC236}">
                <a16:creationId xmlns:a16="http://schemas.microsoft.com/office/drawing/2014/main" id="{876BC8F1-55AF-D7B4-4984-B8F447438F9B}"/>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8" name="TESTNAME20">
            <a:extLst>
              <a:ext uri="{FF2B5EF4-FFF2-40B4-BE49-F238E27FC236}">
                <a16:creationId xmlns:a16="http://schemas.microsoft.com/office/drawing/2014/main" id="{F4E89B2F-428D-5A40-EF5A-49051F84DFE0}"/>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899E05FB-2198-1299-F5DF-982948B2931C}"/>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C6D132EB-2914-3658-2C72-2B0F77AE8AAB}"/>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1F1FFE05-9549-F7CA-AD02-7EDF20368598}"/>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193072B1-C121-172E-208E-C2D340B08D60}"/>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C6211EEC-9BDE-5BFE-3004-71783F41EB07}"/>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CBA63533-F718-40D9-C332-F78E65C43079}"/>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1400C3D9-AEFC-B33B-97AE-DD8C6644B769}"/>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5C4C6A88-1A0A-3C5D-B91E-7751C017CF63}"/>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9FA57C43-32D7-6F30-0C9E-20140CAD8ED5}"/>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5CD7A338-8118-BC47-5224-E4C2D5DDA629}"/>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733F9FC4-3D32-50E2-DA27-94F17D778E84}"/>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E605D8AF-DBB5-FABD-AB06-C2A8DACA2160}"/>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72E8E01C-8AC7-A402-923B-2A479883799B}"/>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9B6A496B-80D9-F024-1C45-57F73D164765}"/>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AF406A09-CC92-D904-9B01-C491A8F50E0F}"/>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83DA477C-694C-4E79-F28D-3956DB135443}"/>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2B46B00E-CADF-50E7-E2AA-73F182F1EFA6}"/>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7507A8B6-B1DA-734C-58C0-73213316AB47}"/>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5AD72843-8FCF-6F68-BCED-B1936CA96565}"/>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1EE3936E-6F5C-9EAE-F4C9-A2DEA2FCADBA}"/>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BB2A22AA-A55D-B94B-A53B-BF8221F2C04E}"/>
              </a:ext>
            </a:extLst>
          </p:cNvPr>
          <p:cNvSpPr txBox="1"/>
          <p:nvPr/>
        </p:nvSpPr>
        <p:spPr>
          <a:xfrm>
            <a:off x="10944632" y="5895686"/>
            <a:ext cx="12799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Fits extremely well</a:t>
            </a:r>
            <a:endParaRPr lang="en-US" sz="1200" dirty="0"/>
          </a:p>
        </p:txBody>
      </p:sp>
      <p:sp>
        <p:nvSpPr>
          <p:cNvPr id="40" name="LABEL01">
            <a:extLst>
              <a:ext uri="{FF2B5EF4-FFF2-40B4-BE49-F238E27FC236}">
                <a16:creationId xmlns:a16="http://schemas.microsoft.com/office/drawing/2014/main" id="{D91F0F4C-FAC7-283A-AB25-8AFBE050D007}"/>
              </a:ext>
            </a:extLst>
          </p:cNvPr>
          <p:cNvSpPr txBox="1"/>
          <p:nvPr/>
        </p:nvSpPr>
        <p:spPr>
          <a:xfrm>
            <a:off x="891143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1" name="LABEL00">
            <a:extLst>
              <a:ext uri="{FF2B5EF4-FFF2-40B4-BE49-F238E27FC236}">
                <a16:creationId xmlns:a16="http://schemas.microsoft.com/office/drawing/2014/main" id="{DE7F37C5-E080-F347-3F5E-AA9790B64A72}"/>
              </a:ext>
            </a:extLst>
          </p:cNvPr>
          <p:cNvSpPr/>
          <p:nvPr/>
        </p:nvSpPr>
        <p:spPr>
          <a:xfrm>
            <a:off x="5711406" y="5896815"/>
            <a:ext cx="1029211" cy="461665"/>
          </a:xfrm>
          <a:prstGeom prst="rect">
            <a:avLst/>
          </a:prstGeom>
        </p:spPr>
        <p:txBody>
          <a:bodyPr wrap="square">
            <a:spAutoFit/>
          </a:bodyPr>
          <a:lstStyle/>
          <a:p>
            <a:pPr algn="ctr">
              <a:defRPr sz="1000"/>
            </a:pPr>
            <a:r>
              <a:rPr lang="en-US" sz="1200" dirty="0">
                <a:cs typeface="Arial"/>
              </a:rPr>
              <a:t>Does not fit at all</a:t>
            </a:r>
          </a:p>
        </p:txBody>
      </p:sp>
      <p:graphicFrame>
        <p:nvGraphicFramePr>
          <p:cNvPr id="42" name="Chart">
            <a:extLst>
              <a:ext uri="{FF2B5EF4-FFF2-40B4-BE49-F238E27FC236}">
                <a16:creationId xmlns:a16="http://schemas.microsoft.com/office/drawing/2014/main" id="{7F7B9FCF-58E6-16FC-8B29-14AE595ADE95}"/>
              </a:ext>
            </a:extLst>
          </p:cNvPr>
          <p:cNvGraphicFramePr/>
          <p:nvPr>
            <p:extLst>
              <p:ext uri="{D42A27DB-BD31-4B8C-83A1-F6EECF244321}">
                <p14:modId xmlns:p14="http://schemas.microsoft.com/office/powerpoint/2010/main" val="1634126444"/>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2670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a:t>
            </a:r>
            <a:r>
              <a:rPr lang="en-US" dirty="0">
                <a:latin typeface="Montserrat" panose="00000500000000000000" pitchFamily="2" charset="0"/>
              </a:rPr>
              <a:t>Market</a:t>
            </a:r>
            <a:r>
              <a:rPr lang="en-US" dirty="0">
                <a:latin typeface="+mn-lt"/>
              </a:rPr>
              <a:t> Research - Logo Fit to Brand Personality (Personality Trait #6) Results</a:t>
            </a:r>
          </a:p>
        </p:txBody>
      </p:sp>
      <p:sp>
        <p:nvSpPr>
          <p:cNvPr id="5" name="Oval">
            <a:extLst>
              <a:ext uri="{FF2B5EF4-FFF2-40B4-BE49-F238E27FC236}">
                <a16:creationId xmlns:a16="http://schemas.microsoft.com/office/drawing/2014/main" id="{3B0E8BB5-5A21-4D89-88CF-9BA19724A943}"/>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ttributeEvaluationTitle">
            <a:extLst>
              <a:ext uri="{FF2B5EF4-FFF2-40B4-BE49-F238E27FC236}">
                <a16:creationId xmlns:a16="http://schemas.microsoft.com/office/drawing/2014/main" id="{98BED1B4-E3B6-D106-54D6-034642B7E13B}"/>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PersonalityTraitDescription</a:t>
            </a:r>
            <a:r>
              <a:rPr lang="en-US" sz="1600" dirty="0">
                <a:solidFill>
                  <a:schemeClr val="bg1"/>
                </a:solidFill>
                <a:latin typeface="+mn-lt"/>
                <a:ea typeface="+mn-ea"/>
                <a:cs typeface="+mn-cs"/>
              </a:rPr>
              <a:t>&gt;&gt;</a:t>
            </a:r>
          </a:p>
        </p:txBody>
      </p:sp>
      <p:sp>
        <p:nvSpPr>
          <p:cNvPr id="4" name="TESTNAME29">
            <a:extLst>
              <a:ext uri="{FF2B5EF4-FFF2-40B4-BE49-F238E27FC236}">
                <a16:creationId xmlns:a16="http://schemas.microsoft.com/office/drawing/2014/main" id="{4FD6CC58-7CC7-C0A2-EE03-ED5819E4AE96}"/>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9" name="TESTNAME28">
            <a:extLst>
              <a:ext uri="{FF2B5EF4-FFF2-40B4-BE49-F238E27FC236}">
                <a16:creationId xmlns:a16="http://schemas.microsoft.com/office/drawing/2014/main" id="{88E9DCC8-0D50-BE9E-34E0-359A2D3877B1}"/>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10" name="TESTNAME27">
            <a:extLst>
              <a:ext uri="{FF2B5EF4-FFF2-40B4-BE49-F238E27FC236}">
                <a16:creationId xmlns:a16="http://schemas.microsoft.com/office/drawing/2014/main" id="{8E453487-A2E2-9111-62A7-1F5E9246810F}"/>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1" name="TESTNAME26">
            <a:extLst>
              <a:ext uri="{FF2B5EF4-FFF2-40B4-BE49-F238E27FC236}">
                <a16:creationId xmlns:a16="http://schemas.microsoft.com/office/drawing/2014/main" id="{07D36897-A1C8-758D-C715-0B07AA4B1103}"/>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3" name="TESTNAME25">
            <a:extLst>
              <a:ext uri="{FF2B5EF4-FFF2-40B4-BE49-F238E27FC236}">
                <a16:creationId xmlns:a16="http://schemas.microsoft.com/office/drawing/2014/main" id="{0CDA16A8-5EA0-0AE6-25F2-E3FCA94B10D6}"/>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4" name="TESTNAME24">
            <a:extLst>
              <a:ext uri="{FF2B5EF4-FFF2-40B4-BE49-F238E27FC236}">
                <a16:creationId xmlns:a16="http://schemas.microsoft.com/office/drawing/2014/main" id="{74A4D85F-E9AE-11D8-6201-86B69A8FAB3B}"/>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5" name="TESTNAME23">
            <a:extLst>
              <a:ext uri="{FF2B5EF4-FFF2-40B4-BE49-F238E27FC236}">
                <a16:creationId xmlns:a16="http://schemas.microsoft.com/office/drawing/2014/main" id="{B8F20CA7-753C-5C3C-6C01-BB937086A9B9}"/>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6" name="TESTNAME22">
            <a:extLst>
              <a:ext uri="{FF2B5EF4-FFF2-40B4-BE49-F238E27FC236}">
                <a16:creationId xmlns:a16="http://schemas.microsoft.com/office/drawing/2014/main" id="{62C0D4AB-F048-76A0-F3B8-BAF65CDAD3EF}"/>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7" name="TESTNAME21">
            <a:extLst>
              <a:ext uri="{FF2B5EF4-FFF2-40B4-BE49-F238E27FC236}">
                <a16:creationId xmlns:a16="http://schemas.microsoft.com/office/drawing/2014/main" id="{EB7282C6-970B-4E7E-F003-271B9494A976}"/>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8" name="TESTNAME20">
            <a:extLst>
              <a:ext uri="{FF2B5EF4-FFF2-40B4-BE49-F238E27FC236}">
                <a16:creationId xmlns:a16="http://schemas.microsoft.com/office/drawing/2014/main" id="{A169FE64-26C8-BEB1-F400-A4F8AB4C8FEE}"/>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0C643875-2470-F8BB-BA6A-5FA5B726F887}"/>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1418B8F5-39F4-D87A-BB26-E59561C24E14}"/>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8A67510A-3C9A-AEF3-1C41-B70C8BFC3C16}"/>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450514D5-1429-7F79-9CBF-6908CD8351FA}"/>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02E11016-2365-B100-C3A1-04CD303048D9}"/>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1B6C7BDA-CAF1-CD67-C891-025723929AD8}"/>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14544B64-5DD9-7D6A-1011-21E8A9F0C9F3}"/>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5B0D1273-2DC4-634F-4A95-934D2B71364F}"/>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3B5AD0D6-9F05-8254-56BB-341AA2A8D2FF}"/>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3B6BDEFB-B99F-6B9A-28FD-586FFFBE5D85}"/>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5B5B78B4-6C14-DAEC-D287-EFE0460AB44C}"/>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5FC1FD69-AB80-3725-5038-E71D3DFAACA7}"/>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14DC4E68-FC76-F7EB-B5F4-7F045C2DBF18}"/>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AFE38D67-C890-80BD-C69A-85462295B268}"/>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AA05B653-84F3-2ECC-9F14-9879E6C871D6}"/>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CBDF8BD1-68D1-D22A-95CE-777ABA41A9AF}"/>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257A7489-827A-39C5-B5F0-B7DFC7A721C5}"/>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FF66F072-EDB6-439A-4ECD-AE34DF3BCA40}"/>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A637ED73-537A-4EBD-9ADE-DE01B111B5FE}"/>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42CA21D3-CAEC-A4B0-3CDD-4102C385A609}"/>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2D7CDCE7-A840-096E-05D3-48BF28B8E4F3}"/>
              </a:ext>
            </a:extLst>
          </p:cNvPr>
          <p:cNvSpPr txBox="1"/>
          <p:nvPr/>
        </p:nvSpPr>
        <p:spPr>
          <a:xfrm>
            <a:off x="10944632" y="5895686"/>
            <a:ext cx="12799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Fits extremely well</a:t>
            </a:r>
            <a:endParaRPr lang="en-US" sz="1200" dirty="0"/>
          </a:p>
        </p:txBody>
      </p:sp>
      <p:sp>
        <p:nvSpPr>
          <p:cNvPr id="40" name="LABEL01">
            <a:extLst>
              <a:ext uri="{FF2B5EF4-FFF2-40B4-BE49-F238E27FC236}">
                <a16:creationId xmlns:a16="http://schemas.microsoft.com/office/drawing/2014/main" id="{E0522E26-B25F-3992-AFC2-56ACD09DAD5E}"/>
              </a:ext>
            </a:extLst>
          </p:cNvPr>
          <p:cNvSpPr txBox="1"/>
          <p:nvPr/>
        </p:nvSpPr>
        <p:spPr>
          <a:xfrm>
            <a:off x="891143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1" name="LABEL00">
            <a:extLst>
              <a:ext uri="{FF2B5EF4-FFF2-40B4-BE49-F238E27FC236}">
                <a16:creationId xmlns:a16="http://schemas.microsoft.com/office/drawing/2014/main" id="{9607B6AD-7827-11DA-6D37-D659F5712A19}"/>
              </a:ext>
            </a:extLst>
          </p:cNvPr>
          <p:cNvSpPr/>
          <p:nvPr/>
        </p:nvSpPr>
        <p:spPr>
          <a:xfrm>
            <a:off x="5711406" y="5896815"/>
            <a:ext cx="1029211" cy="461665"/>
          </a:xfrm>
          <a:prstGeom prst="rect">
            <a:avLst/>
          </a:prstGeom>
        </p:spPr>
        <p:txBody>
          <a:bodyPr wrap="square">
            <a:spAutoFit/>
          </a:bodyPr>
          <a:lstStyle/>
          <a:p>
            <a:pPr algn="ctr">
              <a:defRPr sz="1000"/>
            </a:pPr>
            <a:r>
              <a:rPr lang="en-US" sz="1200" dirty="0">
                <a:cs typeface="Arial"/>
              </a:rPr>
              <a:t>Does not fit at all</a:t>
            </a:r>
          </a:p>
        </p:txBody>
      </p:sp>
      <p:graphicFrame>
        <p:nvGraphicFramePr>
          <p:cNvPr id="42" name="Chart">
            <a:extLst>
              <a:ext uri="{FF2B5EF4-FFF2-40B4-BE49-F238E27FC236}">
                <a16:creationId xmlns:a16="http://schemas.microsoft.com/office/drawing/2014/main" id="{48891E7D-715F-BD1D-9EFB-1C4B948A8569}"/>
              </a:ext>
            </a:extLst>
          </p:cNvPr>
          <p:cNvGraphicFramePr/>
          <p:nvPr>
            <p:extLst>
              <p:ext uri="{D42A27DB-BD31-4B8C-83A1-F6EECF244321}">
                <p14:modId xmlns:p14="http://schemas.microsoft.com/office/powerpoint/2010/main" val="1634126444"/>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1864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a:t>
            </a:r>
            <a:r>
              <a:rPr lang="en-US" dirty="0">
                <a:latin typeface="Montserrat" panose="00000500000000000000" pitchFamily="2" charset="0"/>
              </a:rPr>
              <a:t>Research</a:t>
            </a:r>
            <a:r>
              <a:rPr lang="en-US" dirty="0">
                <a:latin typeface="+mn-lt"/>
              </a:rPr>
              <a:t> - Logo Fit to Brand Personality (Personality Trait #7) Results</a:t>
            </a:r>
          </a:p>
        </p:txBody>
      </p:sp>
      <p:sp>
        <p:nvSpPr>
          <p:cNvPr id="5" name="Oval">
            <a:extLst>
              <a:ext uri="{FF2B5EF4-FFF2-40B4-BE49-F238E27FC236}">
                <a16:creationId xmlns:a16="http://schemas.microsoft.com/office/drawing/2014/main" id="{C26918EA-F803-5456-E5E6-A54108CC6469}"/>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ttributeEvaluationTitle">
            <a:extLst>
              <a:ext uri="{FF2B5EF4-FFF2-40B4-BE49-F238E27FC236}">
                <a16:creationId xmlns:a16="http://schemas.microsoft.com/office/drawing/2014/main" id="{DD87D58D-4D66-E0A8-0119-1A8DDFB97EB7}"/>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PersonalityTraitDescription</a:t>
            </a:r>
            <a:r>
              <a:rPr lang="en-US" sz="1600" dirty="0">
                <a:solidFill>
                  <a:schemeClr val="bg1"/>
                </a:solidFill>
                <a:latin typeface="+mn-lt"/>
                <a:ea typeface="+mn-ea"/>
                <a:cs typeface="+mn-cs"/>
              </a:rPr>
              <a:t>&gt;&gt;</a:t>
            </a:r>
          </a:p>
        </p:txBody>
      </p:sp>
      <p:sp>
        <p:nvSpPr>
          <p:cNvPr id="4" name="TESTNAME29">
            <a:extLst>
              <a:ext uri="{FF2B5EF4-FFF2-40B4-BE49-F238E27FC236}">
                <a16:creationId xmlns:a16="http://schemas.microsoft.com/office/drawing/2014/main" id="{65EAE36B-DB65-8B21-C230-374C14F467C2}"/>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9" name="TESTNAME28">
            <a:extLst>
              <a:ext uri="{FF2B5EF4-FFF2-40B4-BE49-F238E27FC236}">
                <a16:creationId xmlns:a16="http://schemas.microsoft.com/office/drawing/2014/main" id="{34AD8AD0-99F9-2746-6BF1-D5DF18572F22}"/>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10" name="TESTNAME27">
            <a:extLst>
              <a:ext uri="{FF2B5EF4-FFF2-40B4-BE49-F238E27FC236}">
                <a16:creationId xmlns:a16="http://schemas.microsoft.com/office/drawing/2014/main" id="{81BAB745-A10B-2881-36CF-09B3F19ECB9C}"/>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1" name="TESTNAME26">
            <a:extLst>
              <a:ext uri="{FF2B5EF4-FFF2-40B4-BE49-F238E27FC236}">
                <a16:creationId xmlns:a16="http://schemas.microsoft.com/office/drawing/2014/main" id="{A94E56BB-A78F-11F1-1679-1DABDB3A2E07}"/>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3" name="TESTNAME25">
            <a:extLst>
              <a:ext uri="{FF2B5EF4-FFF2-40B4-BE49-F238E27FC236}">
                <a16:creationId xmlns:a16="http://schemas.microsoft.com/office/drawing/2014/main" id="{5DCCB81D-AD7D-FF6D-80BE-02889EC5FA67}"/>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4" name="TESTNAME24">
            <a:extLst>
              <a:ext uri="{FF2B5EF4-FFF2-40B4-BE49-F238E27FC236}">
                <a16:creationId xmlns:a16="http://schemas.microsoft.com/office/drawing/2014/main" id="{91955449-4705-6660-0D35-8B594200D867}"/>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5" name="TESTNAME23">
            <a:extLst>
              <a:ext uri="{FF2B5EF4-FFF2-40B4-BE49-F238E27FC236}">
                <a16:creationId xmlns:a16="http://schemas.microsoft.com/office/drawing/2014/main" id="{373684F0-D2DC-F49A-63A2-9C6CB02ED39D}"/>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6" name="TESTNAME22">
            <a:extLst>
              <a:ext uri="{FF2B5EF4-FFF2-40B4-BE49-F238E27FC236}">
                <a16:creationId xmlns:a16="http://schemas.microsoft.com/office/drawing/2014/main" id="{1F661263-B37B-1DBC-6D7F-72C92F71310B}"/>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7" name="TESTNAME21">
            <a:extLst>
              <a:ext uri="{FF2B5EF4-FFF2-40B4-BE49-F238E27FC236}">
                <a16:creationId xmlns:a16="http://schemas.microsoft.com/office/drawing/2014/main" id="{E7A03A92-B221-4A31-BDBF-0262D7C04E11}"/>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8" name="TESTNAME20">
            <a:extLst>
              <a:ext uri="{FF2B5EF4-FFF2-40B4-BE49-F238E27FC236}">
                <a16:creationId xmlns:a16="http://schemas.microsoft.com/office/drawing/2014/main" id="{477C2435-E0F9-21C3-8B75-408FB374DFB7}"/>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8E304262-0026-2B8E-3068-5EB10EAFAE0A}"/>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25EF199F-AE36-81C6-43C4-23EAAD4EF422}"/>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761066BC-F652-DF57-9FEF-9FBE9F41505A}"/>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D1889D35-A41A-CC79-49A2-5ECCD2A56006}"/>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C8A35A76-C367-242A-D7D2-66927B834F74}"/>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A0D3737F-6704-3D0C-5170-294335017B6E}"/>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D3B56EE1-2D16-2120-E579-12482AA755E5}"/>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36CE9928-44C0-FEE5-BCB4-71D0E18EFC99}"/>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321BAE33-6D4D-FF24-A158-3A084E2795D7}"/>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E6D53F49-6F28-29DE-D0B8-120C377A32FE}"/>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6F189553-436C-1ABE-A0C0-F2920DE28FCD}"/>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44992AD5-AE66-4AF1-84D5-175DEA04202C}"/>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658C4320-06A8-EEE5-DA37-DE4FB02F9F9B}"/>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98F9C615-0B83-F937-D530-6A6672404E78}"/>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BD414216-A1A7-DCF6-FC0F-4CA643C9D526}"/>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E28B5FBA-4777-DF07-25A4-E8D59FF09F68}"/>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8D4486DF-C7A2-EAB1-A35C-25F480E87FBF}"/>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96AAF645-9D85-1707-FB1A-8DD63D65C481}"/>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598975AB-B053-CEDB-AE4B-F2DF1B46188C}"/>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1A2A48A9-DAAE-57F5-B85A-7D297A76CF7C}"/>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03FD21AC-4A41-85D5-0C00-6DB24FA84566}"/>
              </a:ext>
            </a:extLst>
          </p:cNvPr>
          <p:cNvSpPr txBox="1"/>
          <p:nvPr/>
        </p:nvSpPr>
        <p:spPr>
          <a:xfrm>
            <a:off x="10944632" y="5895686"/>
            <a:ext cx="12799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Fits extremely well</a:t>
            </a:r>
            <a:endParaRPr lang="en-US" sz="1200" dirty="0"/>
          </a:p>
        </p:txBody>
      </p:sp>
      <p:sp>
        <p:nvSpPr>
          <p:cNvPr id="40" name="LABEL01">
            <a:extLst>
              <a:ext uri="{FF2B5EF4-FFF2-40B4-BE49-F238E27FC236}">
                <a16:creationId xmlns:a16="http://schemas.microsoft.com/office/drawing/2014/main" id="{2538AACD-58C4-8BC0-79A0-B9694635800E}"/>
              </a:ext>
            </a:extLst>
          </p:cNvPr>
          <p:cNvSpPr txBox="1"/>
          <p:nvPr/>
        </p:nvSpPr>
        <p:spPr>
          <a:xfrm>
            <a:off x="891143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1" name="LABEL00">
            <a:extLst>
              <a:ext uri="{FF2B5EF4-FFF2-40B4-BE49-F238E27FC236}">
                <a16:creationId xmlns:a16="http://schemas.microsoft.com/office/drawing/2014/main" id="{E0A58021-F638-5D6F-11A5-20F453B45B89}"/>
              </a:ext>
            </a:extLst>
          </p:cNvPr>
          <p:cNvSpPr/>
          <p:nvPr/>
        </p:nvSpPr>
        <p:spPr>
          <a:xfrm>
            <a:off x="5711406" y="5896815"/>
            <a:ext cx="1029211" cy="461665"/>
          </a:xfrm>
          <a:prstGeom prst="rect">
            <a:avLst/>
          </a:prstGeom>
        </p:spPr>
        <p:txBody>
          <a:bodyPr wrap="square">
            <a:spAutoFit/>
          </a:bodyPr>
          <a:lstStyle/>
          <a:p>
            <a:pPr algn="ctr">
              <a:defRPr sz="1000"/>
            </a:pPr>
            <a:r>
              <a:rPr lang="en-US" sz="1200" dirty="0">
                <a:cs typeface="Arial"/>
              </a:rPr>
              <a:t>Does not fit at all</a:t>
            </a:r>
          </a:p>
        </p:txBody>
      </p:sp>
      <p:graphicFrame>
        <p:nvGraphicFramePr>
          <p:cNvPr id="42" name="Chart">
            <a:extLst>
              <a:ext uri="{FF2B5EF4-FFF2-40B4-BE49-F238E27FC236}">
                <a16:creationId xmlns:a16="http://schemas.microsoft.com/office/drawing/2014/main" id="{758577E8-8A3D-754A-73E7-19D0BDC99EE7}"/>
              </a:ext>
            </a:extLst>
          </p:cNvPr>
          <p:cNvGraphicFramePr/>
          <p:nvPr>
            <p:extLst>
              <p:ext uri="{D42A27DB-BD31-4B8C-83A1-F6EECF244321}">
                <p14:modId xmlns:p14="http://schemas.microsoft.com/office/powerpoint/2010/main" val="1634126444"/>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43905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Fit to Brand Personality (Personality Trait #8) Results</a:t>
            </a:r>
          </a:p>
        </p:txBody>
      </p:sp>
      <p:sp>
        <p:nvSpPr>
          <p:cNvPr id="5" name="Oval">
            <a:extLst>
              <a:ext uri="{FF2B5EF4-FFF2-40B4-BE49-F238E27FC236}">
                <a16:creationId xmlns:a16="http://schemas.microsoft.com/office/drawing/2014/main" id="{AEED8EAF-801E-DDEC-7F48-DAA2BEA5F47B}"/>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ttributeEvaluationTitle">
            <a:extLst>
              <a:ext uri="{FF2B5EF4-FFF2-40B4-BE49-F238E27FC236}">
                <a16:creationId xmlns:a16="http://schemas.microsoft.com/office/drawing/2014/main" id="{E019DEF1-CFB9-26D2-BFBB-C9DB972165ED}"/>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PersonalityTraitDescription</a:t>
            </a:r>
            <a:r>
              <a:rPr lang="en-US" sz="1600" dirty="0">
                <a:solidFill>
                  <a:schemeClr val="bg1"/>
                </a:solidFill>
                <a:latin typeface="+mn-lt"/>
                <a:ea typeface="+mn-ea"/>
                <a:cs typeface="+mn-cs"/>
              </a:rPr>
              <a:t>&gt;&gt;</a:t>
            </a:r>
          </a:p>
        </p:txBody>
      </p:sp>
      <p:sp>
        <p:nvSpPr>
          <p:cNvPr id="4" name="TESTNAME29">
            <a:extLst>
              <a:ext uri="{FF2B5EF4-FFF2-40B4-BE49-F238E27FC236}">
                <a16:creationId xmlns:a16="http://schemas.microsoft.com/office/drawing/2014/main" id="{017EC69D-E573-6CDB-840A-AD4A487AA0F5}"/>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9" name="TESTNAME28">
            <a:extLst>
              <a:ext uri="{FF2B5EF4-FFF2-40B4-BE49-F238E27FC236}">
                <a16:creationId xmlns:a16="http://schemas.microsoft.com/office/drawing/2014/main" id="{C385667B-C024-A003-AEC9-7C0DF2112B2E}"/>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10" name="TESTNAME27">
            <a:extLst>
              <a:ext uri="{FF2B5EF4-FFF2-40B4-BE49-F238E27FC236}">
                <a16:creationId xmlns:a16="http://schemas.microsoft.com/office/drawing/2014/main" id="{6D097DC4-089A-FA0F-1FAD-AC269F9EAD00}"/>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1" name="TESTNAME26">
            <a:extLst>
              <a:ext uri="{FF2B5EF4-FFF2-40B4-BE49-F238E27FC236}">
                <a16:creationId xmlns:a16="http://schemas.microsoft.com/office/drawing/2014/main" id="{38F35671-D4F7-70E5-5242-7EEF64E92F7C}"/>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3" name="TESTNAME25">
            <a:extLst>
              <a:ext uri="{FF2B5EF4-FFF2-40B4-BE49-F238E27FC236}">
                <a16:creationId xmlns:a16="http://schemas.microsoft.com/office/drawing/2014/main" id="{24292B5C-9ADC-5177-0448-F5355FBD3D4E}"/>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4" name="TESTNAME24">
            <a:extLst>
              <a:ext uri="{FF2B5EF4-FFF2-40B4-BE49-F238E27FC236}">
                <a16:creationId xmlns:a16="http://schemas.microsoft.com/office/drawing/2014/main" id="{0CB07C37-530E-0E4F-04FA-0244F21D01EC}"/>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5" name="TESTNAME23">
            <a:extLst>
              <a:ext uri="{FF2B5EF4-FFF2-40B4-BE49-F238E27FC236}">
                <a16:creationId xmlns:a16="http://schemas.microsoft.com/office/drawing/2014/main" id="{0027E9AD-CC1A-FFE9-726F-366983C10C21}"/>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6" name="TESTNAME22">
            <a:extLst>
              <a:ext uri="{FF2B5EF4-FFF2-40B4-BE49-F238E27FC236}">
                <a16:creationId xmlns:a16="http://schemas.microsoft.com/office/drawing/2014/main" id="{6C646C8A-3CFD-D575-2AD8-B1704953C883}"/>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7" name="TESTNAME21">
            <a:extLst>
              <a:ext uri="{FF2B5EF4-FFF2-40B4-BE49-F238E27FC236}">
                <a16:creationId xmlns:a16="http://schemas.microsoft.com/office/drawing/2014/main" id="{505448D3-CE60-A548-8BC6-465AD45AE02A}"/>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8" name="TESTNAME20">
            <a:extLst>
              <a:ext uri="{FF2B5EF4-FFF2-40B4-BE49-F238E27FC236}">
                <a16:creationId xmlns:a16="http://schemas.microsoft.com/office/drawing/2014/main" id="{DC24B0F7-1E3A-7BA7-B690-3EE921BB85CE}"/>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5570E167-085E-2923-260B-4DEC9067C433}"/>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0D542BE4-1922-D3DE-9C2A-27A7ABA5DCFD}"/>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06933E90-FC80-958A-0512-A3CA0555CFBE}"/>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70CBA285-BE39-2230-F602-462205A5AA3C}"/>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8C25E06A-DC46-B406-15A7-493BBC2DC990}"/>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93577DA8-E699-DD60-B86A-38E8CDE6FE58}"/>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7373EA5C-DB2E-3C60-8B53-207F145F9387}"/>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777C2939-EE29-B3A5-9DD1-17A29ADA2680}"/>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D397B495-6152-7FCA-8E1D-B853DFA01809}"/>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443943F7-9AD5-C02A-F6C3-046EECC33B0A}"/>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5BB3951F-0064-9A34-68B7-63DED7522559}"/>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CBA5DD36-32E3-D6D8-53D2-0C623E669E99}"/>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E0A189A1-5F49-0B34-4FED-BAF00C1BB18A}"/>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36939777-B624-88C1-7053-DBE424D2337B}"/>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D297A73B-F361-9D12-38A3-D21FC3B9FFB8}"/>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61824E04-26EC-F87F-813B-19E229882603}"/>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B643E00B-EC6F-E684-45CF-C1C17574A074}"/>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674A9AF8-8637-1571-B5DB-BE92E83EF9D7}"/>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9DEC5B0D-E32F-2647-3C00-DF14AB505B9E}"/>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2CE697F9-56BD-8DD1-4570-33FC2ED3871C}"/>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2A2C3189-2123-3BCA-BC62-538AEAB29E38}"/>
              </a:ext>
            </a:extLst>
          </p:cNvPr>
          <p:cNvSpPr txBox="1"/>
          <p:nvPr/>
        </p:nvSpPr>
        <p:spPr>
          <a:xfrm>
            <a:off x="10944632" y="5895686"/>
            <a:ext cx="12799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Fits extremely well</a:t>
            </a:r>
            <a:endParaRPr lang="en-US" sz="1200" dirty="0"/>
          </a:p>
        </p:txBody>
      </p:sp>
      <p:sp>
        <p:nvSpPr>
          <p:cNvPr id="40" name="LABEL01">
            <a:extLst>
              <a:ext uri="{FF2B5EF4-FFF2-40B4-BE49-F238E27FC236}">
                <a16:creationId xmlns:a16="http://schemas.microsoft.com/office/drawing/2014/main" id="{8B215BF5-68CC-54FE-F248-BD0FE5EEE34D}"/>
              </a:ext>
            </a:extLst>
          </p:cNvPr>
          <p:cNvSpPr txBox="1"/>
          <p:nvPr/>
        </p:nvSpPr>
        <p:spPr>
          <a:xfrm>
            <a:off x="891143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1" name="LABEL00">
            <a:extLst>
              <a:ext uri="{FF2B5EF4-FFF2-40B4-BE49-F238E27FC236}">
                <a16:creationId xmlns:a16="http://schemas.microsoft.com/office/drawing/2014/main" id="{DE1C498B-DD07-0D85-410F-504532E2A19D}"/>
              </a:ext>
            </a:extLst>
          </p:cNvPr>
          <p:cNvSpPr/>
          <p:nvPr/>
        </p:nvSpPr>
        <p:spPr>
          <a:xfrm>
            <a:off x="5711406" y="5896815"/>
            <a:ext cx="1029211" cy="461665"/>
          </a:xfrm>
          <a:prstGeom prst="rect">
            <a:avLst/>
          </a:prstGeom>
        </p:spPr>
        <p:txBody>
          <a:bodyPr wrap="square">
            <a:spAutoFit/>
          </a:bodyPr>
          <a:lstStyle/>
          <a:p>
            <a:pPr algn="ctr">
              <a:defRPr sz="1000"/>
            </a:pPr>
            <a:r>
              <a:rPr lang="en-US" sz="1200" dirty="0">
                <a:cs typeface="Arial"/>
              </a:rPr>
              <a:t>Does not fit at all</a:t>
            </a:r>
          </a:p>
        </p:txBody>
      </p:sp>
      <p:graphicFrame>
        <p:nvGraphicFramePr>
          <p:cNvPr id="42" name="Chart">
            <a:extLst>
              <a:ext uri="{FF2B5EF4-FFF2-40B4-BE49-F238E27FC236}">
                <a16:creationId xmlns:a16="http://schemas.microsoft.com/office/drawing/2014/main" id="{AA404386-6B62-4842-6747-76376A9EF0C0}"/>
              </a:ext>
            </a:extLst>
          </p:cNvPr>
          <p:cNvGraphicFramePr/>
          <p:nvPr>
            <p:extLst>
              <p:ext uri="{D42A27DB-BD31-4B8C-83A1-F6EECF244321}">
                <p14:modId xmlns:p14="http://schemas.microsoft.com/office/powerpoint/2010/main" val="1634126444"/>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3115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BrandTest</a:t>
            </a:r>
            <a:r>
              <a:rPr lang="en-US" baseline="30000" dirty="0"/>
              <a:t>®</a:t>
            </a:r>
            <a:r>
              <a:rPr lang="en-US" dirty="0"/>
              <a:t> Market Research - Logo Fit to Brand Personality (Personality Aggregate) Results</a:t>
            </a:r>
          </a:p>
        </p:txBody>
      </p:sp>
      <p:sp>
        <p:nvSpPr>
          <p:cNvPr id="5" name="Oval">
            <a:extLst>
              <a:ext uri="{FF2B5EF4-FFF2-40B4-BE49-F238E27FC236}">
                <a16:creationId xmlns:a16="http://schemas.microsoft.com/office/drawing/2014/main" id="{D0BFC79D-8E5E-08D1-D011-77ED3D16EF8A}"/>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ttributeEvaluationTitle">
            <a:extLst>
              <a:ext uri="{FF2B5EF4-FFF2-40B4-BE49-F238E27FC236}">
                <a16:creationId xmlns:a16="http://schemas.microsoft.com/office/drawing/2014/main" id="{2BC6D97E-775E-42CD-EC0B-04E564225B11}"/>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a:solidFill>
                  <a:schemeClr val="bg1"/>
                </a:solidFill>
                <a:latin typeface="+mn-lt"/>
                <a:ea typeface="+mn-ea"/>
                <a:cs typeface="+mn-cs"/>
              </a:rPr>
              <a:t>Personality Aggregate</a:t>
            </a:r>
            <a:endParaRPr lang="en-US" sz="1600" dirty="0">
              <a:solidFill>
                <a:schemeClr val="bg1"/>
              </a:solidFill>
              <a:latin typeface="+mn-lt"/>
              <a:ea typeface="+mn-ea"/>
              <a:cs typeface="+mn-cs"/>
            </a:endParaRPr>
          </a:p>
        </p:txBody>
      </p:sp>
      <p:sp>
        <p:nvSpPr>
          <p:cNvPr id="4" name="TESTNAME29">
            <a:extLst>
              <a:ext uri="{FF2B5EF4-FFF2-40B4-BE49-F238E27FC236}">
                <a16:creationId xmlns:a16="http://schemas.microsoft.com/office/drawing/2014/main" id="{7DCF1B28-C419-84A0-050E-D9065DB777C7}"/>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6" name="TESTNAME28">
            <a:extLst>
              <a:ext uri="{FF2B5EF4-FFF2-40B4-BE49-F238E27FC236}">
                <a16:creationId xmlns:a16="http://schemas.microsoft.com/office/drawing/2014/main" id="{9B6A857C-78F6-E422-A2FA-E737FEA002B5}"/>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8" name="TESTNAME27">
            <a:extLst>
              <a:ext uri="{FF2B5EF4-FFF2-40B4-BE49-F238E27FC236}">
                <a16:creationId xmlns:a16="http://schemas.microsoft.com/office/drawing/2014/main" id="{FA604DBF-F580-C70B-13AC-2B72F04C2B72}"/>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9" name="TESTNAME26">
            <a:extLst>
              <a:ext uri="{FF2B5EF4-FFF2-40B4-BE49-F238E27FC236}">
                <a16:creationId xmlns:a16="http://schemas.microsoft.com/office/drawing/2014/main" id="{51C3AD69-0E0A-616D-6775-A60ABB39404B}"/>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3" name="TESTNAME25">
            <a:extLst>
              <a:ext uri="{FF2B5EF4-FFF2-40B4-BE49-F238E27FC236}">
                <a16:creationId xmlns:a16="http://schemas.microsoft.com/office/drawing/2014/main" id="{B4631165-5A48-3C25-4E98-30E93E18F118}"/>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4" name="TESTNAME24">
            <a:extLst>
              <a:ext uri="{FF2B5EF4-FFF2-40B4-BE49-F238E27FC236}">
                <a16:creationId xmlns:a16="http://schemas.microsoft.com/office/drawing/2014/main" id="{34773388-DA4B-0A90-1DAB-2D4BEC37BB3B}"/>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5" name="TESTNAME23">
            <a:extLst>
              <a:ext uri="{FF2B5EF4-FFF2-40B4-BE49-F238E27FC236}">
                <a16:creationId xmlns:a16="http://schemas.microsoft.com/office/drawing/2014/main" id="{3A6426B5-8DE6-F354-086E-A9A764EE4CEC}"/>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6" name="TESTNAME22">
            <a:extLst>
              <a:ext uri="{FF2B5EF4-FFF2-40B4-BE49-F238E27FC236}">
                <a16:creationId xmlns:a16="http://schemas.microsoft.com/office/drawing/2014/main" id="{1FB2C336-00B8-6CFF-4983-661E2122EAFA}"/>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7" name="TESTNAME21">
            <a:extLst>
              <a:ext uri="{FF2B5EF4-FFF2-40B4-BE49-F238E27FC236}">
                <a16:creationId xmlns:a16="http://schemas.microsoft.com/office/drawing/2014/main" id="{E5214075-E316-3C1E-940F-E5CEC587C732}"/>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8" name="TESTNAME20">
            <a:extLst>
              <a:ext uri="{FF2B5EF4-FFF2-40B4-BE49-F238E27FC236}">
                <a16:creationId xmlns:a16="http://schemas.microsoft.com/office/drawing/2014/main" id="{F6F27BA6-87D6-B195-DCB2-27ED164E8E2E}"/>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FBA065EB-6B38-EAD5-446A-61D0D27ACC83}"/>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B07D5027-488C-154E-23F9-451A52BE6A92}"/>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4DD66D51-AD77-E672-2CCE-7A8BC559F677}"/>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9A9628FC-D667-2AC0-9EB5-C0328C5A1485}"/>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E41A7F90-4B99-E06A-FD5A-851B1B7D596C}"/>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71FEDB32-0DDA-50F4-FED2-7291F58FCC1D}"/>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269712BB-C46F-CC75-2C53-85C34BD8DD9D}"/>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96573F17-22A7-F4D5-CEF5-AC63FD95B6D7}"/>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A9A15B4B-B6CA-57BB-2635-8D4EE9CF4944}"/>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C6CF1C5E-F28F-05B1-3AAD-2E2F3D0C23F7}"/>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4D8C8ACA-B3EB-E654-5648-894859007D8E}"/>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8146757E-9A2E-89A3-411C-8EE464E1A5FA}"/>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5440E44D-7EF5-B141-CB02-D8FFB444E2C0}"/>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60574D21-7E36-7FE8-D508-DAAAA5FDDA7C}"/>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3DB376B9-1D50-D7EA-76BA-03D0C55F6559}"/>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F1BFE9C6-3DA8-D7E4-F0AE-8ED2E61CFEC3}"/>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0B406708-813A-E035-D8D3-2FB7A1D73B15}"/>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53DBC09B-0B7F-9431-533E-C62FED727D5B}"/>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08896791-D857-931E-5F9A-A0938E3BE066}"/>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367F78EA-7E31-7F8B-5B06-D1F1CE7A2E5F}"/>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3A7F919E-1212-E07E-2A05-AEAC11896CA0}"/>
              </a:ext>
            </a:extLst>
          </p:cNvPr>
          <p:cNvSpPr txBox="1"/>
          <p:nvPr/>
        </p:nvSpPr>
        <p:spPr>
          <a:xfrm>
            <a:off x="10944632" y="5895686"/>
            <a:ext cx="12799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Fits extremely well</a:t>
            </a:r>
            <a:endParaRPr lang="en-US" sz="1200" dirty="0"/>
          </a:p>
        </p:txBody>
      </p:sp>
      <p:sp>
        <p:nvSpPr>
          <p:cNvPr id="40" name="LABEL01">
            <a:extLst>
              <a:ext uri="{FF2B5EF4-FFF2-40B4-BE49-F238E27FC236}">
                <a16:creationId xmlns:a16="http://schemas.microsoft.com/office/drawing/2014/main" id="{71CC8F78-EBF0-87DC-84F1-E0F204A296AC}"/>
              </a:ext>
            </a:extLst>
          </p:cNvPr>
          <p:cNvSpPr txBox="1"/>
          <p:nvPr/>
        </p:nvSpPr>
        <p:spPr>
          <a:xfrm>
            <a:off x="891143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1" name="LABEL00">
            <a:extLst>
              <a:ext uri="{FF2B5EF4-FFF2-40B4-BE49-F238E27FC236}">
                <a16:creationId xmlns:a16="http://schemas.microsoft.com/office/drawing/2014/main" id="{7F6CA627-60F3-362A-6FDC-3537F27E216E}"/>
              </a:ext>
            </a:extLst>
          </p:cNvPr>
          <p:cNvSpPr/>
          <p:nvPr/>
        </p:nvSpPr>
        <p:spPr>
          <a:xfrm>
            <a:off x="5711406" y="5896815"/>
            <a:ext cx="1029211" cy="461665"/>
          </a:xfrm>
          <a:prstGeom prst="rect">
            <a:avLst/>
          </a:prstGeom>
        </p:spPr>
        <p:txBody>
          <a:bodyPr wrap="square">
            <a:spAutoFit/>
          </a:bodyPr>
          <a:lstStyle/>
          <a:p>
            <a:pPr algn="ctr">
              <a:defRPr sz="1000"/>
            </a:pPr>
            <a:r>
              <a:rPr lang="en-US" sz="1200" dirty="0">
                <a:cs typeface="Arial"/>
              </a:rPr>
              <a:t>Does not fit at all</a:t>
            </a:r>
          </a:p>
        </p:txBody>
      </p:sp>
      <p:graphicFrame>
        <p:nvGraphicFramePr>
          <p:cNvPr id="42" name="Chart">
            <a:extLst>
              <a:ext uri="{FF2B5EF4-FFF2-40B4-BE49-F238E27FC236}">
                <a16:creationId xmlns:a16="http://schemas.microsoft.com/office/drawing/2014/main" id="{2E0EF918-7000-0CE9-DEA0-7FC304A07BFD}"/>
              </a:ext>
            </a:extLst>
          </p:cNvPr>
          <p:cNvGraphicFramePr/>
          <p:nvPr>
            <p:extLst>
              <p:ext uri="{D42A27DB-BD31-4B8C-83A1-F6EECF244321}">
                <p14:modId xmlns:p14="http://schemas.microsoft.com/office/powerpoint/2010/main" val="1634126444"/>
              </p:ext>
            </p:extLst>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19091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ABEL02">
            <a:extLst>
              <a:ext uri="{FF2B5EF4-FFF2-40B4-BE49-F238E27FC236}">
                <a16:creationId xmlns:a16="http://schemas.microsoft.com/office/drawing/2014/main" id="{08B379AA-36C8-B384-534F-517008F8D0AC}"/>
              </a:ext>
            </a:extLst>
          </p:cNvPr>
          <p:cNvSpPr txBox="1"/>
          <p:nvPr/>
        </p:nvSpPr>
        <p:spPr>
          <a:xfrm>
            <a:off x="11068924" y="5895686"/>
            <a:ext cx="1043179"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Extremely distinct</a:t>
            </a:r>
            <a:endParaRPr lang="en-US" sz="1200" dirty="0"/>
          </a:p>
        </p:txBody>
      </p:sp>
      <p:sp>
        <p:nvSpPr>
          <p:cNvPr id="6" name="LABEL01">
            <a:extLst>
              <a:ext uri="{FF2B5EF4-FFF2-40B4-BE49-F238E27FC236}">
                <a16:creationId xmlns:a16="http://schemas.microsoft.com/office/drawing/2014/main" id="{FD680AE1-C4ED-57D8-1EA5-DF17DA165AC2}"/>
              </a:ext>
            </a:extLst>
          </p:cNvPr>
          <p:cNvSpPr txBox="1"/>
          <p:nvPr/>
        </p:nvSpPr>
        <p:spPr>
          <a:xfrm>
            <a:off x="904351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4" name="LABEL00">
            <a:extLst>
              <a:ext uri="{FF2B5EF4-FFF2-40B4-BE49-F238E27FC236}">
                <a16:creationId xmlns:a16="http://schemas.microsoft.com/office/drawing/2014/main" id="{7F3D6DBC-6134-6ECC-9561-80424201CED7}"/>
              </a:ext>
            </a:extLst>
          </p:cNvPr>
          <p:cNvSpPr/>
          <p:nvPr/>
        </p:nvSpPr>
        <p:spPr>
          <a:xfrm>
            <a:off x="6624209" y="5896815"/>
            <a:ext cx="1143755" cy="461665"/>
          </a:xfrm>
          <a:prstGeom prst="rect">
            <a:avLst/>
          </a:prstGeom>
        </p:spPr>
        <p:txBody>
          <a:bodyPr wrap="square">
            <a:spAutoFit/>
          </a:bodyPr>
          <a:lstStyle/>
          <a:p>
            <a:pPr algn="ctr">
              <a:defRPr sz="1000"/>
            </a:pPr>
            <a:r>
              <a:rPr lang="en-US" sz="1200" dirty="0">
                <a:cs typeface="Arial"/>
              </a:rPr>
              <a:t>Not distinct at all</a:t>
            </a:r>
          </a:p>
        </p:txBody>
      </p:sp>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latin typeface="+mn-lt"/>
              </a:rPr>
              <a:t>BrandTest</a:t>
            </a:r>
            <a:r>
              <a:rPr lang="en-US" baseline="30000" dirty="0">
                <a:latin typeface="+mn-lt"/>
              </a:rPr>
              <a:t>®</a:t>
            </a:r>
            <a:r>
              <a:rPr lang="en-US" dirty="0">
                <a:latin typeface="+mn-lt"/>
              </a:rPr>
              <a:t> Market Research - Logo Distinctiveness Results</a:t>
            </a:r>
          </a:p>
        </p:txBody>
      </p:sp>
      <p:sp>
        <p:nvSpPr>
          <p:cNvPr id="32" name="Text Placeholder 31">
            <a:extLst>
              <a:ext uri="{FF2B5EF4-FFF2-40B4-BE49-F238E27FC236}">
                <a16:creationId xmlns:a16="http://schemas.microsoft.com/office/drawing/2014/main" id="{D8E24B98-78E2-A0C8-B6AD-4A1F3B86A4DB}"/>
              </a:ext>
            </a:extLst>
          </p:cNvPr>
          <p:cNvSpPr>
            <a:spLocks noGrp="1"/>
          </p:cNvSpPr>
          <p:nvPr>
            <p:ph type="body" sz="quarter" idx="10"/>
          </p:nvPr>
        </p:nvSpPr>
        <p:spPr>
          <a:xfrm>
            <a:off x="184288" y="606287"/>
            <a:ext cx="5008063" cy="984885"/>
          </a:xfrm>
        </p:spPr>
        <p:txBody>
          <a:bodyPr/>
          <a:lstStyle/>
          <a:p>
            <a:r>
              <a:rPr lang="en-US" dirty="0"/>
              <a:t>Respondents were asked to evaluate how distinct the logos were, using a 1-7 semantic differential scale (“1” reflects “Not distinct at all” while “7” reflects “Extremely distinct”).</a:t>
            </a:r>
          </a:p>
        </p:txBody>
      </p:sp>
      <p:sp>
        <p:nvSpPr>
          <p:cNvPr id="31" name="Rectangle 12">
            <a:extLst>
              <a:ext uri="{FF2B5EF4-FFF2-40B4-BE49-F238E27FC236}">
                <a16:creationId xmlns:a16="http://schemas.microsoft.com/office/drawing/2014/main" id="{3BA272EB-6499-4F1C-5E35-9F9067C6AA3A}"/>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ontserrat" panose="00000500000000000000" pitchFamily="2" charset="0"/>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7" name="TESTNAME29">
            <a:extLst>
              <a:ext uri="{FF2B5EF4-FFF2-40B4-BE49-F238E27FC236}">
                <a16:creationId xmlns:a16="http://schemas.microsoft.com/office/drawing/2014/main" id="{95F24266-2DAC-ECED-7B07-42920F9229A2}"/>
              </a:ext>
            </a:extLst>
          </p:cNvPr>
          <p:cNvSpPr>
            <a:spLocks noChangeArrowheads="1"/>
          </p:cNvSpPr>
          <p:nvPr/>
        </p:nvSpPr>
        <p:spPr bwMode="auto">
          <a:xfrm>
            <a:off x="62748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8" name="TESTNAME28">
            <a:extLst>
              <a:ext uri="{FF2B5EF4-FFF2-40B4-BE49-F238E27FC236}">
                <a16:creationId xmlns:a16="http://schemas.microsoft.com/office/drawing/2014/main" id="{94111C80-FF23-D99B-7D8F-A0CFB6F19650}"/>
              </a:ext>
            </a:extLst>
          </p:cNvPr>
          <p:cNvSpPr>
            <a:spLocks noChangeArrowheads="1"/>
          </p:cNvSpPr>
          <p:nvPr/>
        </p:nvSpPr>
        <p:spPr bwMode="auto">
          <a:xfrm>
            <a:off x="62748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9" name="TESTNAME27">
            <a:extLst>
              <a:ext uri="{FF2B5EF4-FFF2-40B4-BE49-F238E27FC236}">
                <a16:creationId xmlns:a16="http://schemas.microsoft.com/office/drawing/2014/main" id="{B49A5D9E-9DCD-460F-7F38-E40AE6711522}"/>
              </a:ext>
            </a:extLst>
          </p:cNvPr>
          <p:cNvSpPr>
            <a:spLocks noChangeArrowheads="1"/>
          </p:cNvSpPr>
          <p:nvPr/>
        </p:nvSpPr>
        <p:spPr bwMode="auto">
          <a:xfrm>
            <a:off x="62748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10" name="TESTNAME26">
            <a:extLst>
              <a:ext uri="{FF2B5EF4-FFF2-40B4-BE49-F238E27FC236}">
                <a16:creationId xmlns:a16="http://schemas.microsoft.com/office/drawing/2014/main" id="{57398218-7840-58E4-A4FE-1E4107BA545A}"/>
              </a:ext>
            </a:extLst>
          </p:cNvPr>
          <p:cNvSpPr>
            <a:spLocks noChangeArrowheads="1"/>
          </p:cNvSpPr>
          <p:nvPr/>
        </p:nvSpPr>
        <p:spPr bwMode="auto">
          <a:xfrm>
            <a:off x="62748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1" name="TESTNAME25">
            <a:extLst>
              <a:ext uri="{FF2B5EF4-FFF2-40B4-BE49-F238E27FC236}">
                <a16:creationId xmlns:a16="http://schemas.microsoft.com/office/drawing/2014/main" id="{8ABCFB3E-75DB-18B9-5A52-E5FB3CBEE28F}"/>
              </a:ext>
            </a:extLst>
          </p:cNvPr>
          <p:cNvSpPr>
            <a:spLocks noChangeArrowheads="1"/>
          </p:cNvSpPr>
          <p:nvPr/>
        </p:nvSpPr>
        <p:spPr bwMode="auto">
          <a:xfrm>
            <a:off x="62748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2" name="TESTNAME24">
            <a:extLst>
              <a:ext uri="{FF2B5EF4-FFF2-40B4-BE49-F238E27FC236}">
                <a16:creationId xmlns:a16="http://schemas.microsoft.com/office/drawing/2014/main" id="{B434276A-CA1A-2999-5694-EDD89D0D1EB5}"/>
              </a:ext>
            </a:extLst>
          </p:cNvPr>
          <p:cNvSpPr>
            <a:spLocks noChangeArrowheads="1"/>
          </p:cNvSpPr>
          <p:nvPr/>
        </p:nvSpPr>
        <p:spPr bwMode="auto">
          <a:xfrm>
            <a:off x="62748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3" name="TESTNAME23">
            <a:extLst>
              <a:ext uri="{FF2B5EF4-FFF2-40B4-BE49-F238E27FC236}">
                <a16:creationId xmlns:a16="http://schemas.microsoft.com/office/drawing/2014/main" id="{B1A5A919-C02F-4AF0-BA1F-D61843207D6A}"/>
              </a:ext>
            </a:extLst>
          </p:cNvPr>
          <p:cNvSpPr>
            <a:spLocks noChangeArrowheads="1"/>
          </p:cNvSpPr>
          <p:nvPr/>
        </p:nvSpPr>
        <p:spPr bwMode="auto">
          <a:xfrm>
            <a:off x="62748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4" name="TESTNAME22">
            <a:extLst>
              <a:ext uri="{FF2B5EF4-FFF2-40B4-BE49-F238E27FC236}">
                <a16:creationId xmlns:a16="http://schemas.microsoft.com/office/drawing/2014/main" id="{2FAD817C-BC5F-30AE-9504-8BBFACA0E57D}"/>
              </a:ext>
            </a:extLst>
          </p:cNvPr>
          <p:cNvSpPr>
            <a:spLocks noChangeArrowheads="1"/>
          </p:cNvSpPr>
          <p:nvPr/>
        </p:nvSpPr>
        <p:spPr bwMode="auto">
          <a:xfrm>
            <a:off x="62748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5" name="TESTNAME21">
            <a:extLst>
              <a:ext uri="{FF2B5EF4-FFF2-40B4-BE49-F238E27FC236}">
                <a16:creationId xmlns:a16="http://schemas.microsoft.com/office/drawing/2014/main" id="{79202A7D-6507-3672-4C65-211F1F22A76B}"/>
              </a:ext>
            </a:extLst>
          </p:cNvPr>
          <p:cNvSpPr>
            <a:spLocks noChangeArrowheads="1"/>
          </p:cNvSpPr>
          <p:nvPr/>
        </p:nvSpPr>
        <p:spPr bwMode="auto">
          <a:xfrm>
            <a:off x="62748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6" name="TESTNAME20">
            <a:extLst>
              <a:ext uri="{FF2B5EF4-FFF2-40B4-BE49-F238E27FC236}">
                <a16:creationId xmlns:a16="http://schemas.microsoft.com/office/drawing/2014/main" id="{B3F65270-14CE-4C79-7F48-292F084CAEF8}"/>
              </a:ext>
            </a:extLst>
          </p:cNvPr>
          <p:cNvSpPr>
            <a:spLocks noChangeArrowheads="1"/>
          </p:cNvSpPr>
          <p:nvPr/>
        </p:nvSpPr>
        <p:spPr bwMode="auto">
          <a:xfrm>
            <a:off x="62748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7" name="TESTNAME19">
            <a:extLst>
              <a:ext uri="{FF2B5EF4-FFF2-40B4-BE49-F238E27FC236}">
                <a16:creationId xmlns:a16="http://schemas.microsoft.com/office/drawing/2014/main" id="{1EBEE0EF-149D-7797-E1E0-8207590E24C2}"/>
              </a:ext>
            </a:extLst>
          </p:cNvPr>
          <p:cNvSpPr>
            <a:spLocks noChangeArrowheads="1"/>
          </p:cNvSpPr>
          <p:nvPr/>
        </p:nvSpPr>
        <p:spPr bwMode="auto">
          <a:xfrm>
            <a:off x="62748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8" name="TESTNAME18">
            <a:extLst>
              <a:ext uri="{FF2B5EF4-FFF2-40B4-BE49-F238E27FC236}">
                <a16:creationId xmlns:a16="http://schemas.microsoft.com/office/drawing/2014/main" id="{DC9B1110-E353-17E6-E830-5CE6D75858F5}"/>
              </a:ext>
            </a:extLst>
          </p:cNvPr>
          <p:cNvSpPr>
            <a:spLocks noChangeArrowheads="1"/>
          </p:cNvSpPr>
          <p:nvPr/>
        </p:nvSpPr>
        <p:spPr bwMode="auto">
          <a:xfrm>
            <a:off x="62748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19" name="TESTNAME17">
            <a:extLst>
              <a:ext uri="{FF2B5EF4-FFF2-40B4-BE49-F238E27FC236}">
                <a16:creationId xmlns:a16="http://schemas.microsoft.com/office/drawing/2014/main" id="{39585AD3-F1EF-2373-0F8C-31F91C3DFF25}"/>
              </a:ext>
            </a:extLst>
          </p:cNvPr>
          <p:cNvSpPr>
            <a:spLocks noChangeArrowheads="1"/>
          </p:cNvSpPr>
          <p:nvPr/>
        </p:nvSpPr>
        <p:spPr bwMode="auto">
          <a:xfrm>
            <a:off x="62748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0" name="TESTNAME16">
            <a:extLst>
              <a:ext uri="{FF2B5EF4-FFF2-40B4-BE49-F238E27FC236}">
                <a16:creationId xmlns:a16="http://schemas.microsoft.com/office/drawing/2014/main" id="{537CF8DD-2E92-AD49-CF86-54C0213B56AF}"/>
              </a:ext>
            </a:extLst>
          </p:cNvPr>
          <p:cNvSpPr>
            <a:spLocks noChangeArrowheads="1"/>
          </p:cNvSpPr>
          <p:nvPr/>
        </p:nvSpPr>
        <p:spPr bwMode="auto">
          <a:xfrm>
            <a:off x="62748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1" name="TESTNAME15">
            <a:extLst>
              <a:ext uri="{FF2B5EF4-FFF2-40B4-BE49-F238E27FC236}">
                <a16:creationId xmlns:a16="http://schemas.microsoft.com/office/drawing/2014/main" id="{9747BA52-7640-8EA3-C05C-0275B9359DE1}"/>
              </a:ext>
            </a:extLst>
          </p:cNvPr>
          <p:cNvSpPr>
            <a:spLocks noChangeArrowheads="1"/>
          </p:cNvSpPr>
          <p:nvPr/>
        </p:nvSpPr>
        <p:spPr bwMode="auto">
          <a:xfrm>
            <a:off x="62748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2" name="TESTNAME14">
            <a:extLst>
              <a:ext uri="{FF2B5EF4-FFF2-40B4-BE49-F238E27FC236}">
                <a16:creationId xmlns:a16="http://schemas.microsoft.com/office/drawing/2014/main" id="{8C6B5AF2-9A8C-E681-C1F2-6C0F617D2312}"/>
              </a:ext>
            </a:extLst>
          </p:cNvPr>
          <p:cNvSpPr>
            <a:spLocks noChangeArrowheads="1"/>
          </p:cNvSpPr>
          <p:nvPr/>
        </p:nvSpPr>
        <p:spPr bwMode="auto">
          <a:xfrm>
            <a:off x="62748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3" name="TESTNAME13">
            <a:extLst>
              <a:ext uri="{FF2B5EF4-FFF2-40B4-BE49-F238E27FC236}">
                <a16:creationId xmlns:a16="http://schemas.microsoft.com/office/drawing/2014/main" id="{121087E7-243E-3F9E-4201-49CC786CE397}"/>
              </a:ext>
            </a:extLst>
          </p:cNvPr>
          <p:cNvSpPr>
            <a:spLocks noChangeArrowheads="1"/>
          </p:cNvSpPr>
          <p:nvPr/>
        </p:nvSpPr>
        <p:spPr bwMode="auto">
          <a:xfrm>
            <a:off x="62748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4" name="TESTNAME12">
            <a:extLst>
              <a:ext uri="{FF2B5EF4-FFF2-40B4-BE49-F238E27FC236}">
                <a16:creationId xmlns:a16="http://schemas.microsoft.com/office/drawing/2014/main" id="{69CF6EC4-DD2C-ECD1-D9C7-68F295EDCF2C}"/>
              </a:ext>
            </a:extLst>
          </p:cNvPr>
          <p:cNvSpPr>
            <a:spLocks noChangeArrowheads="1"/>
          </p:cNvSpPr>
          <p:nvPr/>
        </p:nvSpPr>
        <p:spPr bwMode="auto">
          <a:xfrm>
            <a:off x="62748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5" name="TESTNAME11">
            <a:extLst>
              <a:ext uri="{FF2B5EF4-FFF2-40B4-BE49-F238E27FC236}">
                <a16:creationId xmlns:a16="http://schemas.microsoft.com/office/drawing/2014/main" id="{7CD634C7-E21E-5B9F-25DF-A4C41B10196E}"/>
              </a:ext>
            </a:extLst>
          </p:cNvPr>
          <p:cNvSpPr>
            <a:spLocks noChangeArrowheads="1"/>
          </p:cNvSpPr>
          <p:nvPr/>
        </p:nvSpPr>
        <p:spPr bwMode="auto">
          <a:xfrm>
            <a:off x="62748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6" name="TESTNAME10">
            <a:extLst>
              <a:ext uri="{FF2B5EF4-FFF2-40B4-BE49-F238E27FC236}">
                <a16:creationId xmlns:a16="http://schemas.microsoft.com/office/drawing/2014/main" id="{E8E46265-1792-9A34-B2B2-36776C345B9C}"/>
              </a:ext>
            </a:extLst>
          </p:cNvPr>
          <p:cNvSpPr>
            <a:spLocks noChangeArrowheads="1"/>
          </p:cNvSpPr>
          <p:nvPr/>
        </p:nvSpPr>
        <p:spPr bwMode="auto">
          <a:xfrm>
            <a:off x="62748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7" name="TESTNAME09">
            <a:extLst>
              <a:ext uri="{FF2B5EF4-FFF2-40B4-BE49-F238E27FC236}">
                <a16:creationId xmlns:a16="http://schemas.microsoft.com/office/drawing/2014/main" id="{C444BEAF-42F4-2588-B00A-FD53DDEE1EAC}"/>
              </a:ext>
            </a:extLst>
          </p:cNvPr>
          <p:cNvSpPr>
            <a:spLocks noChangeArrowheads="1"/>
          </p:cNvSpPr>
          <p:nvPr/>
        </p:nvSpPr>
        <p:spPr bwMode="auto">
          <a:xfrm>
            <a:off x="62748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28" name="TESTNAME08">
            <a:extLst>
              <a:ext uri="{FF2B5EF4-FFF2-40B4-BE49-F238E27FC236}">
                <a16:creationId xmlns:a16="http://schemas.microsoft.com/office/drawing/2014/main" id="{03008597-876A-918F-DFD0-A6099C64D48F}"/>
              </a:ext>
            </a:extLst>
          </p:cNvPr>
          <p:cNvSpPr>
            <a:spLocks noChangeArrowheads="1"/>
          </p:cNvSpPr>
          <p:nvPr/>
        </p:nvSpPr>
        <p:spPr bwMode="auto">
          <a:xfrm>
            <a:off x="62748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29" name="TESTNAME07">
            <a:extLst>
              <a:ext uri="{FF2B5EF4-FFF2-40B4-BE49-F238E27FC236}">
                <a16:creationId xmlns:a16="http://schemas.microsoft.com/office/drawing/2014/main" id="{AB0A4433-C607-A19F-1FC8-EAB68BA0A87A}"/>
              </a:ext>
            </a:extLst>
          </p:cNvPr>
          <p:cNvSpPr>
            <a:spLocks noChangeArrowheads="1"/>
          </p:cNvSpPr>
          <p:nvPr/>
        </p:nvSpPr>
        <p:spPr bwMode="auto">
          <a:xfrm>
            <a:off x="62748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0" name="TESTNAME06">
            <a:extLst>
              <a:ext uri="{FF2B5EF4-FFF2-40B4-BE49-F238E27FC236}">
                <a16:creationId xmlns:a16="http://schemas.microsoft.com/office/drawing/2014/main" id="{3C0C0D91-C344-A535-31D1-1173A0410C55}"/>
              </a:ext>
            </a:extLst>
          </p:cNvPr>
          <p:cNvSpPr>
            <a:spLocks noChangeArrowheads="1"/>
          </p:cNvSpPr>
          <p:nvPr/>
        </p:nvSpPr>
        <p:spPr bwMode="auto">
          <a:xfrm>
            <a:off x="62748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74A36695-31B0-D22A-D95F-87935B35B94D}"/>
              </a:ext>
            </a:extLst>
          </p:cNvPr>
          <p:cNvSpPr>
            <a:spLocks noChangeArrowheads="1"/>
          </p:cNvSpPr>
          <p:nvPr/>
        </p:nvSpPr>
        <p:spPr bwMode="auto">
          <a:xfrm>
            <a:off x="62748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7DF6F166-CF41-7CC8-D6E7-50F3DCE16BA2}"/>
              </a:ext>
            </a:extLst>
          </p:cNvPr>
          <p:cNvSpPr>
            <a:spLocks noChangeArrowheads="1"/>
          </p:cNvSpPr>
          <p:nvPr/>
        </p:nvSpPr>
        <p:spPr bwMode="auto">
          <a:xfrm>
            <a:off x="62748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7F593BEC-104F-E53C-6DDD-CEA326A58610}"/>
              </a:ext>
            </a:extLst>
          </p:cNvPr>
          <p:cNvSpPr>
            <a:spLocks noChangeArrowheads="1"/>
          </p:cNvSpPr>
          <p:nvPr/>
        </p:nvSpPr>
        <p:spPr bwMode="auto">
          <a:xfrm>
            <a:off x="62748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38BB8127-4E95-138E-4A9D-1D198419EE0F}"/>
              </a:ext>
            </a:extLst>
          </p:cNvPr>
          <p:cNvSpPr>
            <a:spLocks noChangeArrowheads="1"/>
          </p:cNvSpPr>
          <p:nvPr/>
        </p:nvSpPr>
        <p:spPr bwMode="auto">
          <a:xfrm>
            <a:off x="62748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2211FF47-B493-FF0C-1D96-FBC669B76C89}"/>
              </a:ext>
            </a:extLst>
          </p:cNvPr>
          <p:cNvSpPr>
            <a:spLocks noChangeArrowheads="1"/>
          </p:cNvSpPr>
          <p:nvPr/>
        </p:nvSpPr>
        <p:spPr bwMode="auto">
          <a:xfrm>
            <a:off x="62748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A4E468B9-34D5-09CA-B6AF-0855CAAE0CE3}"/>
              </a:ext>
            </a:extLst>
          </p:cNvPr>
          <p:cNvSpPr>
            <a:spLocks noChangeArrowheads="1"/>
          </p:cNvSpPr>
          <p:nvPr/>
        </p:nvSpPr>
        <p:spPr bwMode="auto">
          <a:xfrm>
            <a:off x="62748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graphicFrame>
        <p:nvGraphicFramePr>
          <p:cNvPr id="39" name="Chart 38">
            <a:extLst>
              <a:ext uri="{FF2B5EF4-FFF2-40B4-BE49-F238E27FC236}">
                <a16:creationId xmlns:a16="http://schemas.microsoft.com/office/drawing/2014/main" id="{C4AB99B7-18AF-48BB-B6DD-2BB4E5C44044}"/>
              </a:ext>
            </a:extLst>
          </p:cNvPr>
          <p:cNvGraphicFramePr/>
          <p:nvPr>
            <p:extLst>
              <p:ext uri="{D42A27DB-BD31-4B8C-83A1-F6EECF244321}">
                <p14:modId xmlns:p14="http://schemas.microsoft.com/office/powerpoint/2010/main" val="680891210"/>
              </p:ext>
            </p:extLst>
          </p:nvPr>
        </p:nvGraphicFramePr>
        <p:xfrm>
          <a:off x="7264400" y="665372"/>
          <a:ext cx="4440150" cy="5264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84395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B56EDCF-D114-B188-31FD-F11B846C916D}"/>
              </a:ext>
            </a:extLst>
          </p:cNvPr>
          <p:cNvSpPr txBox="1">
            <a:spLocks/>
          </p:cNvSpPr>
          <p:nvPr/>
        </p:nvSpPr>
        <p:spPr>
          <a:xfrm>
            <a:off x="1528530" y="3940274"/>
            <a:ext cx="9152697"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Conclusions and Recommendations</a:t>
            </a:r>
          </a:p>
        </p:txBody>
      </p:sp>
      <p:pic>
        <p:nvPicPr>
          <p:cNvPr id="7" name="Picture Placeholder 6" descr="A close-up of hands pointing at a paper&#10;&#10;Description automatically generated">
            <a:extLst>
              <a:ext uri="{FF2B5EF4-FFF2-40B4-BE49-F238E27FC236}">
                <a16:creationId xmlns:a16="http://schemas.microsoft.com/office/drawing/2014/main" id="{AD69574B-3C07-924B-9DC9-4B516EF5D15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0238" b="20238"/>
          <a:stretch>
            <a:fillRect/>
          </a:stretch>
        </p:blipFill>
        <p:spPr/>
      </p:pic>
    </p:spTree>
    <p:extLst>
      <p:ext uri="{BB962C8B-B14F-4D97-AF65-F5344CB8AC3E}">
        <p14:creationId xmlns:p14="http://schemas.microsoft.com/office/powerpoint/2010/main" val="3391200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BrandTest</a:t>
            </a:r>
            <a:r>
              <a:rPr lang="en-US" baseline="30000" dirty="0"/>
              <a:t>®</a:t>
            </a:r>
            <a:r>
              <a:rPr lang="en-US" dirty="0"/>
              <a:t> Market Research - Logo Attribute Evaluations</a:t>
            </a:r>
          </a:p>
        </p:txBody>
      </p:sp>
      <p:sp>
        <p:nvSpPr>
          <p:cNvPr id="3" name="Text Placeholder 2">
            <a:extLst>
              <a:ext uri="{FF2B5EF4-FFF2-40B4-BE49-F238E27FC236}">
                <a16:creationId xmlns:a16="http://schemas.microsoft.com/office/drawing/2014/main" id="{A0090CFB-866C-C09E-17BB-BBB4F6DDA013}"/>
              </a:ext>
            </a:extLst>
          </p:cNvPr>
          <p:cNvSpPr>
            <a:spLocks noGrp="1"/>
          </p:cNvSpPr>
          <p:nvPr>
            <p:ph type="body" sz="quarter" idx="10"/>
          </p:nvPr>
        </p:nvSpPr>
        <p:spPr>
          <a:xfrm>
            <a:off x="184288" y="606287"/>
            <a:ext cx="11725137" cy="1241365"/>
          </a:xfrm>
        </p:spPr>
        <p:txBody>
          <a:bodyPr/>
          <a:lstStyle/>
          <a:p>
            <a:r>
              <a:rPr lang="en-US" dirty="0"/>
              <a:t>The respondents reviewed each attribute and evaluated them using a 1-7 semantic differential scale (“1” reflects “Does Not Communicate at All” while “7” reflects “Communicates Very Well”).</a:t>
            </a:r>
          </a:p>
          <a:p>
            <a:r>
              <a:rPr lang="en-US" dirty="0"/>
              <a:t>The following attributes were tested: </a:t>
            </a:r>
          </a:p>
          <a:p>
            <a:endParaRPr lang="en-US" dirty="0"/>
          </a:p>
        </p:txBody>
      </p:sp>
      <p:graphicFrame>
        <p:nvGraphicFramePr>
          <p:cNvPr id="4" name="Diagram 3">
            <a:extLst>
              <a:ext uri="{FF2B5EF4-FFF2-40B4-BE49-F238E27FC236}">
                <a16:creationId xmlns:a16="http://schemas.microsoft.com/office/drawing/2014/main" id="{4F4A6670-166B-A6D9-D2B2-EB410C21AF50}"/>
              </a:ext>
            </a:extLst>
          </p:cNvPr>
          <p:cNvGraphicFramePr/>
          <p:nvPr>
            <p:extLst>
              <p:ext uri="{D42A27DB-BD31-4B8C-83A1-F6EECF244321}">
                <p14:modId xmlns:p14="http://schemas.microsoft.com/office/powerpoint/2010/main" val="2935683223"/>
              </p:ext>
            </p:extLst>
          </p:nvPr>
        </p:nvGraphicFramePr>
        <p:xfrm>
          <a:off x="1031875" y="1917978"/>
          <a:ext cx="10140950" cy="4074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BCA5CC0D-BC8F-D7C9-8498-57A0CEA789DF}"/>
              </a:ext>
            </a:extLst>
          </p:cNvPr>
          <p:cNvSpPr txBox="1">
            <a:spLocks/>
          </p:cNvSpPr>
          <p:nvPr/>
        </p:nvSpPr>
        <p:spPr>
          <a:xfrm>
            <a:off x="3667759" y="2333762"/>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&lt;&lt;AttributeEvaluationTitle1&gt;&gt;</a:t>
            </a:r>
          </a:p>
        </p:txBody>
      </p:sp>
      <p:sp>
        <p:nvSpPr>
          <p:cNvPr id="6" name="Text Placeholder 2">
            <a:extLst>
              <a:ext uri="{FF2B5EF4-FFF2-40B4-BE49-F238E27FC236}">
                <a16:creationId xmlns:a16="http://schemas.microsoft.com/office/drawing/2014/main" id="{EA0D8A28-95CF-D482-D897-0C53D7AF6ACF}"/>
              </a:ext>
            </a:extLst>
          </p:cNvPr>
          <p:cNvSpPr txBox="1">
            <a:spLocks/>
          </p:cNvSpPr>
          <p:nvPr/>
        </p:nvSpPr>
        <p:spPr>
          <a:xfrm>
            <a:off x="3677919" y="3379457"/>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&lt;&lt;AttributeEvaluationTitle2&gt;&gt;</a:t>
            </a:r>
          </a:p>
        </p:txBody>
      </p:sp>
      <p:sp>
        <p:nvSpPr>
          <p:cNvPr id="7" name="Text Placeholder 2">
            <a:extLst>
              <a:ext uri="{FF2B5EF4-FFF2-40B4-BE49-F238E27FC236}">
                <a16:creationId xmlns:a16="http://schemas.microsoft.com/office/drawing/2014/main" id="{9D030C68-B495-76F5-003C-AA1A05B7F38E}"/>
              </a:ext>
            </a:extLst>
          </p:cNvPr>
          <p:cNvSpPr txBox="1">
            <a:spLocks/>
          </p:cNvSpPr>
          <p:nvPr/>
        </p:nvSpPr>
        <p:spPr>
          <a:xfrm>
            <a:off x="3688079" y="4391989"/>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&lt;&lt;AttributeEvaluationTitle3&gt;&gt;</a:t>
            </a:r>
          </a:p>
        </p:txBody>
      </p:sp>
      <p:sp>
        <p:nvSpPr>
          <p:cNvPr id="8" name="Text Placeholder 2">
            <a:extLst>
              <a:ext uri="{FF2B5EF4-FFF2-40B4-BE49-F238E27FC236}">
                <a16:creationId xmlns:a16="http://schemas.microsoft.com/office/drawing/2014/main" id="{99C95C2E-5348-7D1B-37AC-A1547D760AAA}"/>
              </a:ext>
            </a:extLst>
          </p:cNvPr>
          <p:cNvSpPr txBox="1">
            <a:spLocks/>
          </p:cNvSpPr>
          <p:nvPr/>
        </p:nvSpPr>
        <p:spPr>
          <a:xfrm>
            <a:off x="3688079" y="5424841"/>
            <a:ext cx="6482081" cy="319255"/>
          </a:xfrm>
          <a:prstGeom prst="rect">
            <a:avLst/>
          </a:prstGeom>
        </p:spPr>
        <p:txBody>
          <a:bodyPr vert="horz" wrap="square"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0" algn="ctr">
              <a:buFontTx/>
              <a:buNone/>
            </a:pPr>
            <a:r>
              <a:rPr lang="en-US" sz="1800" dirty="0"/>
              <a:t>&lt;&lt;AttributeEvaluationTitle4&gt;&gt;</a:t>
            </a:r>
          </a:p>
        </p:txBody>
      </p:sp>
    </p:spTree>
    <p:extLst>
      <p:ext uri="{BB962C8B-B14F-4D97-AF65-F5344CB8AC3E}">
        <p14:creationId xmlns:p14="http://schemas.microsoft.com/office/powerpoint/2010/main" val="1263866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ABEL02">
            <a:extLst>
              <a:ext uri="{FF2B5EF4-FFF2-40B4-BE49-F238E27FC236}">
                <a16:creationId xmlns:a16="http://schemas.microsoft.com/office/drawing/2014/main" id="{7A1EC3C3-724D-4729-50A1-7D6576ACAEA4}"/>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22" name="LABEL01">
            <a:extLst>
              <a:ext uri="{FF2B5EF4-FFF2-40B4-BE49-F238E27FC236}">
                <a16:creationId xmlns:a16="http://schemas.microsoft.com/office/drawing/2014/main" id="{C26BC415-B99C-2E19-315D-F2123707D60F}"/>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23" name="LABEL00">
            <a:extLst>
              <a:ext uri="{FF2B5EF4-FFF2-40B4-BE49-F238E27FC236}">
                <a16:creationId xmlns:a16="http://schemas.microsoft.com/office/drawing/2014/main" id="{F95EF0E4-4919-6DFB-B4D2-763FEFF0FA9A}"/>
              </a:ext>
            </a:extLst>
          </p:cNvPr>
          <p:cNvSpPr/>
          <p:nvPr/>
        </p:nvSpPr>
        <p:spPr>
          <a:xfrm>
            <a:off x="6519577" y="5896815"/>
            <a:ext cx="1580881"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
        <p:nvSpPr>
          <p:cNvPr id="19" name="Oval">
            <a:extLst>
              <a:ext uri="{FF2B5EF4-FFF2-40B4-BE49-F238E27FC236}">
                <a16:creationId xmlns:a16="http://schemas.microsoft.com/office/drawing/2014/main" id="{F819EF7F-5D10-E182-3444-BD6C99DD1F1B}"/>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a:extLst>
              <a:ext uri="{FF2B5EF4-FFF2-40B4-BE49-F238E27FC236}">
                <a16:creationId xmlns:a16="http://schemas.microsoft.com/office/drawing/2014/main" id="{9304E7B6-E056-C9B6-67A3-62D4F47BD932}"/>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4" name="AttributeEvaluationTitle">
            <a:extLst>
              <a:ext uri="{FF2B5EF4-FFF2-40B4-BE49-F238E27FC236}">
                <a16:creationId xmlns:a16="http://schemas.microsoft.com/office/drawing/2014/main" id="{3B7D89A2-3393-6011-EC04-71D9E8316C4E}"/>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25" name="Header1">
            <a:extLst>
              <a:ext uri="{FF2B5EF4-FFF2-40B4-BE49-F238E27FC236}">
                <a16:creationId xmlns:a16="http://schemas.microsoft.com/office/drawing/2014/main" id="{718DCB55-9FE1-506D-B98C-5509E4DCDF6B}"/>
              </a:ext>
            </a:extLst>
          </p:cNvPr>
          <p:cNvSpPr>
            <a:spLocks noGrp="1"/>
          </p:cNvSpPr>
          <p:nvPr>
            <p:ph type="title"/>
          </p:nvPr>
        </p:nvSpPr>
        <p:spPr>
          <a:xfrm>
            <a:off x="184288" y="0"/>
            <a:ext cx="11804511" cy="688202"/>
          </a:xfrm>
        </p:spPr>
        <p:txBody>
          <a:bodyPr/>
          <a:lstStyle/>
          <a:p>
            <a:r>
              <a:rPr lang="en-US" dirty="0" err="1">
                <a:latin typeface="+mj-lt"/>
              </a:rPr>
              <a:t>BrandTest</a:t>
            </a:r>
            <a:r>
              <a:rPr lang="en-US" baseline="30000" dirty="0">
                <a:latin typeface="+mj-lt"/>
              </a:rPr>
              <a:t>®</a:t>
            </a:r>
            <a:r>
              <a:rPr lang="en-US" dirty="0">
                <a:latin typeface="+mj-lt"/>
              </a:rPr>
              <a:t> Market Research - Attribute Evaluations (&lt;&lt;</a:t>
            </a:r>
            <a:r>
              <a:rPr lang="en-US" dirty="0" err="1">
                <a:latin typeface="+mj-lt"/>
              </a:rPr>
              <a:t>AttributeEvaluationTitle</a:t>
            </a:r>
            <a:r>
              <a:rPr lang="en-US" dirty="0">
                <a:latin typeface="+mj-lt"/>
              </a:rPr>
              <a:t>&gt;&gt;) Results</a:t>
            </a:r>
            <a:br>
              <a:rPr lang="en-US" dirty="0">
                <a:latin typeface="+mj-lt"/>
              </a:rPr>
            </a:br>
            <a:endParaRPr lang="en-US" dirty="0">
              <a:latin typeface="+mj-lt"/>
            </a:endParaRPr>
          </a:p>
        </p:txBody>
      </p:sp>
      <p:sp>
        <p:nvSpPr>
          <p:cNvPr id="2" name="TESTNAME29">
            <a:extLst>
              <a:ext uri="{FF2B5EF4-FFF2-40B4-BE49-F238E27FC236}">
                <a16:creationId xmlns:a16="http://schemas.microsoft.com/office/drawing/2014/main" id="{C26BE75F-4387-0707-6E8A-32237EE026AE}"/>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DA0BDEBA-CBE3-C78D-C71B-AEF9BC18E2F8}"/>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99E2F05F-B756-5E9C-DDB1-4C7BB00F10CC}"/>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12C4A2A2-2119-AF66-E073-879679813494}"/>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7F1900BF-4F99-57B9-88A8-792922C5F015}"/>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EAEF1334-9CAE-8AC6-1C3D-39F033603531}"/>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19917782-3E3E-9DC9-8BA7-A90BA2F56560}"/>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113CDA41-A0E6-9F5B-479E-3DC8A4789D77}"/>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0" name="TESTNAME21">
            <a:extLst>
              <a:ext uri="{FF2B5EF4-FFF2-40B4-BE49-F238E27FC236}">
                <a16:creationId xmlns:a16="http://schemas.microsoft.com/office/drawing/2014/main" id="{706EB087-56EC-79EC-DCF4-BFBA11BE63F8}"/>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1" name="TESTNAME20">
            <a:extLst>
              <a:ext uri="{FF2B5EF4-FFF2-40B4-BE49-F238E27FC236}">
                <a16:creationId xmlns:a16="http://schemas.microsoft.com/office/drawing/2014/main" id="{C05F4600-56A2-B133-83ED-AB4A5B9257AB}"/>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2" name="TESTNAME19">
            <a:extLst>
              <a:ext uri="{FF2B5EF4-FFF2-40B4-BE49-F238E27FC236}">
                <a16:creationId xmlns:a16="http://schemas.microsoft.com/office/drawing/2014/main" id="{B4A45512-A93E-2CF4-0C46-4098D660A246}"/>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3" name="TESTNAME18">
            <a:extLst>
              <a:ext uri="{FF2B5EF4-FFF2-40B4-BE49-F238E27FC236}">
                <a16:creationId xmlns:a16="http://schemas.microsoft.com/office/drawing/2014/main" id="{8B4374D2-FD3B-FA91-F7D8-7EB4BBF526C3}"/>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14" name="TESTNAME17">
            <a:extLst>
              <a:ext uri="{FF2B5EF4-FFF2-40B4-BE49-F238E27FC236}">
                <a16:creationId xmlns:a16="http://schemas.microsoft.com/office/drawing/2014/main" id="{F0C0DF43-6DD1-DACA-93EC-FCC16657FC43}"/>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15" name="TESTNAME16">
            <a:extLst>
              <a:ext uri="{FF2B5EF4-FFF2-40B4-BE49-F238E27FC236}">
                <a16:creationId xmlns:a16="http://schemas.microsoft.com/office/drawing/2014/main" id="{1DB5F435-760A-636F-2555-B598B7E1871E}"/>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16" name="TESTNAME15">
            <a:extLst>
              <a:ext uri="{FF2B5EF4-FFF2-40B4-BE49-F238E27FC236}">
                <a16:creationId xmlns:a16="http://schemas.microsoft.com/office/drawing/2014/main" id="{9E30378D-8407-CC3F-E0E7-A19C486ADCAE}"/>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17" name="TESTNAME14">
            <a:extLst>
              <a:ext uri="{FF2B5EF4-FFF2-40B4-BE49-F238E27FC236}">
                <a16:creationId xmlns:a16="http://schemas.microsoft.com/office/drawing/2014/main" id="{BE998EBA-E63F-C38F-0734-CC847EFAA4F0}"/>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18" name="TESTNAME13">
            <a:extLst>
              <a:ext uri="{FF2B5EF4-FFF2-40B4-BE49-F238E27FC236}">
                <a16:creationId xmlns:a16="http://schemas.microsoft.com/office/drawing/2014/main" id="{6A6EAD80-F185-5774-B285-89EBB339DB13}"/>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C34CBFAE-FB1E-93FC-7156-536F90DC25FA}"/>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8F1BFF7F-F592-FE41-D63E-79079834CC60}"/>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9A831845-3D17-A8BB-13E0-56E628704439}"/>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35C2D87A-FD8A-79AB-C9C5-E04BEEE2D290}"/>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3ACDAC1D-2507-C3BC-4ACA-82970DE6B1D9}"/>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D80A655F-B1BD-1DAA-C7FA-1D6529905E73}"/>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E785495D-ACEA-43D9-FDA8-AD97F1FA2D77}"/>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5819370D-784C-8BCE-7C79-1F13960928DD}"/>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5482AEB3-FB7D-2BDF-8179-ECBB1CF544FC}"/>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45E04AD2-A007-905A-5D13-07FB097E7C58}"/>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CD500EE0-80E1-85CC-ED32-AE17617358F9}"/>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2C15161F-CC2D-0E32-EAEE-12A914639ED8}"/>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9CF67C2F-CFDC-5A6C-B540-C83784898308}"/>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Tree>
    <p:extLst>
      <p:ext uri="{BB962C8B-B14F-4D97-AF65-F5344CB8AC3E}">
        <p14:creationId xmlns:p14="http://schemas.microsoft.com/office/powerpoint/2010/main" val="21320220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ABEL01">
            <a:extLst>
              <a:ext uri="{FF2B5EF4-FFF2-40B4-BE49-F238E27FC236}">
                <a16:creationId xmlns:a16="http://schemas.microsoft.com/office/drawing/2014/main" id="{C26BC415-B99C-2E19-315D-F2123707D60F}"/>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9" name="Oval">
            <a:extLst>
              <a:ext uri="{FF2B5EF4-FFF2-40B4-BE49-F238E27FC236}">
                <a16:creationId xmlns:a16="http://schemas.microsoft.com/office/drawing/2014/main" id="{F819EF7F-5D10-E182-3444-BD6C99DD1F1B}"/>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a:extLst>
              <a:ext uri="{FF2B5EF4-FFF2-40B4-BE49-F238E27FC236}">
                <a16:creationId xmlns:a16="http://schemas.microsoft.com/office/drawing/2014/main" id="{9304E7B6-E056-C9B6-67A3-62D4F47BD932}"/>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4" name="AttributeEvaluationTitle">
            <a:extLst>
              <a:ext uri="{FF2B5EF4-FFF2-40B4-BE49-F238E27FC236}">
                <a16:creationId xmlns:a16="http://schemas.microsoft.com/office/drawing/2014/main" id="{3B7D89A2-3393-6011-EC04-71D9E8316C4E}"/>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25" name="Header1">
            <a:extLst>
              <a:ext uri="{FF2B5EF4-FFF2-40B4-BE49-F238E27FC236}">
                <a16:creationId xmlns:a16="http://schemas.microsoft.com/office/drawing/2014/main" id="{718DCB55-9FE1-506D-B98C-5509E4DCDF6B}"/>
              </a:ext>
            </a:extLst>
          </p:cNvPr>
          <p:cNvSpPr>
            <a:spLocks noGrp="1"/>
          </p:cNvSpPr>
          <p:nvPr>
            <p:ph type="title"/>
          </p:nvPr>
        </p:nvSpPr>
        <p:spPr>
          <a:xfrm>
            <a:off x="184288" y="0"/>
            <a:ext cx="11804511" cy="688202"/>
          </a:xfrm>
        </p:spPr>
        <p:txBody>
          <a:bodyPr/>
          <a:lstStyle/>
          <a:p>
            <a:r>
              <a:rPr lang="en-US" dirty="0" err="1">
                <a:latin typeface="+mj-lt"/>
              </a:rPr>
              <a:t>BrandTest</a:t>
            </a:r>
            <a:r>
              <a:rPr lang="en-US" baseline="30000" dirty="0">
                <a:latin typeface="+mj-lt"/>
              </a:rPr>
              <a:t>®</a:t>
            </a:r>
            <a:r>
              <a:rPr lang="en-US" dirty="0">
                <a:latin typeface="+mj-lt"/>
              </a:rPr>
              <a:t> Market Research - Attribute Evaluations (&lt;&lt;</a:t>
            </a:r>
            <a:r>
              <a:rPr lang="en-US" dirty="0" err="1">
                <a:latin typeface="+mj-lt"/>
              </a:rPr>
              <a:t>AttributeEvaluationTitle</a:t>
            </a:r>
            <a:r>
              <a:rPr lang="en-US" dirty="0">
                <a:latin typeface="+mj-lt"/>
              </a:rPr>
              <a:t>&gt;&gt;) Results</a:t>
            </a:r>
            <a:br>
              <a:rPr lang="en-US" dirty="0">
                <a:latin typeface="+mj-lt"/>
              </a:rPr>
            </a:br>
            <a:endParaRPr lang="en-US" dirty="0">
              <a:latin typeface="+mj-lt"/>
            </a:endParaRPr>
          </a:p>
        </p:txBody>
      </p:sp>
      <p:sp>
        <p:nvSpPr>
          <p:cNvPr id="2" name="TESTNAME29">
            <a:extLst>
              <a:ext uri="{FF2B5EF4-FFF2-40B4-BE49-F238E27FC236}">
                <a16:creationId xmlns:a16="http://schemas.microsoft.com/office/drawing/2014/main" id="{20F70D05-2FCD-9E83-D330-3544728DD6C9}"/>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DE69F580-316B-C184-49C0-5DEFD2EECC0C}"/>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E5C961A6-8316-E428-6BB7-BC073E564324}"/>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1595788D-ECBA-3BE6-CBBC-1701DFE6F5C1}"/>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C1ABEDD9-A23F-DF31-F3A8-9FA3678E48FA}"/>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E37BAF98-04AB-93D4-93C1-719DB3465C54}"/>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5E36B529-5EB4-645F-F600-1CF3F81B6D03}"/>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1D207CC1-7ABC-2784-D79A-561C6F2BF6E3}"/>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0" name="TESTNAME21">
            <a:extLst>
              <a:ext uri="{FF2B5EF4-FFF2-40B4-BE49-F238E27FC236}">
                <a16:creationId xmlns:a16="http://schemas.microsoft.com/office/drawing/2014/main" id="{25EB3485-F32F-2930-0D2B-61F30270D409}"/>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1" name="TESTNAME20">
            <a:extLst>
              <a:ext uri="{FF2B5EF4-FFF2-40B4-BE49-F238E27FC236}">
                <a16:creationId xmlns:a16="http://schemas.microsoft.com/office/drawing/2014/main" id="{C25861EF-907F-D05B-D487-FAAA683D7C98}"/>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2" name="TESTNAME19">
            <a:extLst>
              <a:ext uri="{FF2B5EF4-FFF2-40B4-BE49-F238E27FC236}">
                <a16:creationId xmlns:a16="http://schemas.microsoft.com/office/drawing/2014/main" id="{3BEF86B8-43AC-6F92-EED9-FD77177F0203}"/>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3" name="TESTNAME18">
            <a:extLst>
              <a:ext uri="{FF2B5EF4-FFF2-40B4-BE49-F238E27FC236}">
                <a16:creationId xmlns:a16="http://schemas.microsoft.com/office/drawing/2014/main" id="{E1148C71-3FDB-7C80-01CB-E50B40B5FD99}"/>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14" name="TESTNAME17">
            <a:extLst>
              <a:ext uri="{FF2B5EF4-FFF2-40B4-BE49-F238E27FC236}">
                <a16:creationId xmlns:a16="http://schemas.microsoft.com/office/drawing/2014/main" id="{8FF26440-8330-DB49-826E-FBCDCE76B680}"/>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15" name="TESTNAME16">
            <a:extLst>
              <a:ext uri="{FF2B5EF4-FFF2-40B4-BE49-F238E27FC236}">
                <a16:creationId xmlns:a16="http://schemas.microsoft.com/office/drawing/2014/main" id="{44A245E8-53F3-AFBF-9BD8-DB4B60E94BB4}"/>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16" name="TESTNAME15">
            <a:extLst>
              <a:ext uri="{FF2B5EF4-FFF2-40B4-BE49-F238E27FC236}">
                <a16:creationId xmlns:a16="http://schemas.microsoft.com/office/drawing/2014/main" id="{EFE9403B-1737-F78A-7B1A-3EB205DAD695}"/>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17" name="TESTNAME14">
            <a:extLst>
              <a:ext uri="{FF2B5EF4-FFF2-40B4-BE49-F238E27FC236}">
                <a16:creationId xmlns:a16="http://schemas.microsoft.com/office/drawing/2014/main" id="{826C7811-83DA-6501-A796-8CFB861AF674}"/>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18" name="TESTNAME13">
            <a:extLst>
              <a:ext uri="{FF2B5EF4-FFF2-40B4-BE49-F238E27FC236}">
                <a16:creationId xmlns:a16="http://schemas.microsoft.com/office/drawing/2014/main" id="{1444F09A-3DD3-F6D9-5644-4CA47C601379}"/>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52CE6EC2-7B81-790F-587E-7B6B9287C10C}"/>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CCFA3906-0618-B496-1E2A-05D5437BB090}"/>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9C6FD583-8F11-8AC5-6976-41D5698AFE36}"/>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48DD44BD-92E6-AF3E-BEFF-25C199D3BF4E}"/>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8B28E809-223D-C289-B75B-4D48E4D4E51B}"/>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93E158DC-F9AB-86B5-C431-8A73BDC5629F}"/>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AC0C82D7-0AA4-1171-B91D-1C803658C308}"/>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1913DE49-72D9-03DA-7B36-E1B5854F8640}"/>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D30AD36D-C71A-BDF0-8562-FEE0E9441A13}"/>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1B90CB83-7265-A533-7826-1034640BA182}"/>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8BA720B4-2C69-7B91-06A0-C6C5096A3F10}"/>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6CCAFE24-CC23-A1D9-2E8B-8D5B244B9F93}"/>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72BAB6E3-2B0A-6ACD-23AE-34302ABDE912}"/>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BD6B29BE-5D2E-115E-665B-0FCC66E3E138}"/>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40" name="LABEL00">
            <a:extLst>
              <a:ext uri="{FF2B5EF4-FFF2-40B4-BE49-F238E27FC236}">
                <a16:creationId xmlns:a16="http://schemas.microsoft.com/office/drawing/2014/main" id="{016CE4F9-5865-C22E-6702-D4E5E49C126E}"/>
              </a:ext>
            </a:extLst>
          </p:cNvPr>
          <p:cNvSpPr/>
          <p:nvPr/>
        </p:nvSpPr>
        <p:spPr>
          <a:xfrm>
            <a:off x="6519577" y="5896815"/>
            <a:ext cx="1580881"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Tree>
    <p:extLst>
      <p:ext uri="{BB962C8B-B14F-4D97-AF65-F5344CB8AC3E}">
        <p14:creationId xmlns:p14="http://schemas.microsoft.com/office/powerpoint/2010/main" val="3805395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ABEL01">
            <a:extLst>
              <a:ext uri="{FF2B5EF4-FFF2-40B4-BE49-F238E27FC236}">
                <a16:creationId xmlns:a16="http://schemas.microsoft.com/office/drawing/2014/main" id="{C26BC415-B99C-2E19-315D-F2123707D60F}"/>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9" name="Oval">
            <a:extLst>
              <a:ext uri="{FF2B5EF4-FFF2-40B4-BE49-F238E27FC236}">
                <a16:creationId xmlns:a16="http://schemas.microsoft.com/office/drawing/2014/main" id="{F819EF7F-5D10-E182-3444-BD6C99DD1F1B}"/>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a:extLst>
              <a:ext uri="{FF2B5EF4-FFF2-40B4-BE49-F238E27FC236}">
                <a16:creationId xmlns:a16="http://schemas.microsoft.com/office/drawing/2014/main" id="{9304E7B6-E056-C9B6-67A3-62D4F47BD932}"/>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4" name="AttributeEvaluationTitle">
            <a:extLst>
              <a:ext uri="{FF2B5EF4-FFF2-40B4-BE49-F238E27FC236}">
                <a16:creationId xmlns:a16="http://schemas.microsoft.com/office/drawing/2014/main" id="{3B7D89A2-3393-6011-EC04-71D9E8316C4E}"/>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25" name="Header1">
            <a:extLst>
              <a:ext uri="{FF2B5EF4-FFF2-40B4-BE49-F238E27FC236}">
                <a16:creationId xmlns:a16="http://schemas.microsoft.com/office/drawing/2014/main" id="{718DCB55-9FE1-506D-B98C-5509E4DCDF6B}"/>
              </a:ext>
            </a:extLst>
          </p:cNvPr>
          <p:cNvSpPr>
            <a:spLocks noGrp="1"/>
          </p:cNvSpPr>
          <p:nvPr>
            <p:ph type="title"/>
          </p:nvPr>
        </p:nvSpPr>
        <p:spPr>
          <a:xfrm>
            <a:off x="184288" y="0"/>
            <a:ext cx="11804511" cy="688202"/>
          </a:xfrm>
        </p:spPr>
        <p:txBody>
          <a:bodyPr/>
          <a:lstStyle/>
          <a:p>
            <a:r>
              <a:rPr lang="en-US" dirty="0" err="1">
                <a:latin typeface="+mj-lt"/>
              </a:rPr>
              <a:t>BrandTest</a:t>
            </a:r>
            <a:r>
              <a:rPr lang="en-US" baseline="30000" dirty="0">
                <a:latin typeface="+mj-lt"/>
              </a:rPr>
              <a:t>®</a:t>
            </a:r>
            <a:r>
              <a:rPr lang="en-US" dirty="0">
                <a:latin typeface="+mj-lt"/>
              </a:rPr>
              <a:t> Market Research - Attribute Evaluations (&lt;&lt;</a:t>
            </a:r>
            <a:r>
              <a:rPr lang="en-US" dirty="0" err="1">
                <a:latin typeface="+mj-lt"/>
              </a:rPr>
              <a:t>AttributeEvaluationTitle</a:t>
            </a:r>
            <a:r>
              <a:rPr lang="en-US" dirty="0">
                <a:latin typeface="+mj-lt"/>
              </a:rPr>
              <a:t>&gt;&gt;) Results</a:t>
            </a:r>
            <a:br>
              <a:rPr lang="en-US" dirty="0">
                <a:latin typeface="+mj-lt"/>
              </a:rPr>
            </a:br>
            <a:endParaRPr lang="en-US" dirty="0">
              <a:latin typeface="+mj-lt"/>
            </a:endParaRPr>
          </a:p>
        </p:txBody>
      </p:sp>
      <p:sp>
        <p:nvSpPr>
          <p:cNvPr id="2" name="TESTNAME29">
            <a:extLst>
              <a:ext uri="{FF2B5EF4-FFF2-40B4-BE49-F238E27FC236}">
                <a16:creationId xmlns:a16="http://schemas.microsoft.com/office/drawing/2014/main" id="{E137C3B3-BB3F-6147-197C-1AD5235A7608}"/>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F23D12F6-E063-675F-D493-4F6B2C113CFE}"/>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6D7A0474-D708-EE97-AC58-176AEACEDBC4}"/>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8304D284-7987-9275-1F23-602807006083}"/>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E290386D-885A-0F93-C172-7B9FBFA01356}"/>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1D4EBBA2-DC93-4EA5-6798-A92647262E47}"/>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9C3F1FD1-0C45-74E0-530D-1395430A8D2E}"/>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6270A3CB-86F4-1D8E-A31C-7FDD49B7E0A1}"/>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0" name="TESTNAME21">
            <a:extLst>
              <a:ext uri="{FF2B5EF4-FFF2-40B4-BE49-F238E27FC236}">
                <a16:creationId xmlns:a16="http://schemas.microsoft.com/office/drawing/2014/main" id="{F786234B-AA15-5D14-5CE4-B7B00B7B8483}"/>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1" name="TESTNAME20">
            <a:extLst>
              <a:ext uri="{FF2B5EF4-FFF2-40B4-BE49-F238E27FC236}">
                <a16:creationId xmlns:a16="http://schemas.microsoft.com/office/drawing/2014/main" id="{3C115080-7944-FF88-5F19-CFD14E214E38}"/>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2" name="TESTNAME19">
            <a:extLst>
              <a:ext uri="{FF2B5EF4-FFF2-40B4-BE49-F238E27FC236}">
                <a16:creationId xmlns:a16="http://schemas.microsoft.com/office/drawing/2014/main" id="{90210EB3-5E78-10F3-F92C-D0FD421F057F}"/>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3" name="TESTNAME18">
            <a:extLst>
              <a:ext uri="{FF2B5EF4-FFF2-40B4-BE49-F238E27FC236}">
                <a16:creationId xmlns:a16="http://schemas.microsoft.com/office/drawing/2014/main" id="{349B69DB-A3CB-A049-A97F-6B3CDA422D2B}"/>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14" name="TESTNAME17">
            <a:extLst>
              <a:ext uri="{FF2B5EF4-FFF2-40B4-BE49-F238E27FC236}">
                <a16:creationId xmlns:a16="http://schemas.microsoft.com/office/drawing/2014/main" id="{7DB16808-7890-2B8F-C085-34CA19EE4D44}"/>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15" name="TESTNAME16">
            <a:extLst>
              <a:ext uri="{FF2B5EF4-FFF2-40B4-BE49-F238E27FC236}">
                <a16:creationId xmlns:a16="http://schemas.microsoft.com/office/drawing/2014/main" id="{8F938DCA-3AD4-A376-AB3C-E00A9F7A63AF}"/>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16" name="TESTNAME15">
            <a:extLst>
              <a:ext uri="{FF2B5EF4-FFF2-40B4-BE49-F238E27FC236}">
                <a16:creationId xmlns:a16="http://schemas.microsoft.com/office/drawing/2014/main" id="{90C87DEA-DB2C-CCF7-2D71-C3FB4DD6243F}"/>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17" name="TESTNAME14">
            <a:extLst>
              <a:ext uri="{FF2B5EF4-FFF2-40B4-BE49-F238E27FC236}">
                <a16:creationId xmlns:a16="http://schemas.microsoft.com/office/drawing/2014/main" id="{998E6668-478C-8EB2-2112-2DB8246E824F}"/>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18" name="TESTNAME13">
            <a:extLst>
              <a:ext uri="{FF2B5EF4-FFF2-40B4-BE49-F238E27FC236}">
                <a16:creationId xmlns:a16="http://schemas.microsoft.com/office/drawing/2014/main" id="{AEF6E60B-F4B6-9AD9-5A9D-959535FEC577}"/>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776126A6-292A-4B1B-3B51-0D939372350C}"/>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398787B9-548E-6D88-1F7A-5016202B4518}"/>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DA91AC61-5931-40F9-8F9D-0CD86802C1C2}"/>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9B72F863-420E-38F5-623A-640E893B38A5}"/>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E354F741-AB5C-DDE4-E585-026192B099EC}"/>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B7F021FA-4616-757F-BBCA-1D8DF57D725D}"/>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F150AE30-AF75-683D-5872-4583B64C5923}"/>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FA42AA24-98A2-BD30-929E-E11E2D00C6C5}"/>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420F01BF-43FC-6695-9B8C-D13DE3E02A9F}"/>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4D7A3E27-578D-C01A-6100-AC812A848A50}"/>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80015379-E9AA-CBCF-961A-BD2B12B3FD0F}"/>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40D10EF5-10FC-0A1A-92A3-890807BF505B}"/>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850C3A13-8506-5E2B-CDC7-E07F24327923}"/>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CE612D7D-404B-DF18-A4AF-E843324800A6}"/>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40" name="LABEL00">
            <a:extLst>
              <a:ext uri="{FF2B5EF4-FFF2-40B4-BE49-F238E27FC236}">
                <a16:creationId xmlns:a16="http://schemas.microsoft.com/office/drawing/2014/main" id="{B4D97332-D352-DDFD-ECDB-B80904C07933}"/>
              </a:ext>
            </a:extLst>
          </p:cNvPr>
          <p:cNvSpPr/>
          <p:nvPr/>
        </p:nvSpPr>
        <p:spPr>
          <a:xfrm>
            <a:off x="6519577" y="5896815"/>
            <a:ext cx="1580881"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Tree>
    <p:extLst>
      <p:ext uri="{BB962C8B-B14F-4D97-AF65-F5344CB8AC3E}">
        <p14:creationId xmlns:p14="http://schemas.microsoft.com/office/powerpoint/2010/main" val="2836026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ABEL01">
            <a:extLst>
              <a:ext uri="{FF2B5EF4-FFF2-40B4-BE49-F238E27FC236}">
                <a16:creationId xmlns:a16="http://schemas.microsoft.com/office/drawing/2014/main" id="{C26BC415-B99C-2E19-315D-F2123707D60F}"/>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19" name="Oval">
            <a:extLst>
              <a:ext uri="{FF2B5EF4-FFF2-40B4-BE49-F238E27FC236}">
                <a16:creationId xmlns:a16="http://schemas.microsoft.com/office/drawing/2014/main" id="{F819EF7F-5D10-E182-3444-BD6C99DD1F1B}"/>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a:extLst>
              <a:ext uri="{FF2B5EF4-FFF2-40B4-BE49-F238E27FC236}">
                <a16:creationId xmlns:a16="http://schemas.microsoft.com/office/drawing/2014/main" id="{9304E7B6-E056-C9B6-67A3-62D4F47BD932}"/>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4" name="AttributeEvaluationTitle">
            <a:extLst>
              <a:ext uri="{FF2B5EF4-FFF2-40B4-BE49-F238E27FC236}">
                <a16:creationId xmlns:a16="http://schemas.microsoft.com/office/drawing/2014/main" id="{3B7D89A2-3393-6011-EC04-71D9E8316C4E}"/>
              </a:ext>
            </a:extLst>
          </p:cNvPr>
          <p:cNvSpPr txBox="1">
            <a:spLocks/>
          </p:cNvSpPr>
          <p:nvPr/>
        </p:nvSpPr>
        <p:spPr>
          <a:xfrm>
            <a:off x="812800" y="2403219"/>
            <a:ext cx="3383279"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&lt;&lt;</a:t>
            </a:r>
            <a:r>
              <a:rPr lang="en-US" sz="1600" dirty="0" err="1">
                <a:solidFill>
                  <a:schemeClr val="bg1"/>
                </a:solidFill>
                <a:latin typeface="+mn-lt"/>
                <a:ea typeface="+mn-ea"/>
                <a:cs typeface="+mn-cs"/>
              </a:rPr>
              <a:t>AttributeEvaluationDescription</a:t>
            </a:r>
            <a:r>
              <a:rPr lang="en-US" sz="1600" dirty="0">
                <a:solidFill>
                  <a:schemeClr val="bg1"/>
                </a:solidFill>
                <a:latin typeface="+mn-lt"/>
                <a:ea typeface="+mn-ea"/>
                <a:cs typeface="+mn-cs"/>
              </a:rPr>
              <a:t>&gt;&gt;</a:t>
            </a:r>
          </a:p>
        </p:txBody>
      </p:sp>
      <p:sp>
        <p:nvSpPr>
          <p:cNvPr id="25" name="Header1">
            <a:extLst>
              <a:ext uri="{FF2B5EF4-FFF2-40B4-BE49-F238E27FC236}">
                <a16:creationId xmlns:a16="http://schemas.microsoft.com/office/drawing/2014/main" id="{718DCB55-9FE1-506D-B98C-5509E4DCDF6B}"/>
              </a:ext>
            </a:extLst>
          </p:cNvPr>
          <p:cNvSpPr>
            <a:spLocks noGrp="1"/>
          </p:cNvSpPr>
          <p:nvPr>
            <p:ph type="title"/>
          </p:nvPr>
        </p:nvSpPr>
        <p:spPr>
          <a:xfrm>
            <a:off x="184288" y="0"/>
            <a:ext cx="11804511" cy="688202"/>
          </a:xfrm>
        </p:spPr>
        <p:txBody>
          <a:bodyPr/>
          <a:lstStyle/>
          <a:p>
            <a:r>
              <a:rPr lang="en-US" dirty="0" err="1">
                <a:latin typeface="+mj-lt"/>
              </a:rPr>
              <a:t>BrandTest</a:t>
            </a:r>
            <a:r>
              <a:rPr lang="en-US" baseline="30000" dirty="0">
                <a:latin typeface="+mj-lt"/>
              </a:rPr>
              <a:t>®</a:t>
            </a:r>
            <a:r>
              <a:rPr lang="en-US" dirty="0">
                <a:latin typeface="+mj-lt"/>
              </a:rPr>
              <a:t> Market Research - Attribute Evaluations (&lt;&lt;</a:t>
            </a:r>
            <a:r>
              <a:rPr lang="en-US" dirty="0" err="1">
                <a:latin typeface="+mj-lt"/>
              </a:rPr>
              <a:t>AttributeEvaluationTitle</a:t>
            </a:r>
            <a:r>
              <a:rPr lang="en-US" dirty="0">
                <a:latin typeface="+mj-lt"/>
              </a:rPr>
              <a:t>&gt;&gt;) Results</a:t>
            </a:r>
            <a:br>
              <a:rPr lang="en-US" dirty="0">
                <a:latin typeface="+mj-lt"/>
              </a:rPr>
            </a:br>
            <a:endParaRPr lang="en-US" dirty="0">
              <a:latin typeface="+mj-lt"/>
            </a:endParaRPr>
          </a:p>
        </p:txBody>
      </p:sp>
      <p:sp>
        <p:nvSpPr>
          <p:cNvPr id="2" name="TESTNAME29">
            <a:extLst>
              <a:ext uri="{FF2B5EF4-FFF2-40B4-BE49-F238E27FC236}">
                <a16:creationId xmlns:a16="http://schemas.microsoft.com/office/drawing/2014/main" id="{45F23256-8387-9457-BB86-6A4D4CE11D36}"/>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3" name="TESTNAME28">
            <a:extLst>
              <a:ext uri="{FF2B5EF4-FFF2-40B4-BE49-F238E27FC236}">
                <a16:creationId xmlns:a16="http://schemas.microsoft.com/office/drawing/2014/main" id="{2FE53423-3487-723D-788C-CDF0174B7719}"/>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4" name="TESTNAME27">
            <a:extLst>
              <a:ext uri="{FF2B5EF4-FFF2-40B4-BE49-F238E27FC236}">
                <a16:creationId xmlns:a16="http://schemas.microsoft.com/office/drawing/2014/main" id="{41E40F9B-2083-E4DF-80A5-68A3DBF4768B}"/>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5" name="TESTNAME26">
            <a:extLst>
              <a:ext uri="{FF2B5EF4-FFF2-40B4-BE49-F238E27FC236}">
                <a16:creationId xmlns:a16="http://schemas.microsoft.com/office/drawing/2014/main" id="{AF6C0CCB-E987-D147-69CF-751F68460893}"/>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6" name="TESTNAME25">
            <a:extLst>
              <a:ext uri="{FF2B5EF4-FFF2-40B4-BE49-F238E27FC236}">
                <a16:creationId xmlns:a16="http://schemas.microsoft.com/office/drawing/2014/main" id="{9AA3B676-5E8A-495D-87D9-215FF9AEEB7A}"/>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7" name="TESTNAME24">
            <a:extLst>
              <a:ext uri="{FF2B5EF4-FFF2-40B4-BE49-F238E27FC236}">
                <a16:creationId xmlns:a16="http://schemas.microsoft.com/office/drawing/2014/main" id="{78BD154C-4367-FC00-81CE-D678E9EF3E89}"/>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8" name="TESTNAME23">
            <a:extLst>
              <a:ext uri="{FF2B5EF4-FFF2-40B4-BE49-F238E27FC236}">
                <a16:creationId xmlns:a16="http://schemas.microsoft.com/office/drawing/2014/main" id="{A07077FD-10B4-C856-9E1C-141D0E7FBCDC}"/>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9" name="TESTNAME22">
            <a:extLst>
              <a:ext uri="{FF2B5EF4-FFF2-40B4-BE49-F238E27FC236}">
                <a16:creationId xmlns:a16="http://schemas.microsoft.com/office/drawing/2014/main" id="{F823AB11-264C-51B2-6B41-F695FD912E5D}"/>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0" name="TESTNAME21">
            <a:extLst>
              <a:ext uri="{FF2B5EF4-FFF2-40B4-BE49-F238E27FC236}">
                <a16:creationId xmlns:a16="http://schemas.microsoft.com/office/drawing/2014/main" id="{AE4A2C9F-2CBC-D8D5-C1AC-CC4CAF604A07}"/>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1" name="TESTNAME20">
            <a:extLst>
              <a:ext uri="{FF2B5EF4-FFF2-40B4-BE49-F238E27FC236}">
                <a16:creationId xmlns:a16="http://schemas.microsoft.com/office/drawing/2014/main" id="{9EE6DECE-F141-4814-556D-4EE7CC7DE761}"/>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2" name="TESTNAME19">
            <a:extLst>
              <a:ext uri="{FF2B5EF4-FFF2-40B4-BE49-F238E27FC236}">
                <a16:creationId xmlns:a16="http://schemas.microsoft.com/office/drawing/2014/main" id="{668AD07B-06DE-A2C1-395B-0F89360CF9E4}"/>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13" name="TESTNAME18">
            <a:extLst>
              <a:ext uri="{FF2B5EF4-FFF2-40B4-BE49-F238E27FC236}">
                <a16:creationId xmlns:a16="http://schemas.microsoft.com/office/drawing/2014/main" id="{3F72B012-908C-5845-50FD-CF05B6EC7EA6}"/>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14" name="TESTNAME17">
            <a:extLst>
              <a:ext uri="{FF2B5EF4-FFF2-40B4-BE49-F238E27FC236}">
                <a16:creationId xmlns:a16="http://schemas.microsoft.com/office/drawing/2014/main" id="{D53EC0A3-97A9-BDA2-81B1-5205D4D30DB1}"/>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15" name="TESTNAME16">
            <a:extLst>
              <a:ext uri="{FF2B5EF4-FFF2-40B4-BE49-F238E27FC236}">
                <a16:creationId xmlns:a16="http://schemas.microsoft.com/office/drawing/2014/main" id="{B47571B8-B25B-5025-B978-8BCBDEF09C7A}"/>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16" name="TESTNAME15">
            <a:extLst>
              <a:ext uri="{FF2B5EF4-FFF2-40B4-BE49-F238E27FC236}">
                <a16:creationId xmlns:a16="http://schemas.microsoft.com/office/drawing/2014/main" id="{827DA33F-865A-9EF0-1127-850646E73399}"/>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17" name="TESTNAME14">
            <a:extLst>
              <a:ext uri="{FF2B5EF4-FFF2-40B4-BE49-F238E27FC236}">
                <a16:creationId xmlns:a16="http://schemas.microsoft.com/office/drawing/2014/main" id="{23963ACB-2C39-9FC5-FD68-D5B07CFEB238}"/>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18" name="TESTNAME13">
            <a:extLst>
              <a:ext uri="{FF2B5EF4-FFF2-40B4-BE49-F238E27FC236}">
                <a16:creationId xmlns:a16="http://schemas.microsoft.com/office/drawing/2014/main" id="{13A741C3-F8B7-E579-7B18-9B1ED198C623}"/>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8E1C079C-3084-8BBE-D11D-866CAFB38181}"/>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DC3AF783-26DE-7AE1-C160-43D20C163A58}"/>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9BAA9D7D-4E9E-44F8-2A05-CE7B1B4B8D9C}"/>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D228A75E-52D3-57BD-4AC4-2E24A38795C3}"/>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46BD8A50-2988-5CBD-5240-3338A6E307B3}"/>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294B6A32-D35E-B61E-8003-3A91746F2711}"/>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F5A75422-087A-301F-9C71-EF4FEFB84104}"/>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5AFF6A59-E47F-FFEE-1BF7-459591F5F340}"/>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DC6E14AC-4276-91C4-09EF-DC272E1C0AA9}"/>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E29C1C19-6CDB-CF1E-B1CC-4061863B0A74}"/>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2D315506-A065-1866-29B4-5D6F86354FB9}"/>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7EC7A074-FA98-1EA9-C940-12D7662775D2}"/>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5ACFEB84-B3E7-466A-1A29-7464AC87C56D}"/>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D7A2D8CC-F7C7-0BA7-C1B1-11071CBD8505}"/>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40" name="LABEL00">
            <a:extLst>
              <a:ext uri="{FF2B5EF4-FFF2-40B4-BE49-F238E27FC236}">
                <a16:creationId xmlns:a16="http://schemas.microsoft.com/office/drawing/2014/main" id="{1D122BCA-CCC1-A9DC-9837-07B90E191938}"/>
              </a:ext>
            </a:extLst>
          </p:cNvPr>
          <p:cNvSpPr/>
          <p:nvPr/>
        </p:nvSpPr>
        <p:spPr>
          <a:xfrm>
            <a:off x="6519577" y="5896815"/>
            <a:ext cx="1580881"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Tree>
    <p:extLst>
      <p:ext uri="{BB962C8B-B14F-4D97-AF65-F5344CB8AC3E}">
        <p14:creationId xmlns:p14="http://schemas.microsoft.com/office/powerpoint/2010/main" val="3412391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a:extLst>
              <a:ext uri="{FF2B5EF4-FFF2-40B4-BE49-F238E27FC236}">
                <a16:creationId xmlns:a16="http://schemas.microsoft.com/office/drawing/2014/main" id="{705E1115-1E7D-F16F-C88D-0CCE87F4576E}"/>
              </a:ext>
            </a:extLst>
          </p:cNvPr>
          <p:cNvSpPr/>
          <p:nvPr/>
        </p:nvSpPr>
        <p:spPr>
          <a:xfrm>
            <a:off x="487450" y="789979"/>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888B774-7F2C-09E2-091E-8E89A8E80DD0}"/>
              </a:ext>
            </a:extLst>
          </p:cNvPr>
          <p:cNvSpPr>
            <a:spLocks noGrp="1"/>
          </p:cNvSpPr>
          <p:nvPr>
            <p:ph type="title"/>
          </p:nvPr>
        </p:nvSpPr>
        <p:spPr>
          <a:xfrm>
            <a:off x="184288" y="0"/>
            <a:ext cx="11725137" cy="441916"/>
          </a:xfrm>
        </p:spPr>
        <p:txBody>
          <a:bodyPr/>
          <a:lstStyle/>
          <a:p>
            <a:r>
              <a:rPr lang="en-US" dirty="0" err="1">
                <a:latin typeface="+mj-lt"/>
              </a:rPr>
              <a:t>BrandTest</a:t>
            </a:r>
            <a:r>
              <a:rPr lang="en-US" baseline="30000" dirty="0">
                <a:latin typeface="+mj-lt"/>
              </a:rPr>
              <a:t>®</a:t>
            </a:r>
            <a:r>
              <a:rPr lang="en-US" dirty="0">
                <a:latin typeface="+mj-lt"/>
              </a:rPr>
              <a:t> Market Research - Attribute Evaluations (Attribute Aggregate) Results</a:t>
            </a:r>
          </a:p>
        </p:txBody>
      </p:sp>
      <p:sp>
        <p:nvSpPr>
          <p:cNvPr id="18" name="AttributeEvaluationTitle">
            <a:extLst>
              <a:ext uri="{FF2B5EF4-FFF2-40B4-BE49-F238E27FC236}">
                <a16:creationId xmlns:a16="http://schemas.microsoft.com/office/drawing/2014/main" id="{3E9F3FB5-4D66-95E2-4B45-01B3DF0A2AAC}"/>
              </a:ext>
            </a:extLst>
          </p:cNvPr>
          <p:cNvSpPr txBox="1">
            <a:spLocks/>
          </p:cNvSpPr>
          <p:nvPr/>
        </p:nvSpPr>
        <p:spPr>
          <a:xfrm>
            <a:off x="919135" y="2403219"/>
            <a:ext cx="3178278" cy="440120"/>
          </a:xfrm>
          <a:prstGeom prst="rect">
            <a:avLst/>
          </a:prstGeom>
          <a:effectLst/>
        </p:spPr>
        <p:txBody>
          <a:bodyPr vert="horz" wrap="square" lIns="0" tIns="192024" rIns="0" bIns="0" rtlCol="0" anchor="t" anchorCtr="0">
            <a:spAutoFit/>
          </a:bodyPr>
          <a:lstStyle>
            <a:lvl1pPr algn="l" defTabSz="914318" rtl="0" eaLnBrk="1" latinLnBrk="0" hangingPunct="1">
              <a:lnSpc>
                <a:spcPct val="80000"/>
              </a:lnSpc>
              <a:spcBef>
                <a:spcPct val="0"/>
              </a:spcBef>
              <a:buNone/>
              <a:defRPr sz="2000" b="1" i="0" kern="1200" spc="-100" baseline="0">
                <a:solidFill>
                  <a:srgbClr val="062E83"/>
                </a:solidFill>
                <a:latin typeface="Montserrat" charset="0"/>
                <a:ea typeface="Montserrat" charset="0"/>
                <a:cs typeface="Montserrat" charset="0"/>
              </a:defRPr>
            </a:lvl1pPr>
          </a:lstStyle>
          <a:p>
            <a:pPr algn="ctr">
              <a:lnSpc>
                <a:spcPct val="100000"/>
              </a:lnSpc>
              <a:spcBef>
                <a:spcPts val="1000"/>
              </a:spcBef>
            </a:pPr>
            <a:r>
              <a:rPr lang="en-US" sz="1600" dirty="0">
                <a:solidFill>
                  <a:schemeClr val="bg1"/>
                </a:solidFill>
                <a:latin typeface="+mn-lt"/>
                <a:ea typeface="+mn-ea"/>
                <a:cs typeface="+mn-cs"/>
              </a:rPr>
              <a:t>Attribute Aggregate</a:t>
            </a:r>
          </a:p>
        </p:txBody>
      </p:sp>
      <p:graphicFrame>
        <p:nvGraphicFramePr>
          <p:cNvPr id="2" name="Chart">
            <a:extLst>
              <a:ext uri="{FF2B5EF4-FFF2-40B4-BE49-F238E27FC236}">
                <a16:creationId xmlns:a16="http://schemas.microsoft.com/office/drawing/2014/main" id="{12577870-73FE-54C3-DBE6-CD0CD4C0902F}"/>
              </a:ext>
            </a:extLst>
          </p:cNvPr>
          <p:cNvGraphicFramePr/>
          <p:nvPr/>
        </p:nvGraphicFramePr>
        <p:xfrm>
          <a:off x="6096000" y="665372"/>
          <a:ext cx="560855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4" name="lblMeans">
            <a:extLst>
              <a:ext uri="{FF2B5EF4-FFF2-40B4-BE49-F238E27FC236}">
                <a16:creationId xmlns:a16="http://schemas.microsoft.com/office/drawing/2014/main" id="{15FBBD9C-D681-FC31-D170-306B4BF0EA7A}"/>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6" name="TESTNAME29">
            <a:extLst>
              <a:ext uri="{FF2B5EF4-FFF2-40B4-BE49-F238E27FC236}">
                <a16:creationId xmlns:a16="http://schemas.microsoft.com/office/drawing/2014/main" id="{509599D8-6C59-E302-D5E1-6B7B969C7505}"/>
              </a:ext>
            </a:extLst>
          </p:cNvPr>
          <p:cNvSpPr>
            <a:spLocks noChangeArrowheads="1"/>
          </p:cNvSpPr>
          <p:nvPr/>
        </p:nvSpPr>
        <p:spPr bwMode="auto">
          <a:xfrm>
            <a:off x="5055608" y="569940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TESTNAME29</a:t>
            </a:r>
            <a:endParaRPr kumimoji="0" lang="en-US" altLang="en-US" sz="1400" b="1" i="0" u="none" strike="noStrike" cap="none" normalizeH="0" baseline="0" dirty="0">
              <a:ln>
                <a:noFill/>
              </a:ln>
              <a:solidFill>
                <a:srgbClr val="009900"/>
              </a:solidFill>
              <a:effectLst/>
            </a:endParaRPr>
          </a:p>
        </p:txBody>
      </p:sp>
      <p:sp>
        <p:nvSpPr>
          <p:cNvPr id="7" name="TESTNAME28">
            <a:extLst>
              <a:ext uri="{FF2B5EF4-FFF2-40B4-BE49-F238E27FC236}">
                <a16:creationId xmlns:a16="http://schemas.microsoft.com/office/drawing/2014/main" id="{42ABE61B-CE17-27C6-D09F-D74D53A7C446}"/>
              </a:ext>
            </a:extLst>
          </p:cNvPr>
          <p:cNvSpPr>
            <a:spLocks noChangeArrowheads="1"/>
          </p:cNvSpPr>
          <p:nvPr/>
        </p:nvSpPr>
        <p:spPr bwMode="auto">
          <a:xfrm>
            <a:off x="5055608" y="55412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TESTNAME28</a:t>
            </a:r>
            <a:endParaRPr kumimoji="0" lang="en-US" altLang="en-US" sz="1400" b="1" i="0" u="none" strike="noStrike" cap="none" normalizeH="0" baseline="0" dirty="0">
              <a:ln>
                <a:noFill/>
              </a:ln>
              <a:solidFill>
                <a:srgbClr val="009900"/>
              </a:solidFill>
              <a:effectLst/>
            </a:endParaRPr>
          </a:p>
        </p:txBody>
      </p:sp>
      <p:sp>
        <p:nvSpPr>
          <p:cNvPr id="8" name="TESTNAME27">
            <a:extLst>
              <a:ext uri="{FF2B5EF4-FFF2-40B4-BE49-F238E27FC236}">
                <a16:creationId xmlns:a16="http://schemas.microsoft.com/office/drawing/2014/main" id="{AF0BC3F7-5A39-4731-2163-2600468FAE86}"/>
              </a:ext>
            </a:extLst>
          </p:cNvPr>
          <p:cNvSpPr>
            <a:spLocks noChangeArrowheads="1"/>
          </p:cNvSpPr>
          <p:nvPr/>
        </p:nvSpPr>
        <p:spPr bwMode="auto">
          <a:xfrm>
            <a:off x="5055608" y="536882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TESTNAME27</a:t>
            </a:r>
            <a:endParaRPr kumimoji="0" lang="en-US" altLang="en-US" sz="1400" b="1" i="0" u="none" strike="noStrike" cap="none" normalizeH="0" baseline="0" dirty="0">
              <a:ln>
                <a:noFill/>
              </a:ln>
              <a:solidFill>
                <a:srgbClr val="009900"/>
              </a:solidFill>
              <a:effectLst/>
            </a:endParaRPr>
          </a:p>
        </p:txBody>
      </p:sp>
      <p:sp>
        <p:nvSpPr>
          <p:cNvPr id="9" name="TESTNAME26">
            <a:extLst>
              <a:ext uri="{FF2B5EF4-FFF2-40B4-BE49-F238E27FC236}">
                <a16:creationId xmlns:a16="http://schemas.microsoft.com/office/drawing/2014/main" id="{BA6A5786-A45F-4C63-3C0C-EB7D3340CCA4}"/>
              </a:ext>
            </a:extLst>
          </p:cNvPr>
          <p:cNvSpPr>
            <a:spLocks noChangeArrowheads="1"/>
          </p:cNvSpPr>
          <p:nvPr/>
        </p:nvSpPr>
        <p:spPr bwMode="auto">
          <a:xfrm>
            <a:off x="5055608" y="520148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TESTNAME26</a:t>
            </a:r>
            <a:endParaRPr kumimoji="0" lang="en-US" altLang="en-US" sz="1400" b="1" i="0" u="none" strike="noStrike" cap="none" normalizeH="0" baseline="0" dirty="0">
              <a:ln>
                <a:noFill/>
              </a:ln>
              <a:solidFill>
                <a:srgbClr val="009900"/>
              </a:solidFill>
              <a:effectLst/>
            </a:endParaRPr>
          </a:p>
        </p:txBody>
      </p:sp>
      <p:sp>
        <p:nvSpPr>
          <p:cNvPr id="10" name="TESTNAME25">
            <a:extLst>
              <a:ext uri="{FF2B5EF4-FFF2-40B4-BE49-F238E27FC236}">
                <a16:creationId xmlns:a16="http://schemas.microsoft.com/office/drawing/2014/main" id="{6C5A2210-113A-0FC3-06B7-1A1095B5BE55}"/>
              </a:ext>
            </a:extLst>
          </p:cNvPr>
          <p:cNvSpPr>
            <a:spLocks noChangeArrowheads="1"/>
          </p:cNvSpPr>
          <p:nvPr/>
        </p:nvSpPr>
        <p:spPr bwMode="auto">
          <a:xfrm>
            <a:off x="5055608" y="5034444"/>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TESTNAME25</a:t>
            </a:r>
            <a:endParaRPr kumimoji="0" lang="en-US" altLang="en-US" sz="1400" b="1" i="0" u="none" strike="noStrike" cap="none" normalizeH="0" baseline="0" dirty="0">
              <a:ln>
                <a:noFill/>
              </a:ln>
              <a:solidFill>
                <a:srgbClr val="009900"/>
              </a:solidFill>
              <a:effectLst/>
            </a:endParaRPr>
          </a:p>
        </p:txBody>
      </p:sp>
      <p:sp>
        <p:nvSpPr>
          <p:cNvPr id="13" name="TESTNAME24">
            <a:extLst>
              <a:ext uri="{FF2B5EF4-FFF2-40B4-BE49-F238E27FC236}">
                <a16:creationId xmlns:a16="http://schemas.microsoft.com/office/drawing/2014/main" id="{65531034-E781-3C6B-6643-8B38E061F35C}"/>
              </a:ext>
            </a:extLst>
          </p:cNvPr>
          <p:cNvSpPr>
            <a:spLocks noChangeArrowheads="1"/>
          </p:cNvSpPr>
          <p:nvPr/>
        </p:nvSpPr>
        <p:spPr bwMode="auto">
          <a:xfrm>
            <a:off x="5055608" y="485635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TESTNAME24</a:t>
            </a:r>
            <a:endParaRPr kumimoji="0" lang="en-US" altLang="en-US" sz="1400" b="1" i="0" u="none" strike="noStrike" cap="none" normalizeH="0" baseline="0" dirty="0">
              <a:ln>
                <a:noFill/>
              </a:ln>
              <a:solidFill>
                <a:srgbClr val="009900"/>
              </a:solidFill>
              <a:effectLst/>
            </a:endParaRPr>
          </a:p>
        </p:txBody>
      </p:sp>
      <p:sp>
        <p:nvSpPr>
          <p:cNvPr id="14" name="TESTNAME23">
            <a:extLst>
              <a:ext uri="{FF2B5EF4-FFF2-40B4-BE49-F238E27FC236}">
                <a16:creationId xmlns:a16="http://schemas.microsoft.com/office/drawing/2014/main" id="{7A56AE84-0BCE-9486-56C6-A69C9A4CB70B}"/>
              </a:ext>
            </a:extLst>
          </p:cNvPr>
          <p:cNvSpPr>
            <a:spLocks noChangeArrowheads="1"/>
          </p:cNvSpPr>
          <p:nvPr/>
        </p:nvSpPr>
        <p:spPr bwMode="auto">
          <a:xfrm>
            <a:off x="5055608" y="468746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TESTNAME23</a:t>
            </a:r>
            <a:endParaRPr kumimoji="0" lang="en-US" altLang="en-US" sz="1400" b="1" i="0" u="none" strike="noStrike" cap="none" normalizeH="0" baseline="0" dirty="0">
              <a:ln>
                <a:noFill/>
              </a:ln>
              <a:solidFill>
                <a:srgbClr val="009900"/>
              </a:solidFill>
              <a:effectLst/>
            </a:endParaRPr>
          </a:p>
        </p:txBody>
      </p:sp>
      <p:sp>
        <p:nvSpPr>
          <p:cNvPr id="15" name="TESTNAME22">
            <a:extLst>
              <a:ext uri="{FF2B5EF4-FFF2-40B4-BE49-F238E27FC236}">
                <a16:creationId xmlns:a16="http://schemas.microsoft.com/office/drawing/2014/main" id="{7D9A7322-5454-950C-DE88-7C1C4E74F9A6}"/>
              </a:ext>
            </a:extLst>
          </p:cNvPr>
          <p:cNvSpPr>
            <a:spLocks noChangeArrowheads="1"/>
          </p:cNvSpPr>
          <p:nvPr/>
        </p:nvSpPr>
        <p:spPr bwMode="auto">
          <a:xfrm>
            <a:off x="5055608" y="451891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TESTNAME22</a:t>
            </a:r>
            <a:endParaRPr kumimoji="0" lang="en-US" altLang="en-US" sz="1400" b="1" i="0" u="none" strike="noStrike" cap="none" normalizeH="0" baseline="0" dirty="0">
              <a:ln>
                <a:noFill/>
              </a:ln>
              <a:solidFill>
                <a:srgbClr val="009900"/>
              </a:solidFill>
              <a:effectLst/>
            </a:endParaRPr>
          </a:p>
        </p:txBody>
      </p:sp>
      <p:sp>
        <p:nvSpPr>
          <p:cNvPr id="16" name="TESTNAME21">
            <a:extLst>
              <a:ext uri="{FF2B5EF4-FFF2-40B4-BE49-F238E27FC236}">
                <a16:creationId xmlns:a16="http://schemas.microsoft.com/office/drawing/2014/main" id="{7DE4D150-497E-7204-922D-B8EBC72CF8BE}"/>
              </a:ext>
            </a:extLst>
          </p:cNvPr>
          <p:cNvSpPr>
            <a:spLocks noChangeArrowheads="1"/>
          </p:cNvSpPr>
          <p:nvPr/>
        </p:nvSpPr>
        <p:spPr bwMode="auto">
          <a:xfrm>
            <a:off x="5055608" y="434205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TESTNAME21</a:t>
            </a:r>
            <a:endParaRPr kumimoji="0" lang="en-US" altLang="en-US" sz="1400" b="1" i="0" u="none" strike="noStrike" cap="none" normalizeH="0" baseline="0" dirty="0">
              <a:ln>
                <a:noFill/>
              </a:ln>
              <a:solidFill>
                <a:srgbClr val="009900"/>
              </a:solidFill>
              <a:effectLst/>
            </a:endParaRPr>
          </a:p>
        </p:txBody>
      </p:sp>
      <p:sp>
        <p:nvSpPr>
          <p:cNvPr id="17" name="TESTNAME20">
            <a:extLst>
              <a:ext uri="{FF2B5EF4-FFF2-40B4-BE49-F238E27FC236}">
                <a16:creationId xmlns:a16="http://schemas.microsoft.com/office/drawing/2014/main" id="{7EA52349-A6DA-91D1-D291-6463140F9965}"/>
              </a:ext>
            </a:extLst>
          </p:cNvPr>
          <p:cNvSpPr>
            <a:spLocks noChangeArrowheads="1"/>
          </p:cNvSpPr>
          <p:nvPr/>
        </p:nvSpPr>
        <p:spPr bwMode="auto">
          <a:xfrm>
            <a:off x="5055608" y="416054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TESTNAME20</a:t>
            </a:r>
            <a:endParaRPr kumimoji="0" lang="en-US" altLang="en-US" sz="1400" b="1" i="0" u="none" strike="noStrike" cap="none" normalizeH="0" baseline="0" dirty="0">
              <a:ln>
                <a:noFill/>
              </a:ln>
              <a:solidFill>
                <a:srgbClr val="009900"/>
              </a:solidFill>
              <a:effectLst/>
            </a:endParaRPr>
          </a:p>
        </p:txBody>
      </p:sp>
      <p:sp>
        <p:nvSpPr>
          <p:cNvPr id="19" name="TESTNAME19">
            <a:extLst>
              <a:ext uri="{FF2B5EF4-FFF2-40B4-BE49-F238E27FC236}">
                <a16:creationId xmlns:a16="http://schemas.microsoft.com/office/drawing/2014/main" id="{794C6F04-F724-FD36-D492-74EA81A4961B}"/>
              </a:ext>
            </a:extLst>
          </p:cNvPr>
          <p:cNvSpPr>
            <a:spLocks noChangeArrowheads="1"/>
          </p:cNvSpPr>
          <p:nvPr/>
        </p:nvSpPr>
        <p:spPr bwMode="auto">
          <a:xfrm>
            <a:off x="5055608" y="398282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TESTNAME19</a:t>
            </a:r>
            <a:endParaRPr kumimoji="0" lang="en-US" altLang="en-US" sz="1400" b="1" i="0" u="none" strike="noStrike" cap="none" normalizeH="0" baseline="0" dirty="0">
              <a:ln>
                <a:noFill/>
              </a:ln>
              <a:solidFill>
                <a:srgbClr val="009900"/>
              </a:solidFill>
              <a:effectLst/>
            </a:endParaRPr>
          </a:p>
        </p:txBody>
      </p:sp>
      <p:sp>
        <p:nvSpPr>
          <p:cNvPr id="20" name="TESTNAME18">
            <a:extLst>
              <a:ext uri="{FF2B5EF4-FFF2-40B4-BE49-F238E27FC236}">
                <a16:creationId xmlns:a16="http://schemas.microsoft.com/office/drawing/2014/main" id="{B140B1E8-BBDB-2486-6194-16314146D6F9}"/>
              </a:ext>
            </a:extLst>
          </p:cNvPr>
          <p:cNvSpPr>
            <a:spLocks noChangeArrowheads="1"/>
          </p:cNvSpPr>
          <p:nvPr/>
        </p:nvSpPr>
        <p:spPr bwMode="auto">
          <a:xfrm>
            <a:off x="5055608" y="3805107"/>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TESTNAME18</a:t>
            </a:r>
            <a:endParaRPr kumimoji="0" lang="en-US" altLang="en-US" sz="1400" b="1" i="0" u="none" strike="noStrike" cap="none" normalizeH="0" baseline="0" dirty="0">
              <a:ln>
                <a:noFill/>
              </a:ln>
              <a:solidFill>
                <a:srgbClr val="009900"/>
              </a:solidFill>
              <a:effectLst/>
            </a:endParaRPr>
          </a:p>
        </p:txBody>
      </p:sp>
      <p:sp>
        <p:nvSpPr>
          <p:cNvPr id="21" name="TESTNAME17">
            <a:extLst>
              <a:ext uri="{FF2B5EF4-FFF2-40B4-BE49-F238E27FC236}">
                <a16:creationId xmlns:a16="http://schemas.microsoft.com/office/drawing/2014/main" id="{1B2390D9-6E40-BC57-ECAF-BD303E27E74A}"/>
              </a:ext>
            </a:extLst>
          </p:cNvPr>
          <p:cNvSpPr>
            <a:spLocks noChangeArrowheads="1"/>
          </p:cNvSpPr>
          <p:nvPr/>
        </p:nvSpPr>
        <p:spPr bwMode="auto">
          <a:xfrm>
            <a:off x="5055608" y="362738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TESTNAME17</a:t>
            </a:r>
            <a:endParaRPr kumimoji="0" lang="en-US" altLang="en-US" sz="1400" b="1" i="0" u="none" strike="noStrike" cap="none" normalizeH="0" baseline="0" dirty="0">
              <a:ln>
                <a:noFill/>
              </a:ln>
              <a:solidFill>
                <a:srgbClr val="009900"/>
              </a:solidFill>
              <a:effectLst/>
            </a:endParaRPr>
          </a:p>
        </p:txBody>
      </p:sp>
      <p:sp>
        <p:nvSpPr>
          <p:cNvPr id="22" name="TESTNAME16">
            <a:extLst>
              <a:ext uri="{FF2B5EF4-FFF2-40B4-BE49-F238E27FC236}">
                <a16:creationId xmlns:a16="http://schemas.microsoft.com/office/drawing/2014/main" id="{0C0CB70A-484A-D525-EB07-3C579A2F3813}"/>
              </a:ext>
            </a:extLst>
          </p:cNvPr>
          <p:cNvSpPr>
            <a:spLocks noChangeArrowheads="1"/>
          </p:cNvSpPr>
          <p:nvPr/>
        </p:nvSpPr>
        <p:spPr bwMode="auto">
          <a:xfrm>
            <a:off x="5055608" y="344966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TESTNAME16</a:t>
            </a:r>
            <a:endParaRPr kumimoji="0" lang="en-US" altLang="en-US" sz="1400" b="1" i="0" u="none" strike="noStrike" cap="none" normalizeH="0" baseline="0" dirty="0">
              <a:ln>
                <a:noFill/>
              </a:ln>
              <a:solidFill>
                <a:srgbClr val="009900"/>
              </a:solidFill>
              <a:effectLst/>
            </a:endParaRPr>
          </a:p>
        </p:txBody>
      </p:sp>
      <p:sp>
        <p:nvSpPr>
          <p:cNvPr id="23" name="TESTNAME15">
            <a:extLst>
              <a:ext uri="{FF2B5EF4-FFF2-40B4-BE49-F238E27FC236}">
                <a16:creationId xmlns:a16="http://schemas.microsoft.com/office/drawing/2014/main" id="{06C9A020-4639-8AF2-DE99-A6EF706D09D3}"/>
              </a:ext>
            </a:extLst>
          </p:cNvPr>
          <p:cNvSpPr>
            <a:spLocks noChangeArrowheads="1"/>
          </p:cNvSpPr>
          <p:nvPr/>
        </p:nvSpPr>
        <p:spPr bwMode="auto">
          <a:xfrm>
            <a:off x="5055608" y="3271950"/>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TESTNAME15</a:t>
            </a:r>
            <a:endParaRPr kumimoji="0" lang="en-US" altLang="en-US" sz="1400" b="1" i="0" u="none" strike="noStrike" cap="none" normalizeH="0" baseline="0" dirty="0">
              <a:ln>
                <a:noFill/>
              </a:ln>
              <a:solidFill>
                <a:srgbClr val="009900"/>
              </a:solidFill>
              <a:effectLst/>
            </a:endParaRPr>
          </a:p>
        </p:txBody>
      </p:sp>
      <p:sp>
        <p:nvSpPr>
          <p:cNvPr id="24" name="TESTNAME14">
            <a:extLst>
              <a:ext uri="{FF2B5EF4-FFF2-40B4-BE49-F238E27FC236}">
                <a16:creationId xmlns:a16="http://schemas.microsoft.com/office/drawing/2014/main" id="{8EFBCF1D-AF1D-6333-9FCA-3D93C143B20B}"/>
              </a:ext>
            </a:extLst>
          </p:cNvPr>
          <p:cNvSpPr>
            <a:spLocks noChangeArrowheads="1"/>
          </p:cNvSpPr>
          <p:nvPr/>
        </p:nvSpPr>
        <p:spPr bwMode="auto">
          <a:xfrm>
            <a:off x="5055608" y="309423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TESTNAME14</a:t>
            </a:r>
            <a:endParaRPr kumimoji="0" lang="en-US" altLang="en-US" sz="1400" b="1" i="0" u="none" strike="noStrike" cap="none" normalizeH="0" baseline="0" dirty="0">
              <a:ln>
                <a:noFill/>
              </a:ln>
              <a:solidFill>
                <a:srgbClr val="009900"/>
              </a:solidFill>
              <a:effectLst/>
            </a:endParaRPr>
          </a:p>
        </p:txBody>
      </p:sp>
      <p:sp>
        <p:nvSpPr>
          <p:cNvPr id="25" name="TESTNAME13">
            <a:extLst>
              <a:ext uri="{FF2B5EF4-FFF2-40B4-BE49-F238E27FC236}">
                <a16:creationId xmlns:a16="http://schemas.microsoft.com/office/drawing/2014/main" id="{06610FB1-2771-539A-3F5C-6F6D98AAF82C}"/>
              </a:ext>
            </a:extLst>
          </p:cNvPr>
          <p:cNvSpPr>
            <a:spLocks noChangeArrowheads="1"/>
          </p:cNvSpPr>
          <p:nvPr/>
        </p:nvSpPr>
        <p:spPr bwMode="auto">
          <a:xfrm>
            <a:off x="5055608" y="291651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TESTNAME13</a:t>
            </a:r>
            <a:endParaRPr kumimoji="0" lang="en-US" altLang="en-US" sz="1400" b="1" i="0" u="none" strike="noStrike" cap="none" normalizeH="0" baseline="0" dirty="0">
              <a:ln>
                <a:noFill/>
              </a:ln>
              <a:solidFill>
                <a:srgbClr val="009900"/>
              </a:solidFill>
              <a:effectLst/>
            </a:endParaRPr>
          </a:p>
        </p:txBody>
      </p:sp>
      <p:sp>
        <p:nvSpPr>
          <p:cNvPr id="26" name="TESTNAME12">
            <a:extLst>
              <a:ext uri="{FF2B5EF4-FFF2-40B4-BE49-F238E27FC236}">
                <a16:creationId xmlns:a16="http://schemas.microsoft.com/office/drawing/2014/main" id="{CB7331E9-BA52-2C19-11D6-55E162B2AF0A}"/>
              </a:ext>
            </a:extLst>
          </p:cNvPr>
          <p:cNvSpPr>
            <a:spLocks noChangeArrowheads="1"/>
          </p:cNvSpPr>
          <p:nvPr/>
        </p:nvSpPr>
        <p:spPr bwMode="auto">
          <a:xfrm>
            <a:off x="5055608" y="273879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TESTNAME12</a:t>
            </a:r>
            <a:endParaRPr kumimoji="0" lang="en-US" altLang="en-US" sz="1400" b="1" i="0" u="none" strike="noStrike" cap="none" normalizeH="0" baseline="0" dirty="0">
              <a:ln>
                <a:noFill/>
              </a:ln>
              <a:solidFill>
                <a:srgbClr val="009900"/>
              </a:solidFill>
              <a:effectLst/>
            </a:endParaRPr>
          </a:p>
        </p:txBody>
      </p:sp>
      <p:sp>
        <p:nvSpPr>
          <p:cNvPr id="27" name="TESTNAME11">
            <a:extLst>
              <a:ext uri="{FF2B5EF4-FFF2-40B4-BE49-F238E27FC236}">
                <a16:creationId xmlns:a16="http://schemas.microsoft.com/office/drawing/2014/main" id="{C596EF98-68F6-B0A0-DADA-E7BC68F1AF1C}"/>
              </a:ext>
            </a:extLst>
          </p:cNvPr>
          <p:cNvSpPr>
            <a:spLocks noChangeArrowheads="1"/>
          </p:cNvSpPr>
          <p:nvPr/>
        </p:nvSpPr>
        <p:spPr bwMode="auto">
          <a:xfrm>
            <a:off x="5055608" y="2561073"/>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TESTNAME11</a:t>
            </a:r>
            <a:endParaRPr kumimoji="0" lang="en-US" altLang="en-US" sz="1400" b="1" i="0" u="none" strike="noStrike" cap="none" normalizeH="0" baseline="0" dirty="0">
              <a:ln>
                <a:noFill/>
              </a:ln>
              <a:solidFill>
                <a:srgbClr val="009900"/>
              </a:solidFill>
              <a:effectLst/>
            </a:endParaRPr>
          </a:p>
        </p:txBody>
      </p:sp>
      <p:sp>
        <p:nvSpPr>
          <p:cNvPr id="28" name="TESTNAME10">
            <a:extLst>
              <a:ext uri="{FF2B5EF4-FFF2-40B4-BE49-F238E27FC236}">
                <a16:creationId xmlns:a16="http://schemas.microsoft.com/office/drawing/2014/main" id="{7737FACE-A411-39B5-0026-ED51637639C1}"/>
              </a:ext>
            </a:extLst>
          </p:cNvPr>
          <p:cNvSpPr>
            <a:spLocks noChangeArrowheads="1"/>
          </p:cNvSpPr>
          <p:nvPr/>
        </p:nvSpPr>
        <p:spPr bwMode="auto">
          <a:xfrm>
            <a:off x="5055608" y="2383355"/>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TESTNAME10</a:t>
            </a:r>
            <a:endParaRPr kumimoji="0" lang="en-US" altLang="en-US" sz="1400" b="1" i="0" u="none" strike="noStrike" cap="none" normalizeH="0" baseline="0" dirty="0">
              <a:ln>
                <a:noFill/>
              </a:ln>
              <a:solidFill>
                <a:srgbClr val="009900"/>
              </a:solidFill>
              <a:effectLst/>
            </a:endParaRPr>
          </a:p>
        </p:txBody>
      </p:sp>
      <p:sp>
        <p:nvSpPr>
          <p:cNvPr id="29" name="TESTNAME09">
            <a:extLst>
              <a:ext uri="{FF2B5EF4-FFF2-40B4-BE49-F238E27FC236}">
                <a16:creationId xmlns:a16="http://schemas.microsoft.com/office/drawing/2014/main" id="{B27A4E9D-C7DB-89E6-1112-D7AEA1EADC30}"/>
              </a:ext>
            </a:extLst>
          </p:cNvPr>
          <p:cNvSpPr>
            <a:spLocks noChangeArrowheads="1"/>
          </p:cNvSpPr>
          <p:nvPr/>
        </p:nvSpPr>
        <p:spPr bwMode="auto">
          <a:xfrm>
            <a:off x="5055608" y="220563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TESTNAME09</a:t>
            </a:r>
            <a:endParaRPr kumimoji="0" lang="en-US" altLang="en-US" sz="1400" b="1" i="0" u="none" strike="noStrike" cap="none" normalizeH="0" baseline="0" dirty="0">
              <a:ln>
                <a:noFill/>
              </a:ln>
              <a:solidFill>
                <a:srgbClr val="009900"/>
              </a:solidFill>
              <a:effectLst/>
            </a:endParaRPr>
          </a:p>
        </p:txBody>
      </p:sp>
      <p:sp>
        <p:nvSpPr>
          <p:cNvPr id="30" name="TESTNAME08">
            <a:extLst>
              <a:ext uri="{FF2B5EF4-FFF2-40B4-BE49-F238E27FC236}">
                <a16:creationId xmlns:a16="http://schemas.microsoft.com/office/drawing/2014/main" id="{A3227C20-4B79-21FB-F55D-6D50F8C8B67F}"/>
              </a:ext>
            </a:extLst>
          </p:cNvPr>
          <p:cNvSpPr>
            <a:spLocks noChangeArrowheads="1"/>
          </p:cNvSpPr>
          <p:nvPr/>
        </p:nvSpPr>
        <p:spPr bwMode="auto">
          <a:xfrm>
            <a:off x="5055608" y="2027916"/>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TESTNAME08</a:t>
            </a:r>
            <a:endParaRPr kumimoji="0" lang="en-US" altLang="en-US" sz="1400" b="1" i="0" u="none" strike="noStrike" cap="none" normalizeH="0" baseline="0" dirty="0">
              <a:ln>
                <a:noFill/>
              </a:ln>
              <a:solidFill>
                <a:srgbClr val="009900"/>
              </a:solidFill>
              <a:effectLst/>
            </a:endParaRPr>
          </a:p>
        </p:txBody>
      </p:sp>
      <p:sp>
        <p:nvSpPr>
          <p:cNvPr id="31" name="TESTNAME07">
            <a:extLst>
              <a:ext uri="{FF2B5EF4-FFF2-40B4-BE49-F238E27FC236}">
                <a16:creationId xmlns:a16="http://schemas.microsoft.com/office/drawing/2014/main" id="{C7A271CE-0500-3DA4-D254-D649F99E0699}"/>
              </a:ext>
            </a:extLst>
          </p:cNvPr>
          <p:cNvSpPr>
            <a:spLocks noChangeArrowheads="1"/>
          </p:cNvSpPr>
          <p:nvPr/>
        </p:nvSpPr>
        <p:spPr bwMode="auto">
          <a:xfrm>
            <a:off x="5055608" y="185019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TESTNAME07</a:t>
            </a:r>
            <a:endParaRPr kumimoji="0" lang="en-US" altLang="en-US" sz="1400" b="1" i="0" u="none" strike="noStrike" cap="none" normalizeH="0" baseline="0" dirty="0">
              <a:ln>
                <a:noFill/>
              </a:ln>
              <a:solidFill>
                <a:srgbClr val="009900"/>
              </a:solidFill>
              <a:effectLst/>
            </a:endParaRPr>
          </a:p>
        </p:txBody>
      </p:sp>
      <p:sp>
        <p:nvSpPr>
          <p:cNvPr id="32" name="TESTNAME06">
            <a:extLst>
              <a:ext uri="{FF2B5EF4-FFF2-40B4-BE49-F238E27FC236}">
                <a16:creationId xmlns:a16="http://schemas.microsoft.com/office/drawing/2014/main" id="{C9146ED5-3889-9938-8A73-B59A71F52DBC}"/>
              </a:ext>
            </a:extLst>
          </p:cNvPr>
          <p:cNvSpPr>
            <a:spLocks noChangeArrowheads="1"/>
          </p:cNvSpPr>
          <p:nvPr/>
        </p:nvSpPr>
        <p:spPr bwMode="auto">
          <a:xfrm>
            <a:off x="5055608" y="1672478"/>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TESTNAME06</a:t>
            </a:r>
            <a:endParaRPr kumimoji="0" lang="en-US" altLang="en-US" sz="1400" b="1" i="0" u="none" strike="noStrike" cap="none" normalizeH="0" baseline="0" dirty="0">
              <a:ln>
                <a:noFill/>
              </a:ln>
              <a:solidFill>
                <a:srgbClr val="009900"/>
              </a:solidFill>
              <a:effectLst/>
            </a:endParaRPr>
          </a:p>
        </p:txBody>
      </p:sp>
      <p:sp>
        <p:nvSpPr>
          <p:cNvPr id="33" name="TESTNAME05">
            <a:extLst>
              <a:ext uri="{FF2B5EF4-FFF2-40B4-BE49-F238E27FC236}">
                <a16:creationId xmlns:a16="http://schemas.microsoft.com/office/drawing/2014/main" id="{2D3736E6-13DC-4C8F-510C-6610D0CB49BB}"/>
              </a:ext>
            </a:extLst>
          </p:cNvPr>
          <p:cNvSpPr>
            <a:spLocks noChangeArrowheads="1"/>
          </p:cNvSpPr>
          <p:nvPr/>
        </p:nvSpPr>
        <p:spPr bwMode="auto">
          <a:xfrm>
            <a:off x="5055608" y="1494759"/>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TESTNAME05</a:t>
            </a:r>
            <a:endParaRPr kumimoji="0" lang="en-US" altLang="en-US" sz="1400" b="1" i="0" u="none" strike="noStrike" cap="none" normalizeH="0" baseline="0" dirty="0">
              <a:ln>
                <a:noFill/>
              </a:ln>
              <a:solidFill>
                <a:srgbClr val="009900"/>
              </a:solidFill>
              <a:effectLst/>
            </a:endParaRPr>
          </a:p>
        </p:txBody>
      </p:sp>
      <p:sp>
        <p:nvSpPr>
          <p:cNvPr id="34" name="TESTNAME04">
            <a:extLst>
              <a:ext uri="{FF2B5EF4-FFF2-40B4-BE49-F238E27FC236}">
                <a16:creationId xmlns:a16="http://schemas.microsoft.com/office/drawing/2014/main" id="{B433BFAB-86CA-1EED-31FB-4E1546AB9A45}"/>
              </a:ext>
            </a:extLst>
          </p:cNvPr>
          <p:cNvSpPr>
            <a:spLocks noChangeArrowheads="1"/>
          </p:cNvSpPr>
          <p:nvPr/>
        </p:nvSpPr>
        <p:spPr bwMode="auto">
          <a:xfrm>
            <a:off x="5055608" y="131704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TESTNAME04</a:t>
            </a:r>
            <a:endParaRPr kumimoji="0" lang="en-US" altLang="en-US" sz="1400" b="1" i="0" u="none" strike="noStrike" cap="none" normalizeH="0" baseline="0" dirty="0">
              <a:ln>
                <a:noFill/>
              </a:ln>
              <a:solidFill>
                <a:srgbClr val="009900"/>
              </a:solidFill>
              <a:effectLst/>
            </a:endParaRPr>
          </a:p>
        </p:txBody>
      </p:sp>
      <p:sp>
        <p:nvSpPr>
          <p:cNvPr id="35" name="TESTNAME03">
            <a:extLst>
              <a:ext uri="{FF2B5EF4-FFF2-40B4-BE49-F238E27FC236}">
                <a16:creationId xmlns:a16="http://schemas.microsoft.com/office/drawing/2014/main" id="{F49F1009-2D8C-8E75-52AB-F9624BAE0C89}"/>
              </a:ext>
            </a:extLst>
          </p:cNvPr>
          <p:cNvSpPr>
            <a:spLocks noChangeArrowheads="1"/>
          </p:cNvSpPr>
          <p:nvPr/>
        </p:nvSpPr>
        <p:spPr bwMode="auto">
          <a:xfrm>
            <a:off x="5055608" y="1139321"/>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TESTNAME03</a:t>
            </a:r>
            <a:endParaRPr kumimoji="0" lang="en-US" altLang="en-US" sz="1400" b="1" i="0" u="none" strike="noStrike" cap="none" normalizeH="0" baseline="0" dirty="0">
              <a:ln>
                <a:noFill/>
              </a:ln>
              <a:solidFill>
                <a:srgbClr val="009900"/>
              </a:solidFill>
              <a:effectLst/>
            </a:endParaRPr>
          </a:p>
        </p:txBody>
      </p:sp>
      <p:sp>
        <p:nvSpPr>
          <p:cNvPr id="36" name="TESTNAME02">
            <a:extLst>
              <a:ext uri="{FF2B5EF4-FFF2-40B4-BE49-F238E27FC236}">
                <a16:creationId xmlns:a16="http://schemas.microsoft.com/office/drawing/2014/main" id="{9284524A-92CB-B9F1-2016-BB8E805B96C9}"/>
              </a:ext>
            </a:extLst>
          </p:cNvPr>
          <p:cNvSpPr>
            <a:spLocks noChangeArrowheads="1"/>
          </p:cNvSpPr>
          <p:nvPr/>
        </p:nvSpPr>
        <p:spPr bwMode="auto">
          <a:xfrm>
            <a:off x="5055608" y="961602"/>
            <a:ext cx="10016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TESTNAME02</a:t>
            </a:r>
            <a:endParaRPr kumimoji="0" lang="en-US" altLang="en-US" sz="1400" b="1" i="0" u="none" strike="noStrike" cap="none" normalizeH="0" baseline="0" dirty="0">
              <a:ln>
                <a:noFill/>
              </a:ln>
              <a:solidFill>
                <a:srgbClr val="009900"/>
              </a:solidFill>
              <a:effectLst/>
            </a:endParaRPr>
          </a:p>
        </p:txBody>
      </p:sp>
      <p:sp>
        <p:nvSpPr>
          <p:cNvPr id="37" name="TESTNAME01">
            <a:extLst>
              <a:ext uri="{FF2B5EF4-FFF2-40B4-BE49-F238E27FC236}">
                <a16:creationId xmlns:a16="http://schemas.microsoft.com/office/drawing/2014/main" id="{EA7EC33B-80B1-9FD6-42A6-9BF2FDF566AC}"/>
              </a:ext>
            </a:extLst>
          </p:cNvPr>
          <p:cNvSpPr>
            <a:spLocks noChangeArrowheads="1"/>
          </p:cNvSpPr>
          <p:nvPr/>
        </p:nvSpPr>
        <p:spPr bwMode="auto">
          <a:xfrm>
            <a:off x="5055609" y="783883"/>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TESTNAME01</a:t>
            </a:r>
            <a:endParaRPr kumimoji="0" lang="en-US" altLang="en-US" sz="1400" b="1" i="0" u="none" strike="noStrike" cap="none" normalizeH="0" baseline="0" dirty="0">
              <a:ln>
                <a:noFill/>
              </a:ln>
              <a:solidFill>
                <a:srgbClr val="009900"/>
              </a:solidFill>
              <a:effectLst/>
            </a:endParaRPr>
          </a:p>
        </p:txBody>
      </p:sp>
      <p:sp>
        <p:nvSpPr>
          <p:cNvPr id="38" name="TESTNAME00">
            <a:extLst>
              <a:ext uri="{FF2B5EF4-FFF2-40B4-BE49-F238E27FC236}">
                <a16:creationId xmlns:a16="http://schemas.microsoft.com/office/drawing/2014/main" id="{A9B1CCEB-D96D-672C-88CE-D4B2F85E7014}"/>
              </a:ext>
            </a:extLst>
          </p:cNvPr>
          <p:cNvSpPr>
            <a:spLocks noChangeArrowheads="1"/>
          </p:cNvSpPr>
          <p:nvPr/>
        </p:nvSpPr>
        <p:spPr bwMode="auto">
          <a:xfrm>
            <a:off x="5055609" y="606164"/>
            <a:ext cx="1001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Calibri" panose="020F0502020204030204" pitchFamily="34" charset="0"/>
              </a:rPr>
              <a:t>TESTNAME00</a:t>
            </a:r>
            <a:endParaRPr kumimoji="0" lang="en-US" altLang="en-US" sz="1400" b="1" i="0" u="none" strike="noStrike" cap="none" normalizeH="0" baseline="0" dirty="0">
              <a:ln>
                <a:noFill/>
              </a:ln>
              <a:solidFill>
                <a:srgbClr val="009900"/>
              </a:solidFill>
              <a:effectLst/>
            </a:endParaRPr>
          </a:p>
        </p:txBody>
      </p:sp>
      <p:sp>
        <p:nvSpPr>
          <p:cNvPr id="39" name="LABEL02">
            <a:extLst>
              <a:ext uri="{FF2B5EF4-FFF2-40B4-BE49-F238E27FC236}">
                <a16:creationId xmlns:a16="http://schemas.microsoft.com/office/drawing/2014/main" id="{FC9BF8B2-F71F-2497-01BC-DE5EE70940EA}"/>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Communicates</a:t>
            </a:r>
          </a:p>
          <a:p>
            <a:pPr algn="ctr"/>
            <a:r>
              <a:rPr lang="en-US" sz="1200" dirty="0">
                <a:cs typeface="Arial"/>
              </a:rPr>
              <a:t>Very Well</a:t>
            </a:r>
            <a:endParaRPr lang="en-US" sz="1200" dirty="0"/>
          </a:p>
        </p:txBody>
      </p:sp>
      <p:sp>
        <p:nvSpPr>
          <p:cNvPr id="40" name="LABEL00">
            <a:extLst>
              <a:ext uri="{FF2B5EF4-FFF2-40B4-BE49-F238E27FC236}">
                <a16:creationId xmlns:a16="http://schemas.microsoft.com/office/drawing/2014/main" id="{87732ED7-07FB-3EA7-3E54-A8D502480476}"/>
              </a:ext>
            </a:extLst>
          </p:cNvPr>
          <p:cNvSpPr/>
          <p:nvPr/>
        </p:nvSpPr>
        <p:spPr>
          <a:xfrm>
            <a:off x="6519577" y="5896815"/>
            <a:ext cx="1580881" cy="461665"/>
          </a:xfrm>
          <a:prstGeom prst="rect">
            <a:avLst/>
          </a:prstGeom>
        </p:spPr>
        <p:txBody>
          <a:bodyPr wrap="none">
            <a:spAutoFit/>
          </a:bodyPr>
          <a:lstStyle/>
          <a:p>
            <a:pPr algn="ctr">
              <a:defRPr sz="1000"/>
            </a:pPr>
            <a:r>
              <a:rPr lang="en-US" sz="1200" dirty="0">
                <a:cs typeface="Arial"/>
              </a:rPr>
              <a:t>Does Not </a:t>
            </a:r>
          </a:p>
          <a:p>
            <a:pPr algn="ctr">
              <a:defRPr sz="1000"/>
            </a:pPr>
            <a:r>
              <a:rPr lang="en-US" sz="1200" dirty="0">
                <a:cs typeface="Arial"/>
              </a:rPr>
              <a:t>Communicate at All</a:t>
            </a:r>
          </a:p>
        </p:txBody>
      </p:sp>
    </p:spTree>
    <p:extLst>
      <p:ext uri="{BB962C8B-B14F-4D97-AF65-F5344CB8AC3E}">
        <p14:creationId xmlns:p14="http://schemas.microsoft.com/office/powerpoint/2010/main" val="706242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err="1"/>
              <a:t>BrandTest</a:t>
            </a:r>
            <a:r>
              <a:rPr lang="en-US" baseline="30000" dirty="0"/>
              <a:t>®</a:t>
            </a:r>
            <a:r>
              <a:rPr lang="en-US" dirty="0"/>
              <a:t> Market Research - Logo Preference Ranking</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1969770"/>
          </a:xfrm>
        </p:spPr>
        <p:txBody>
          <a:bodyPr/>
          <a:lstStyle/>
          <a:p>
            <a:pPr>
              <a:spcBef>
                <a:spcPts val="0"/>
              </a:spcBef>
            </a:pPr>
            <a:r>
              <a:rPr lang="en-US" dirty="0"/>
              <a:t>This measurement is designed to rank the logos in order of preference.</a:t>
            </a:r>
          </a:p>
          <a:p>
            <a:pPr>
              <a:spcBef>
                <a:spcPts val="0"/>
              </a:spcBef>
            </a:pPr>
            <a:endParaRPr lang="en-US" dirty="0"/>
          </a:p>
          <a:p>
            <a:pPr>
              <a:spcBef>
                <a:spcPts val="0"/>
              </a:spcBef>
            </a:pPr>
            <a:r>
              <a:rPr lang="en-US" dirty="0"/>
              <a:t>A weighted score is provided for each of the logos. This score is calculated through a system in which points are awarded based on assigned ranking. When a respondent ranks the logo options, the top candidate receives </a:t>
            </a:r>
            <a:r>
              <a:rPr lang="en-US" dirty="0">
                <a:highlight>
                  <a:srgbClr val="FFFF00"/>
                </a:highlight>
              </a:rPr>
              <a:t>five</a:t>
            </a:r>
            <a:r>
              <a:rPr lang="en-US" dirty="0"/>
              <a:t> points, the second-best candidate receives </a:t>
            </a:r>
            <a:r>
              <a:rPr lang="en-US" dirty="0">
                <a:highlight>
                  <a:srgbClr val="FFFF00"/>
                </a:highlight>
              </a:rPr>
              <a:t>four</a:t>
            </a:r>
            <a:r>
              <a:rPr lang="en-US" dirty="0"/>
              <a:t> points, etc. This equalizes the measurement by giving the most weighting to the best candidate, and subsequently lower weighting to the least qualified candidates.</a:t>
            </a:r>
          </a:p>
          <a:p>
            <a:pPr>
              <a:spcBef>
                <a:spcPts val="0"/>
              </a:spcBef>
            </a:pPr>
            <a:endParaRPr lang="en-US" dirty="0"/>
          </a:p>
          <a:p>
            <a:pPr>
              <a:spcBef>
                <a:spcPts val="0"/>
              </a:spcBef>
            </a:pPr>
            <a:r>
              <a:rPr lang="en-US" dirty="0"/>
              <a:t>An example of the weighted score calculation can be found below:</a:t>
            </a:r>
          </a:p>
        </p:txBody>
      </p:sp>
      <p:grpSp>
        <p:nvGrpSpPr>
          <p:cNvPr id="8" name="Group 7">
            <a:extLst>
              <a:ext uri="{FF2B5EF4-FFF2-40B4-BE49-F238E27FC236}">
                <a16:creationId xmlns:a16="http://schemas.microsoft.com/office/drawing/2014/main" id="{324A0DD8-DEDE-4C49-1937-3751DC5E9CC0}"/>
              </a:ext>
            </a:extLst>
          </p:cNvPr>
          <p:cNvGrpSpPr/>
          <p:nvPr/>
        </p:nvGrpSpPr>
        <p:grpSpPr>
          <a:xfrm>
            <a:off x="1419849" y="3218777"/>
            <a:ext cx="9372470" cy="1874431"/>
            <a:chOff x="1419849" y="3218777"/>
            <a:chExt cx="9372470" cy="1874431"/>
          </a:xfrm>
        </p:grpSpPr>
        <p:sp>
          <p:nvSpPr>
            <p:cNvPr id="5" name="Rounded Rectangle 31">
              <a:extLst>
                <a:ext uri="{FF2B5EF4-FFF2-40B4-BE49-F238E27FC236}">
                  <a16:creationId xmlns:a16="http://schemas.microsoft.com/office/drawing/2014/main" id="{37FA0240-E431-4E82-379B-39882D0B79A3}"/>
                </a:ext>
              </a:extLst>
            </p:cNvPr>
            <p:cNvSpPr/>
            <p:nvPr/>
          </p:nvSpPr>
          <p:spPr>
            <a:xfrm>
              <a:off x="1419849" y="3218777"/>
              <a:ext cx="9372470" cy="1874431"/>
            </a:xfrm>
            <a:prstGeom prst="roundRect">
              <a:avLst>
                <a:gd name="adj" fmla="val 913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32">
              <a:extLst>
                <a:ext uri="{FF2B5EF4-FFF2-40B4-BE49-F238E27FC236}">
                  <a16:creationId xmlns:a16="http://schemas.microsoft.com/office/drawing/2014/main" id="{671D0D60-F23E-78F2-C0E2-C959429A07D3}"/>
                </a:ext>
              </a:extLst>
            </p:cNvPr>
            <p:cNvSpPr/>
            <p:nvPr/>
          </p:nvSpPr>
          <p:spPr>
            <a:xfrm>
              <a:off x="1510385" y="3254897"/>
              <a:ext cx="9191399" cy="1792032"/>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 name="Table 8">
            <a:extLst>
              <a:ext uri="{FF2B5EF4-FFF2-40B4-BE49-F238E27FC236}">
                <a16:creationId xmlns:a16="http://schemas.microsoft.com/office/drawing/2014/main" id="{D15B6221-8813-7F30-1D20-6A0B9D5CD5A2}"/>
              </a:ext>
            </a:extLst>
          </p:cNvPr>
          <p:cNvGraphicFramePr>
            <a:graphicFrameLocks noGrp="1"/>
          </p:cNvGraphicFramePr>
          <p:nvPr>
            <p:extLst>
              <p:ext uri="{D42A27DB-BD31-4B8C-83A1-F6EECF244321}">
                <p14:modId xmlns:p14="http://schemas.microsoft.com/office/powerpoint/2010/main" val="2715018455"/>
              </p:ext>
            </p:extLst>
          </p:nvPr>
        </p:nvGraphicFramePr>
        <p:xfrm>
          <a:off x="2317071" y="3581252"/>
          <a:ext cx="7581530" cy="1188722"/>
        </p:xfrm>
        <a:graphic>
          <a:graphicData uri="http://schemas.openxmlformats.org/drawingml/2006/table">
            <a:tbl>
              <a:tblPr/>
              <a:tblGrid>
                <a:gridCol w="2324059">
                  <a:extLst>
                    <a:ext uri="{9D8B030D-6E8A-4147-A177-3AD203B41FA5}">
                      <a16:colId xmlns:a16="http://schemas.microsoft.com/office/drawing/2014/main" val="2109893656"/>
                    </a:ext>
                  </a:extLst>
                </a:gridCol>
                <a:gridCol w="792604">
                  <a:extLst>
                    <a:ext uri="{9D8B030D-6E8A-4147-A177-3AD203B41FA5}">
                      <a16:colId xmlns:a16="http://schemas.microsoft.com/office/drawing/2014/main" val="2313342634"/>
                    </a:ext>
                  </a:extLst>
                </a:gridCol>
                <a:gridCol w="792604">
                  <a:extLst>
                    <a:ext uri="{9D8B030D-6E8A-4147-A177-3AD203B41FA5}">
                      <a16:colId xmlns:a16="http://schemas.microsoft.com/office/drawing/2014/main" val="906436383"/>
                    </a:ext>
                  </a:extLst>
                </a:gridCol>
                <a:gridCol w="792604">
                  <a:extLst>
                    <a:ext uri="{9D8B030D-6E8A-4147-A177-3AD203B41FA5}">
                      <a16:colId xmlns:a16="http://schemas.microsoft.com/office/drawing/2014/main" val="3646562346"/>
                    </a:ext>
                  </a:extLst>
                </a:gridCol>
                <a:gridCol w="792604">
                  <a:extLst>
                    <a:ext uri="{9D8B030D-6E8A-4147-A177-3AD203B41FA5}">
                      <a16:colId xmlns:a16="http://schemas.microsoft.com/office/drawing/2014/main" val="2456691163"/>
                    </a:ext>
                  </a:extLst>
                </a:gridCol>
                <a:gridCol w="792604">
                  <a:extLst>
                    <a:ext uri="{9D8B030D-6E8A-4147-A177-3AD203B41FA5}">
                      <a16:colId xmlns:a16="http://schemas.microsoft.com/office/drawing/2014/main" val="3422181625"/>
                    </a:ext>
                  </a:extLst>
                </a:gridCol>
                <a:gridCol w="1294451">
                  <a:extLst>
                    <a:ext uri="{9D8B030D-6E8A-4147-A177-3AD203B41FA5}">
                      <a16:colId xmlns:a16="http://schemas.microsoft.com/office/drawing/2014/main" val="2722005287"/>
                    </a:ext>
                  </a:extLst>
                </a:gridCol>
              </a:tblGrid>
              <a:tr h="628620">
                <a:tc>
                  <a:txBody>
                    <a:bodyPr/>
                    <a:lstStyle/>
                    <a:p>
                      <a:pPr algn="ctr" rtl="0" fontAlgn="b"/>
                      <a:r>
                        <a:rPr lang="en-US" sz="1400" b="1" i="0" u="none" strike="noStrike" dirty="0">
                          <a:solidFill>
                            <a:srgbClr val="FFFFFF"/>
                          </a:solidFill>
                          <a:effectLst/>
                          <a:latin typeface="+mn-lt"/>
                        </a:rPr>
                        <a:t>Logos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56638965"/>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27</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18</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29</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18</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200" b="0" i="0" u="none" strike="noStrike" dirty="0">
                          <a:effectLst/>
                          <a:latin typeface="+mn-lt"/>
                        </a:rPr>
                        <a:t>32</a:t>
                      </a: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400" b="1" i="0" u="none" strike="noStrike" dirty="0">
                          <a:effectLst/>
                          <a:latin typeface="+mn-lt"/>
                        </a:rPr>
                        <a:t>799</a:t>
                      </a: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25547549"/>
                  </a:ext>
                </a:extLst>
              </a:tr>
            </a:tbl>
          </a:graphicData>
        </a:graphic>
      </p:graphicFrame>
    </p:spTree>
    <p:extLst>
      <p:ext uri="{BB962C8B-B14F-4D97-AF65-F5344CB8AC3E}">
        <p14:creationId xmlns:p14="http://schemas.microsoft.com/office/powerpoint/2010/main" val="21582135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Preference Ranking Results</a:t>
            </a:r>
          </a:p>
        </p:txBody>
      </p:sp>
      <p:graphicFrame>
        <p:nvGraphicFramePr>
          <p:cNvPr id="11" name="Table 10">
            <a:extLst>
              <a:ext uri="{FF2B5EF4-FFF2-40B4-BE49-F238E27FC236}">
                <a16:creationId xmlns:a16="http://schemas.microsoft.com/office/drawing/2014/main" id="{CD62CAA3-AE05-6977-3B65-095966D4352E}"/>
              </a:ext>
            </a:extLst>
          </p:cNvPr>
          <p:cNvGraphicFramePr>
            <a:graphicFrameLocks noGrp="1"/>
          </p:cNvGraphicFramePr>
          <p:nvPr>
            <p:extLst>
              <p:ext uri="{D42A27DB-BD31-4B8C-83A1-F6EECF244321}">
                <p14:modId xmlns:p14="http://schemas.microsoft.com/office/powerpoint/2010/main" val="4197733663"/>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Logo</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2" name="Rectangle 11">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3" name="TextBox 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TextBox 2">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8" name="TESTNAME29">
            <a:extLst>
              <a:ext uri="{FF2B5EF4-FFF2-40B4-BE49-F238E27FC236}">
                <a16:creationId xmlns:a16="http://schemas.microsoft.com/office/drawing/2014/main" id="{3B8C6BBB-6B1B-C878-D39B-4525C35AB772}"/>
              </a:ext>
            </a:extLst>
          </p:cNvPr>
          <p:cNvSpPr>
            <a:spLocks noChangeArrowheads="1"/>
          </p:cNvSpPr>
          <p:nvPr/>
        </p:nvSpPr>
        <p:spPr bwMode="auto">
          <a:xfrm>
            <a:off x="300406" y="55775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39" name="TESTNAME28">
            <a:extLst>
              <a:ext uri="{FF2B5EF4-FFF2-40B4-BE49-F238E27FC236}">
                <a16:creationId xmlns:a16="http://schemas.microsoft.com/office/drawing/2014/main" id="{F5DBC4AC-485C-57D0-061A-015B0D570E91}"/>
              </a:ext>
            </a:extLst>
          </p:cNvPr>
          <p:cNvSpPr>
            <a:spLocks noChangeArrowheads="1"/>
          </p:cNvSpPr>
          <p:nvPr/>
        </p:nvSpPr>
        <p:spPr bwMode="auto">
          <a:xfrm>
            <a:off x="300406" y="54193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40" name="TESTNAME27">
            <a:extLst>
              <a:ext uri="{FF2B5EF4-FFF2-40B4-BE49-F238E27FC236}">
                <a16:creationId xmlns:a16="http://schemas.microsoft.com/office/drawing/2014/main" id="{4BF361F4-3329-1E22-CCE8-7D52BC3D9A79}"/>
              </a:ext>
            </a:extLst>
          </p:cNvPr>
          <p:cNvSpPr>
            <a:spLocks noChangeArrowheads="1"/>
          </p:cNvSpPr>
          <p:nvPr/>
        </p:nvSpPr>
        <p:spPr bwMode="auto">
          <a:xfrm>
            <a:off x="300406" y="52469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41" name="TESTNAME26">
            <a:extLst>
              <a:ext uri="{FF2B5EF4-FFF2-40B4-BE49-F238E27FC236}">
                <a16:creationId xmlns:a16="http://schemas.microsoft.com/office/drawing/2014/main" id="{AB95CB55-C201-F496-F755-CBD238B1F4BB}"/>
              </a:ext>
            </a:extLst>
          </p:cNvPr>
          <p:cNvSpPr>
            <a:spLocks noChangeArrowheads="1"/>
          </p:cNvSpPr>
          <p:nvPr/>
        </p:nvSpPr>
        <p:spPr bwMode="auto">
          <a:xfrm>
            <a:off x="300406" y="5079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42" name="TESTNAME25">
            <a:extLst>
              <a:ext uri="{FF2B5EF4-FFF2-40B4-BE49-F238E27FC236}">
                <a16:creationId xmlns:a16="http://schemas.microsoft.com/office/drawing/2014/main" id="{564DE6D3-044F-02A8-949F-43BF3A8B8F29}"/>
              </a:ext>
            </a:extLst>
          </p:cNvPr>
          <p:cNvSpPr>
            <a:spLocks noChangeArrowheads="1"/>
          </p:cNvSpPr>
          <p:nvPr/>
        </p:nvSpPr>
        <p:spPr bwMode="auto">
          <a:xfrm>
            <a:off x="300406" y="49125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43" name="TESTNAME24">
            <a:extLst>
              <a:ext uri="{FF2B5EF4-FFF2-40B4-BE49-F238E27FC236}">
                <a16:creationId xmlns:a16="http://schemas.microsoft.com/office/drawing/2014/main" id="{8383A920-47AD-BC39-61E7-3B63303ED333}"/>
              </a:ext>
            </a:extLst>
          </p:cNvPr>
          <p:cNvSpPr>
            <a:spLocks noChangeArrowheads="1"/>
          </p:cNvSpPr>
          <p:nvPr/>
        </p:nvSpPr>
        <p:spPr bwMode="auto">
          <a:xfrm>
            <a:off x="300406" y="47344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44" name="TESTNAME23">
            <a:extLst>
              <a:ext uri="{FF2B5EF4-FFF2-40B4-BE49-F238E27FC236}">
                <a16:creationId xmlns:a16="http://schemas.microsoft.com/office/drawing/2014/main" id="{60671FE0-CBE9-90F7-9078-A08EBBA6B49C}"/>
              </a:ext>
            </a:extLst>
          </p:cNvPr>
          <p:cNvSpPr>
            <a:spLocks noChangeArrowheads="1"/>
          </p:cNvSpPr>
          <p:nvPr/>
        </p:nvSpPr>
        <p:spPr bwMode="auto">
          <a:xfrm>
            <a:off x="300406" y="456556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45" name="TESTNAME22">
            <a:extLst>
              <a:ext uri="{FF2B5EF4-FFF2-40B4-BE49-F238E27FC236}">
                <a16:creationId xmlns:a16="http://schemas.microsoft.com/office/drawing/2014/main" id="{B84B5E2B-E62A-D02D-3DEB-AE63B4344C94}"/>
              </a:ext>
            </a:extLst>
          </p:cNvPr>
          <p:cNvSpPr>
            <a:spLocks noChangeArrowheads="1"/>
          </p:cNvSpPr>
          <p:nvPr/>
        </p:nvSpPr>
        <p:spPr bwMode="auto">
          <a:xfrm>
            <a:off x="300406" y="43970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46" name="TESTNAME21">
            <a:extLst>
              <a:ext uri="{FF2B5EF4-FFF2-40B4-BE49-F238E27FC236}">
                <a16:creationId xmlns:a16="http://schemas.microsoft.com/office/drawing/2014/main" id="{A3CA27B0-3D28-09F8-4983-4DEAFD0ECF0A}"/>
              </a:ext>
            </a:extLst>
          </p:cNvPr>
          <p:cNvSpPr>
            <a:spLocks noChangeArrowheads="1"/>
          </p:cNvSpPr>
          <p:nvPr/>
        </p:nvSpPr>
        <p:spPr bwMode="auto">
          <a:xfrm>
            <a:off x="300406" y="42201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47" name="TESTNAME20">
            <a:extLst>
              <a:ext uri="{FF2B5EF4-FFF2-40B4-BE49-F238E27FC236}">
                <a16:creationId xmlns:a16="http://schemas.microsoft.com/office/drawing/2014/main" id="{357092B9-89B4-8B20-9853-2509BA5215BE}"/>
              </a:ext>
            </a:extLst>
          </p:cNvPr>
          <p:cNvSpPr>
            <a:spLocks noChangeArrowheads="1"/>
          </p:cNvSpPr>
          <p:nvPr/>
        </p:nvSpPr>
        <p:spPr bwMode="auto">
          <a:xfrm>
            <a:off x="300406" y="403864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48" name="TESTNAME19">
            <a:extLst>
              <a:ext uri="{FF2B5EF4-FFF2-40B4-BE49-F238E27FC236}">
                <a16:creationId xmlns:a16="http://schemas.microsoft.com/office/drawing/2014/main" id="{08EEAF62-BFD3-8250-A8BE-5ADFA8BC041F}"/>
              </a:ext>
            </a:extLst>
          </p:cNvPr>
          <p:cNvSpPr>
            <a:spLocks noChangeArrowheads="1"/>
          </p:cNvSpPr>
          <p:nvPr/>
        </p:nvSpPr>
        <p:spPr bwMode="auto">
          <a:xfrm>
            <a:off x="300406" y="386092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49" name="TESTNAME18">
            <a:extLst>
              <a:ext uri="{FF2B5EF4-FFF2-40B4-BE49-F238E27FC236}">
                <a16:creationId xmlns:a16="http://schemas.microsoft.com/office/drawing/2014/main" id="{59A847E7-A198-BA92-3D15-ED87F67FA551}"/>
              </a:ext>
            </a:extLst>
          </p:cNvPr>
          <p:cNvSpPr>
            <a:spLocks noChangeArrowheads="1"/>
          </p:cNvSpPr>
          <p:nvPr/>
        </p:nvSpPr>
        <p:spPr bwMode="auto">
          <a:xfrm>
            <a:off x="300406" y="368320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50" name="TESTNAME17">
            <a:extLst>
              <a:ext uri="{FF2B5EF4-FFF2-40B4-BE49-F238E27FC236}">
                <a16:creationId xmlns:a16="http://schemas.microsoft.com/office/drawing/2014/main" id="{16FFD4F1-C876-149B-9407-5EBA68786A8D}"/>
              </a:ext>
            </a:extLst>
          </p:cNvPr>
          <p:cNvSpPr>
            <a:spLocks noChangeArrowheads="1"/>
          </p:cNvSpPr>
          <p:nvPr/>
        </p:nvSpPr>
        <p:spPr bwMode="auto">
          <a:xfrm>
            <a:off x="300406" y="350549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51" name="TESTNAME16">
            <a:extLst>
              <a:ext uri="{FF2B5EF4-FFF2-40B4-BE49-F238E27FC236}">
                <a16:creationId xmlns:a16="http://schemas.microsoft.com/office/drawing/2014/main" id="{5935C8F8-63F4-B5FF-A4AD-783737ABC139}"/>
              </a:ext>
            </a:extLst>
          </p:cNvPr>
          <p:cNvSpPr>
            <a:spLocks noChangeArrowheads="1"/>
          </p:cNvSpPr>
          <p:nvPr/>
        </p:nvSpPr>
        <p:spPr bwMode="auto">
          <a:xfrm>
            <a:off x="300406" y="33277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52" name="TESTNAME15">
            <a:extLst>
              <a:ext uri="{FF2B5EF4-FFF2-40B4-BE49-F238E27FC236}">
                <a16:creationId xmlns:a16="http://schemas.microsoft.com/office/drawing/2014/main" id="{DEC91ED9-E0DE-661A-DF81-D35BF9779467}"/>
              </a:ext>
            </a:extLst>
          </p:cNvPr>
          <p:cNvSpPr>
            <a:spLocks noChangeArrowheads="1"/>
          </p:cNvSpPr>
          <p:nvPr/>
        </p:nvSpPr>
        <p:spPr bwMode="auto">
          <a:xfrm>
            <a:off x="300406" y="315005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53" name="TESTNAME14">
            <a:extLst>
              <a:ext uri="{FF2B5EF4-FFF2-40B4-BE49-F238E27FC236}">
                <a16:creationId xmlns:a16="http://schemas.microsoft.com/office/drawing/2014/main" id="{14B1AA60-8052-CBCA-64B0-DE465F1B8ECD}"/>
              </a:ext>
            </a:extLst>
          </p:cNvPr>
          <p:cNvSpPr>
            <a:spLocks noChangeArrowheads="1"/>
          </p:cNvSpPr>
          <p:nvPr/>
        </p:nvSpPr>
        <p:spPr bwMode="auto">
          <a:xfrm>
            <a:off x="300406" y="297233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54" name="TESTNAME13">
            <a:extLst>
              <a:ext uri="{FF2B5EF4-FFF2-40B4-BE49-F238E27FC236}">
                <a16:creationId xmlns:a16="http://schemas.microsoft.com/office/drawing/2014/main" id="{1B62E934-B72D-3FC9-6417-843058E27692}"/>
              </a:ext>
            </a:extLst>
          </p:cNvPr>
          <p:cNvSpPr>
            <a:spLocks noChangeArrowheads="1"/>
          </p:cNvSpPr>
          <p:nvPr/>
        </p:nvSpPr>
        <p:spPr bwMode="auto">
          <a:xfrm>
            <a:off x="300406" y="279461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55" name="TESTNAME12">
            <a:extLst>
              <a:ext uri="{FF2B5EF4-FFF2-40B4-BE49-F238E27FC236}">
                <a16:creationId xmlns:a16="http://schemas.microsoft.com/office/drawing/2014/main" id="{A1614887-7723-8DF4-68CB-A02F8CEE14CC}"/>
              </a:ext>
            </a:extLst>
          </p:cNvPr>
          <p:cNvSpPr>
            <a:spLocks noChangeArrowheads="1"/>
          </p:cNvSpPr>
          <p:nvPr/>
        </p:nvSpPr>
        <p:spPr bwMode="auto">
          <a:xfrm>
            <a:off x="300406" y="261689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56" name="TESTNAME11">
            <a:extLst>
              <a:ext uri="{FF2B5EF4-FFF2-40B4-BE49-F238E27FC236}">
                <a16:creationId xmlns:a16="http://schemas.microsoft.com/office/drawing/2014/main" id="{BF183703-F91D-0768-2ED6-021E5963878C}"/>
              </a:ext>
            </a:extLst>
          </p:cNvPr>
          <p:cNvSpPr>
            <a:spLocks noChangeArrowheads="1"/>
          </p:cNvSpPr>
          <p:nvPr/>
        </p:nvSpPr>
        <p:spPr bwMode="auto">
          <a:xfrm>
            <a:off x="300406" y="24391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57" name="TESTNAME10">
            <a:extLst>
              <a:ext uri="{FF2B5EF4-FFF2-40B4-BE49-F238E27FC236}">
                <a16:creationId xmlns:a16="http://schemas.microsoft.com/office/drawing/2014/main" id="{37989F4A-40EA-4C0C-545B-B0824454A2FF}"/>
              </a:ext>
            </a:extLst>
          </p:cNvPr>
          <p:cNvSpPr>
            <a:spLocks noChangeArrowheads="1"/>
          </p:cNvSpPr>
          <p:nvPr/>
        </p:nvSpPr>
        <p:spPr bwMode="auto">
          <a:xfrm>
            <a:off x="300406" y="22614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58" name="TESTNAME09">
            <a:extLst>
              <a:ext uri="{FF2B5EF4-FFF2-40B4-BE49-F238E27FC236}">
                <a16:creationId xmlns:a16="http://schemas.microsoft.com/office/drawing/2014/main" id="{384F99D6-2204-449C-3832-D3439372391D}"/>
              </a:ext>
            </a:extLst>
          </p:cNvPr>
          <p:cNvSpPr>
            <a:spLocks noChangeArrowheads="1"/>
          </p:cNvSpPr>
          <p:nvPr/>
        </p:nvSpPr>
        <p:spPr bwMode="auto">
          <a:xfrm>
            <a:off x="300406" y="208373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59" name="TESTNAME08">
            <a:extLst>
              <a:ext uri="{FF2B5EF4-FFF2-40B4-BE49-F238E27FC236}">
                <a16:creationId xmlns:a16="http://schemas.microsoft.com/office/drawing/2014/main" id="{EE3B54E4-795B-1571-6619-1672F1F1B75A}"/>
              </a:ext>
            </a:extLst>
          </p:cNvPr>
          <p:cNvSpPr>
            <a:spLocks noChangeArrowheads="1"/>
          </p:cNvSpPr>
          <p:nvPr/>
        </p:nvSpPr>
        <p:spPr bwMode="auto">
          <a:xfrm>
            <a:off x="300406" y="19060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60" name="TESTNAME07">
            <a:extLst>
              <a:ext uri="{FF2B5EF4-FFF2-40B4-BE49-F238E27FC236}">
                <a16:creationId xmlns:a16="http://schemas.microsoft.com/office/drawing/2014/main" id="{4ABF714B-025B-A425-FF04-9B5E891D1495}"/>
              </a:ext>
            </a:extLst>
          </p:cNvPr>
          <p:cNvSpPr>
            <a:spLocks noChangeArrowheads="1"/>
          </p:cNvSpPr>
          <p:nvPr/>
        </p:nvSpPr>
        <p:spPr bwMode="auto">
          <a:xfrm>
            <a:off x="300406" y="172830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61" name="TESTNAME06">
            <a:extLst>
              <a:ext uri="{FF2B5EF4-FFF2-40B4-BE49-F238E27FC236}">
                <a16:creationId xmlns:a16="http://schemas.microsoft.com/office/drawing/2014/main" id="{277DCCCE-4A6E-BC89-B7F7-C212254E39D3}"/>
              </a:ext>
            </a:extLst>
          </p:cNvPr>
          <p:cNvSpPr>
            <a:spLocks noChangeArrowheads="1"/>
          </p:cNvSpPr>
          <p:nvPr/>
        </p:nvSpPr>
        <p:spPr bwMode="auto">
          <a:xfrm>
            <a:off x="300406" y="155058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62" name="TESTNAME05">
            <a:extLst>
              <a:ext uri="{FF2B5EF4-FFF2-40B4-BE49-F238E27FC236}">
                <a16:creationId xmlns:a16="http://schemas.microsoft.com/office/drawing/2014/main" id="{F69F1239-82CF-0491-C64F-9D929DD77CA4}"/>
              </a:ext>
            </a:extLst>
          </p:cNvPr>
          <p:cNvSpPr>
            <a:spLocks noChangeArrowheads="1"/>
          </p:cNvSpPr>
          <p:nvPr/>
        </p:nvSpPr>
        <p:spPr bwMode="auto">
          <a:xfrm>
            <a:off x="300406" y="13728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63" name="TESTNAME04">
            <a:extLst>
              <a:ext uri="{FF2B5EF4-FFF2-40B4-BE49-F238E27FC236}">
                <a16:creationId xmlns:a16="http://schemas.microsoft.com/office/drawing/2014/main" id="{66158005-C21C-4A1F-0913-9A015AEC4367}"/>
              </a:ext>
            </a:extLst>
          </p:cNvPr>
          <p:cNvSpPr>
            <a:spLocks noChangeArrowheads="1"/>
          </p:cNvSpPr>
          <p:nvPr/>
        </p:nvSpPr>
        <p:spPr bwMode="auto">
          <a:xfrm>
            <a:off x="300406" y="119514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64" name="TESTNAME03">
            <a:extLst>
              <a:ext uri="{FF2B5EF4-FFF2-40B4-BE49-F238E27FC236}">
                <a16:creationId xmlns:a16="http://schemas.microsoft.com/office/drawing/2014/main" id="{EB57F2B5-B7A3-A0C5-3152-D8908073FCAC}"/>
              </a:ext>
            </a:extLst>
          </p:cNvPr>
          <p:cNvSpPr>
            <a:spLocks noChangeArrowheads="1"/>
          </p:cNvSpPr>
          <p:nvPr/>
        </p:nvSpPr>
        <p:spPr bwMode="auto">
          <a:xfrm>
            <a:off x="300406" y="10174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65" name="TESTNAME02">
            <a:extLst>
              <a:ext uri="{FF2B5EF4-FFF2-40B4-BE49-F238E27FC236}">
                <a16:creationId xmlns:a16="http://schemas.microsoft.com/office/drawing/2014/main" id="{20263668-B5E3-A1A4-1874-17C54964ABC7}"/>
              </a:ext>
            </a:extLst>
          </p:cNvPr>
          <p:cNvSpPr>
            <a:spLocks noChangeArrowheads="1"/>
          </p:cNvSpPr>
          <p:nvPr/>
        </p:nvSpPr>
        <p:spPr bwMode="auto">
          <a:xfrm>
            <a:off x="300406" y="83970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66" name="TESTNAME01">
            <a:extLst>
              <a:ext uri="{FF2B5EF4-FFF2-40B4-BE49-F238E27FC236}">
                <a16:creationId xmlns:a16="http://schemas.microsoft.com/office/drawing/2014/main" id="{F292C42C-7628-BF0F-EFA1-A54677E51C5D}"/>
              </a:ext>
            </a:extLst>
          </p:cNvPr>
          <p:cNvSpPr>
            <a:spLocks noChangeArrowheads="1"/>
          </p:cNvSpPr>
          <p:nvPr/>
        </p:nvSpPr>
        <p:spPr bwMode="auto">
          <a:xfrm>
            <a:off x="300406" y="6619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67" name="TESTNAME00">
            <a:extLst>
              <a:ext uri="{FF2B5EF4-FFF2-40B4-BE49-F238E27FC236}">
                <a16:creationId xmlns:a16="http://schemas.microsoft.com/office/drawing/2014/main" id="{78150556-C9B4-E044-BFFE-F3F90EC926AD}"/>
              </a:ext>
            </a:extLst>
          </p:cNvPr>
          <p:cNvSpPr>
            <a:spLocks noChangeArrowheads="1"/>
          </p:cNvSpPr>
          <p:nvPr/>
        </p:nvSpPr>
        <p:spPr bwMode="auto">
          <a:xfrm>
            <a:off x="300406" y="48426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3606962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Preference Ranking Results</a:t>
            </a:r>
          </a:p>
        </p:txBody>
      </p:sp>
      <p:graphicFrame>
        <p:nvGraphicFramePr>
          <p:cNvPr id="11" name="Table 10">
            <a:extLst>
              <a:ext uri="{FF2B5EF4-FFF2-40B4-BE49-F238E27FC236}">
                <a16:creationId xmlns:a16="http://schemas.microsoft.com/office/drawing/2014/main" id="{CD62CAA3-AE05-6977-3B65-095966D4352E}"/>
              </a:ext>
            </a:extLst>
          </p:cNvPr>
          <p:cNvGraphicFramePr>
            <a:graphicFrameLocks noGrp="1"/>
          </p:cNvGraphicFramePr>
          <p:nvPr>
            <p:extLst>
              <p:ext uri="{D42A27DB-BD31-4B8C-83A1-F6EECF244321}">
                <p14:modId xmlns:p14="http://schemas.microsoft.com/office/powerpoint/2010/main" val="1423241376"/>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marL="0" marR="0" lvl="0" indent="0" algn="ctr" defTabSz="914318" rtl="0" eaLnBrk="1" fontAlgn="b"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n-lt"/>
                        </a:rPr>
                        <a:t>Logo</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2" name="Rectangle 11">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3" name="TextBox 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TextBox 2">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8" name="TESTNAME29">
            <a:extLst>
              <a:ext uri="{FF2B5EF4-FFF2-40B4-BE49-F238E27FC236}">
                <a16:creationId xmlns:a16="http://schemas.microsoft.com/office/drawing/2014/main" id="{3A7E4622-7CD7-9F00-E2BF-CAD72142ED9C}"/>
              </a:ext>
            </a:extLst>
          </p:cNvPr>
          <p:cNvSpPr>
            <a:spLocks noChangeArrowheads="1"/>
          </p:cNvSpPr>
          <p:nvPr/>
        </p:nvSpPr>
        <p:spPr bwMode="auto">
          <a:xfrm>
            <a:off x="300406" y="55775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39" name="TESTNAME28">
            <a:extLst>
              <a:ext uri="{FF2B5EF4-FFF2-40B4-BE49-F238E27FC236}">
                <a16:creationId xmlns:a16="http://schemas.microsoft.com/office/drawing/2014/main" id="{4874156E-6169-19D5-D887-471D81FB9B16}"/>
              </a:ext>
            </a:extLst>
          </p:cNvPr>
          <p:cNvSpPr>
            <a:spLocks noChangeArrowheads="1"/>
          </p:cNvSpPr>
          <p:nvPr/>
        </p:nvSpPr>
        <p:spPr bwMode="auto">
          <a:xfrm>
            <a:off x="300406" y="54193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40" name="TESTNAME27">
            <a:extLst>
              <a:ext uri="{FF2B5EF4-FFF2-40B4-BE49-F238E27FC236}">
                <a16:creationId xmlns:a16="http://schemas.microsoft.com/office/drawing/2014/main" id="{ACFB9E4D-0693-9BDF-571E-F71D7D091F0F}"/>
              </a:ext>
            </a:extLst>
          </p:cNvPr>
          <p:cNvSpPr>
            <a:spLocks noChangeArrowheads="1"/>
          </p:cNvSpPr>
          <p:nvPr/>
        </p:nvSpPr>
        <p:spPr bwMode="auto">
          <a:xfrm>
            <a:off x="300406" y="52469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41" name="TESTNAME26">
            <a:extLst>
              <a:ext uri="{FF2B5EF4-FFF2-40B4-BE49-F238E27FC236}">
                <a16:creationId xmlns:a16="http://schemas.microsoft.com/office/drawing/2014/main" id="{69A45D0F-4C94-67A9-8C19-26DD6E44DEB1}"/>
              </a:ext>
            </a:extLst>
          </p:cNvPr>
          <p:cNvSpPr>
            <a:spLocks noChangeArrowheads="1"/>
          </p:cNvSpPr>
          <p:nvPr/>
        </p:nvSpPr>
        <p:spPr bwMode="auto">
          <a:xfrm>
            <a:off x="300406" y="5079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42" name="TESTNAME25">
            <a:extLst>
              <a:ext uri="{FF2B5EF4-FFF2-40B4-BE49-F238E27FC236}">
                <a16:creationId xmlns:a16="http://schemas.microsoft.com/office/drawing/2014/main" id="{CA2E7F71-22EB-736E-2E51-4C8568D555CA}"/>
              </a:ext>
            </a:extLst>
          </p:cNvPr>
          <p:cNvSpPr>
            <a:spLocks noChangeArrowheads="1"/>
          </p:cNvSpPr>
          <p:nvPr/>
        </p:nvSpPr>
        <p:spPr bwMode="auto">
          <a:xfrm>
            <a:off x="300406" y="49125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43" name="TESTNAME24">
            <a:extLst>
              <a:ext uri="{FF2B5EF4-FFF2-40B4-BE49-F238E27FC236}">
                <a16:creationId xmlns:a16="http://schemas.microsoft.com/office/drawing/2014/main" id="{8F45CA23-4D93-DBBB-E297-DC738B526706}"/>
              </a:ext>
            </a:extLst>
          </p:cNvPr>
          <p:cNvSpPr>
            <a:spLocks noChangeArrowheads="1"/>
          </p:cNvSpPr>
          <p:nvPr/>
        </p:nvSpPr>
        <p:spPr bwMode="auto">
          <a:xfrm>
            <a:off x="300406" y="47344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44" name="TESTNAME23">
            <a:extLst>
              <a:ext uri="{FF2B5EF4-FFF2-40B4-BE49-F238E27FC236}">
                <a16:creationId xmlns:a16="http://schemas.microsoft.com/office/drawing/2014/main" id="{A50EB365-D6B4-DD2E-B22F-5205578C203F}"/>
              </a:ext>
            </a:extLst>
          </p:cNvPr>
          <p:cNvSpPr>
            <a:spLocks noChangeArrowheads="1"/>
          </p:cNvSpPr>
          <p:nvPr/>
        </p:nvSpPr>
        <p:spPr bwMode="auto">
          <a:xfrm>
            <a:off x="300406" y="456556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45" name="TESTNAME22">
            <a:extLst>
              <a:ext uri="{FF2B5EF4-FFF2-40B4-BE49-F238E27FC236}">
                <a16:creationId xmlns:a16="http://schemas.microsoft.com/office/drawing/2014/main" id="{2456F8D2-6471-4909-D3CF-CEC8B824FE8B}"/>
              </a:ext>
            </a:extLst>
          </p:cNvPr>
          <p:cNvSpPr>
            <a:spLocks noChangeArrowheads="1"/>
          </p:cNvSpPr>
          <p:nvPr/>
        </p:nvSpPr>
        <p:spPr bwMode="auto">
          <a:xfrm>
            <a:off x="300406" y="43970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46" name="TESTNAME21">
            <a:extLst>
              <a:ext uri="{FF2B5EF4-FFF2-40B4-BE49-F238E27FC236}">
                <a16:creationId xmlns:a16="http://schemas.microsoft.com/office/drawing/2014/main" id="{81EE4EC8-0873-33A6-51C0-1A4695A1923E}"/>
              </a:ext>
            </a:extLst>
          </p:cNvPr>
          <p:cNvSpPr>
            <a:spLocks noChangeArrowheads="1"/>
          </p:cNvSpPr>
          <p:nvPr/>
        </p:nvSpPr>
        <p:spPr bwMode="auto">
          <a:xfrm>
            <a:off x="300406" y="42201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47" name="TESTNAME20">
            <a:extLst>
              <a:ext uri="{FF2B5EF4-FFF2-40B4-BE49-F238E27FC236}">
                <a16:creationId xmlns:a16="http://schemas.microsoft.com/office/drawing/2014/main" id="{F0FD8718-66CF-A74D-C280-3EA2773B1122}"/>
              </a:ext>
            </a:extLst>
          </p:cNvPr>
          <p:cNvSpPr>
            <a:spLocks noChangeArrowheads="1"/>
          </p:cNvSpPr>
          <p:nvPr/>
        </p:nvSpPr>
        <p:spPr bwMode="auto">
          <a:xfrm>
            <a:off x="300406" y="403864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48" name="TESTNAME19">
            <a:extLst>
              <a:ext uri="{FF2B5EF4-FFF2-40B4-BE49-F238E27FC236}">
                <a16:creationId xmlns:a16="http://schemas.microsoft.com/office/drawing/2014/main" id="{FA9D729B-5CD2-B566-1207-5D7AC645B8F3}"/>
              </a:ext>
            </a:extLst>
          </p:cNvPr>
          <p:cNvSpPr>
            <a:spLocks noChangeArrowheads="1"/>
          </p:cNvSpPr>
          <p:nvPr/>
        </p:nvSpPr>
        <p:spPr bwMode="auto">
          <a:xfrm>
            <a:off x="300406" y="386092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49" name="TESTNAME18">
            <a:extLst>
              <a:ext uri="{FF2B5EF4-FFF2-40B4-BE49-F238E27FC236}">
                <a16:creationId xmlns:a16="http://schemas.microsoft.com/office/drawing/2014/main" id="{9EF4E30B-1C2D-9C64-50C6-9C8B63438426}"/>
              </a:ext>
            </a:extLst>
          </p:cNvPr>
          <p:cNvSpPr>
            <a:spLocks noChangeArrowheads="1"/>
          </p:cNvSpPr>
          <p:nvPr/>
        </p:nvSpPr>
        <p:spPr bwMode="auto">
          <a:xfrm>
            <a:off x="300406" y="368320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50" name="TESTNAME17">
            <a:extLst>
              <a:ext uri="{FF2B5EF4-FFF2-40B4-BE49-F238E27FC236}">
                <a16:creationId xmlns:a16="http://schemas.microsoft.com/office/drawing/2014/main" id="{7F5236E5-ABB0-8CED-186E-B556BF599FC3}"/>
              </a:ext>
            </a:extLst>
          </p:cNvPr>
          <p:cNvSpPr>
            <a:spLocks noChangeArrowheads="1"/>
          </p:cNvSpPr>
          <p:nvPr/>
        </p:nvSpPr>
        <p:spPr bwMode="auto">
          <a:xfrm>
            <a:off x="300406" y="350549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51" name="TESTNAME16">
            <a:extLst>
              <a:ext uri="{FF2B5EF4-FFF2-40B4-BE49-F238E27FC236}">
                <a16:creationId xmlns:a16="http://schemas.microsoft.com/office/drawing/2014/main" id="{596FEF92-D8D5-62B3-37EA-B9E1CF54EE7A}"/>
              </a:ext>
            </a:extLst>
          </p:cNvPr>
          <p:cNvSpPr>
            <a:spLocks noChangeArrowheads="1"/>
          </p:cNvSpPr>
          <p:nvPr/>
        </p:nvSpPr>
        <p:spPr bwMode="auto">
          <a:xfrm>
            <a:off x="300406" y="33277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52" name="TESTNAME15">
            <a:extLst>
              <a:ext uri="{FF2B5EF4-FFF2-40B4-BE49-F238E27FC236}">
                <a16:creationId xmlns:a16="http://schemas.microsoft.com/office/drawing/2014/main" id="{0A1AE173-0E4E-987C-9C3E-E7E2BE206B85}"/>
              </a:ext>
            </a:extLst>
          </p:cNvPr>
          <p:cNvSpPr>
            <a:spLocks noChangeArrowheads="1"/>
          </p:cNvSpPr>
          <p:nvPr/>
        </p:nvSpPr>
        <p:spPr bwMode="auto">
          <a:xfrm>
            <a:off x="300406" y="315005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53" name="TESTNAME14">
            <a:extLst>
              <a:ext uri="{FF2B5EF4-FFF2-40B4-BE49-F238E27FC236}">
                <a16:creationId xmlns:a16="http://schemas.microsoft.com/office/drawing/2014/main" id="{059E5027-A4A9-8AFE-A56B-0D5B611265EE}"/>
              </a:ext>
            </a:extLst>
          </p:cNvPr>
          <p:cNvSpPr>
            <a:spLocks noChangeArrowheads="1"/>
          </p:cNvSpPr>
          <p:nvPr/>
        </p:nvSpPr>
        <p:spPr bwMode="auto">
          <a:xfrm>
            <a:off x="300406" y="297233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54" name="TESTNAME13">
            <a:extLst>
              <a:ext uri="{FF2B5EF4-FFF2-40B4-BE49-F238E27FC236}">
                <a16:creationId xmlns:a16="http://schemas.microsoft.com/office/drawing/2014/main" id="{B6AC42A6-7024-C3C5-4E1C-8B3815303198}"/>
              </a:ext>
            </a:extLst>
          </p:cNvPr>
          <p:cNvSpPr>
            <a:spLocks noChangeArrowheads="1"/>
          </p:cNvSpPr>
          <p:nvPr/>
        </p:nvSpPr>
        <p:spPr bwMode="auto">
          <a:xfrm>
            <a:off x="300406" y="279461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55" name="TESTNAME12">
            <a:extLst>
              <a:ext uri="{FF2B5EF4-FFF2-40B4-BE49-F238E27FC236}">
                <a16:creationId xmlns:a16="http://schemas.microsoft.com/office/drawing/2014/main" id="{C9C25673-D17F-C739-8046-097E9D89F449}"/>
              </a:ext>
            </a:extLst>
          </p:cNvPr>
          <p:cNvSpPr>
            <a:spLocks noChangeArrowheads="1"/>
          </p:cNvSpPr>
          <p:nvPr/>
        </p:nvSpPr>
        <p:spPr bwMode="auto">
          <a:xfrm>
            <a:off x="300406" y="261689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56" name="TESTNAME11">
            <a:extLst>
              <a:ext uri="{FF2B5EF4-FFF2-40B4-BE49-F238E27FC236}">
                <a16:creationId xmlns:a16="http://schemas.microsoft.com/office/drawing/2014/main" id="{6DB86A28-7534-FA69-7CCC-3F26FA2DB3E9}"/>
              </a:ext>
            </a:extLst>
          </p:cNvPr>
          <p:cNvSpPr>
            <a:spLocks noChangeArrowheads="1"/>
          </p:cNvSpPr>
          <p:nvPr/>
        </p:nvSpPr>
        <p:spPr bwMode="auto">
          <a:xfrm>
            <a:off x="300406" y="24391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57" name="TESTNAME10">
            <a:extLst>
              <a:ext uri="{FF2B5EF4-FFF2-40B4-BE49-F238E27FC236}">
                <a16:creationId xmlns:a16="http://schemas.microsoft.com/office/drawing/2014/main" id="{B7452AE2-70DB-0972-A554-6008CACCE9C3}"/>
              </a:ext>
            </a:extLst>
          </p:cNvPr>
          <p:cNvSpPr>
            <a:spLocks noChangeArrowheads="1"/>
          </p:cNvSpPr>
          <p:nvPr/>
        </p:nvSpPr>
        <p:spPr bwMode="auto">
          <a:xfrm>
            <a:off x="300406" y="22614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58" name="TESTNAME09">
            <a:extLst>
              <a:ext uri="{FF2B5EF4-FFF2-40B4-BE49-F238E27FC236}">
                <a16:creationId xmlns:a16="http://schemas.microsoft.com/office/drawing/2014/main" id="{0E007070-8C09-D261-E8D9-78B7F3192B7A}"/>
              </a:ext>
            </a:extLst>
          </p:cNvPr>
          <p:cNvSpPr>
            <a:spLocks noChangeArrowheads="1"/>
          </p:cNvSpPr>
          <p:nvPr/>
        </p:nvSpPr>
        <p:spPr bwMode="auto">
          <a:xfrm>
            <a:off x="300406" y="208373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59" name="TESTNAME08">
            <a:extLst>
              <a:ext uri="{FF2B5EF4-FFF2-40B4-BE49-F238E27FC236}">
                <a16:creationId xmlns:a16="http://schemas.microsoft.com/office/drawing/2014/main" id="{77D3A8D8-6F49-0AF7-6B29-37C94AB877FC}"/>
              </a:ext>
            </a:extLst>
          </p:cNvPr>
          <p:cNvSpPr>
            <a:spLocks noChangeArrowheads="1"/>
          </p:cNvSpPr>
          <p:nvPr/>
        </p:nvSpPr>
        <p:spPr bwMode="auto">
          <a:xfrm>
            <a:off x="300406" y="19060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60" name="TESTNAME07">
            <a:extLst>
              <a:ext uri="{FF2B5EF4-FFF2-40B4-BE49-F238E27FC236}">
                <a16:creationId xmlns:a16="http://schemas.microsoft.com/office/drawing/2014/main" id="{AA3261E1-434D-546F-F7E4-46D13B3E639B}"/>
              </a:ext>
            </a:extLst>
          </p:cNvPr>
          <p:cNvSpPr>
            <a:spLocks noChangeArrowheads="1"/>
          </p:cNvSpPr>
          <p:nvPr/>
        </p:nvSpPr>
        <p:spPr bwMode="auto">
          <a:xfrm>
            <a:off x="300406" y="172830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61" name="TESTNAME06">
            <a:extLst>
              <a:ext uri="{FF2B5EF4-FFF2-40B4-BE49-F238E27FC236}">
                <a16:creationId xmlns:a16="http://schemas.microsoft.com/office/drawing/2014/main" id="{C90E2C46-B551-5223-CDFB-236BACAC42C4}"/>
              </a:ext>
            </a:extLst>
          </p:cNvPr>
          <p:cNvSpPr>
            <a:spLocks noChangeArrowheads="1"/>
          </p:cNvSpPr>
          <p:nvPr/>
        </p:nvSpPr>
        <p:spPr bwMode="auto">
          <a:xfrm>
            <a:off x="300406" y="155058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62" name="TESTNAME05">
            <a:extLst>
              <a:ext uri="{FF2B5EF4-FFF2-40B4-BE49-F238E27FC236}">
                <a16:creationId xmlns:a16="http://schemas.microsoft.com/office/drawing/2014/main" id="{9EB58996-8BC5-EDA0-CA9B-B3C211B3B866}"/>
              </a:ext>
            </a:extLst>
          </p:cNvPr>
          <p:cNvSpPr>
            <a:spLocks noChangeArrowheads="1"/>
          </p:cNvSpPr>
          <p:nvPr/>
        </p:nvSpPr>
        <p:spPr bwMode="auto">
          <a:xfrm>
            <a:off x="300406" y="13728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63" name="TESTNAME04">
            <a:extLst>
              <a:ext uri="{FF2B5EF4-FFF2-40B4-BE49-F238E27FC236}">
                <a16:creationId xmlns:a16="http://schemas.microsoft.com/office/drawing/2014/main" id="{4A0AD009-ABBF-63FC-745C-0E5BC02603BF}"/>
              </a:ext>
            </a:extLst>
          </p:cNvPr>
          <p:cNvSpPr>
            <a:spLocks noChangeArrowheads="1"/>
          </p:cNvSpPr>
          <p:nvPr/>
        </p:nvSpPr>
        <p:spPr bwMode="auto">
          <a:xfrm>
            <a:off x="300406" y="119514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64" name="TESTNAME03">
            <a:extLst>
              <a:ext uri="{FF2B5EF4-FFF2-40B4-BE49-F238E27FC236}">
                <a16:creationId xmlns:a16="http://schemas.microsoft.com/office/drawing/2014/main" id="{63224A19-D65D-B31E-93C3-5B6312087635}"/>
              </a:ext>
            </a:extLst>
          </p:cNvPr>
          <p:cNvSpPr>
            <a:spLocks noChangeArrowheads="1"/>
          </p:cNvSpPr>
          <p:nvPr/>
        </p:nvSpPr>
        <p:spPr bwMode="auto">
          <a:xfrm>
            <a:off x="300406" y="10174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65" name="TESTNAME02">
            <a:extLst>
              <a:ext uri="{FF2B5EF4-FFF2-40B4-BE49-F238E27FC236}">
                <a16:creationId xmlns:a16="http://schemas.microsoft.com/office/drawing/2014/main" id="{50587F20-E17F-C077-F3A6-E660FCE123E2}"/>
              </a:ext>
            </a:extLst>
          </p:cNvPr>
          <p:cNvSpPr>
            <a:spLocks noChangeArrowheads="1"/>
          </p:cNvSpPr>
          <p:nvPr/>
        </p:nvSpPr>
        <p:spPr bwMode="auto">
          <a:xfrm>
            <a:off x="300406" y="83970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66" name="TESTNAME01">
            <a:extLst>
              <a:ext uri="{FF2B5EF4-FFF2-40B4-BE49-F238E27FC236}">
                <a16:creationId xmlns:a16="http://schemas.microsoft.com/office/drawing/2014/main" id="{6E75A6A9-0F3C-6921-C633-E76BFA92F1D2}"/>
              </a:ext>
            </a:extLst>
          </p:cNvPr>
          <p:cNvSpPr>
            <a:spLocks noChangeArrowheads="1"/>
          </p:cNvSpPr>
          <p:nvPr/>
        </p:nvSpPr>
        <p:spPr bwMode="auto">
          <a:xfrm>
            <a:off x="300406" y="6619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67" name="TESTNAME00">
            <a:extLst>
              <a:ext uri="{FF2B5EF4-FFF2-40B4-BE49-F238E27FC236}">
                <a16:creationId xmlns:a16="http://schemas.microsoft.com/office/drawing/2014/main" id="{B08502D8-0CFA-4761-070A-3FA7AD1C42AC}"/>
              </a:ext>
            </a:extLst>
          </p:cNvPr>
          <p:cNvSpPr>
            <a:spLocks noChangeArrowheads="1"/>
          </p:cNvSpPr>
          <p:nvPr/>
        </p:nvSpPr>
        <p:spPr bwMode="auto">
          <a:xfrm>
            <a:off x="300406" y="48426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42632689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Preference Ranking Results</a:t>
            </a:r>
          </a:p>
        </p:txBody>
      </p:sp>
      <p:graphicFrame>
        <p:nvGraphicFramePr>
          <p:cNvPr id="11" name="Table 10">
            <a:extLst>
              <a:ext uri="{FF2B5EF4-FFF2-40B4-BE49-F238E27FC236}">
                <a16:creationId xmlns:a16="http://schemas.microsoft.com/office/drawing/2014/main" id="{CD62CAA3-AE05-6977-3B65-095966D4352E}"/>
              </a:ext>
            </a:extLst>
          </p:cNvPr>
          <p:cNvGraphicFramePr>
            <a:graphicFrameLocks noGrp="1"/>
          </p:cNvGraphicFramePr>
          <p:nvPr>
            <p:extLst>
              <p:ext uri="{D42A27DB-BD31-4B8C-83A1-F6EECF244321}">
                <p14:modId xmlns:p14="http://schemas.microsoft.com/office/powerpoint/2010/main" val="1004182670"/>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Logo</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2" name="Rectangle 11">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3" name="TextBox 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TextBox 2">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8" name="TESTNAME29">
            <a:extLst>
              <a:ext uri="{FF2B5EF4-FFF2-40B4-BE49-F238E27FC236}">
                <a16:creationId xmlns:a16="http://schemas.microsoft.com/office/drawing/2014/main" id="{B74AECD2-A385-B54A-2B1F-EAA9F2BB866E}"/>
              </a:ext>
            </a:extLst>
          </p:cNvPr>
          <p:cNvSpPr>
            <a:spLocks noChangeArrowheads="1"/>
          </p:cNvSpPr>
          <p:nvPr/>
        </p:nvSpPr>
        <p:spPr bwMode="auto">
          <a:xfrm>
            <a:off x="300406" y="55775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39" name="TESTNAME28">
            <a:extLst>
              <a:ext uri="{FF2B5EF4-FFF2-40B4-BE49-F238E27FC236}">
                <a16:creationId xmlns:a16="http://schemas.microsoft.com/office/drawing/2014/main" id="{DEB2D5CA-2116-F9A2-B62C-38C33EBA6818}"/>
              </a:ext>
            </a:extLst>
          </p:cNvPr>
          <p:cNvSpPr>
            <a:spLocks noChangeArrowheads="1"/>
          </p:cNvSpPr>
          <p:nvPr/>
        </p:nvSpPr>
        <p:spPr bwMode="auto">
          <a:xfrm>
            <a:off x="300406" y="54193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40" name="TESTNAME27">
            <a:extLst>
              <a:ext uri="{FF2B5EF4-FFF2-40B4-BE49-F238E27FC236}">
                <a16:creationId xmlns:a16="http://schemas.microsoft.com/office/drawing/2014/main" id="{12DFEFF5-54EB-0A64-71D5-B842CCF07AB5}"/>
              </a:ext>
            </a:extLst>
          </p:cNvPr>
          <p:cNvSpPr>
            <a:spLocks noChangeArrowheads="1"/>
          </p:cNvSpPr>
          <p:nvPr/>
        </p:nvSpPr>
        <p:spPr bwMode="auto">
          <a:xfrm>
            <a:off x="300406" y="52469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41" name="TESTNAME26">
            <a:extLst>
              <a:ext uri="{FF2B5EF4-FFF2-40B4-BE49-F238E27FC236}">
                <a16:creationId xmlns:a16="http://schemas.microsoft.com/office/drawing/2014/main" id="{EC0E16A8-1902-B76A-75C5-F99C335775CD}"/>
              </a:ext>
            </a:extLst>
          </p:cNvPr>
          <p:cNvSpPr>
            <a:spLocks noChangeArrowheads="1"/>
          </p:cNvSpPr>
          <p:nvPr/>
        </p:nvSpPr>
        <p:spPr bwMode="auto">
          <a:xfrm>
            <a:off x="300406" y="5079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42" name="TESTNAME25">
            <a:extLst>
              <a:ext uri="{FF2B5EF4-FFF2-40B4-BE49-F238E27FC236}">
                <a16:creationId xmlns:a16="http://schemas.microsoft.com/office/drawing/2014/main" id="{CBE3F62B-D1AE-DBE9-D4F3-278F49D4D990}"/>
              </a:ext>
            </a:extLst>
          </p:cNvPr>
          <p:cNvSpPr>
            <a:spLocks noChangeArrowheads="1"/>
          </p:cNvSpPr>
          <p:nvPr/>
        </p:nvSpPr>
        <p:spPr bwMode="auto">
          <a:xfrm>
            <a:off x="300406" y="49125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43" name="TESTNAME24">
            <a:extLst>
              <a:ext uri="{FF2B5EF4-FFF2-40B4-BE49-F238E27FC236}">
                <a16:creationId xmlns:a16="http://schemas.microsoft.com/office/drawing/2014/main" id="{663B2156-A035-C3CE-AFF1-BB8339391ED4}"/>
              </a:ext>
            </a:extLst>
          </p:cNvPr>
          <p:cNvSpPr>
            <a:spLocks noChangeArrowheads="1"/>
          </p:cNvSpPr>
          <p:nvPr/>
        </p:nvSpPr>
        <p:spPr bwMode="auto">
          <a:xfrm>
            <a:off x="300406" y="47344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44" name="TESTNAME23">
            <a:extLst>
              <a:ext uri="{FF2B5EF4-FFF2-40B4-BE49-F238E27FC236}">
                <a16:creationId xmlns:a16="http://schemas.microsoft.com/office/drawing/2014/main" id="{AA7DB896-A6BE-98FD-7A7D-929A95FF83C0}"/>
              </a:ext>
            </a:extLst>
          </p:cNvPr>
          <p:cNvSpPr>
            <a:spLocks noChangeArrowheads="1"/>
          </p:cNvSpPr>
          <p:nvPr/>
        </p:nvSpPr>
        <p:spPr bwMode="auto">
          <a:xfrm>
            <a:off x="300406" y="456556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45" name="TESTNAME22">
            <a:extLst>
              <a:ext uri="{FF2B5EF4-FFF2-40B4-BE49-F238E27FC236}">
                <a16:creationId xmlns:a16="http://schemas.microsoft.com/office/drawing/2014/main" id="{40F2796B-3C33-761D-C4CC-6B54F40D879F}"/>
              </a:ext>
            </a:extLst>
          </p:cNvPr>
          <p:cNvSpPr>
            <a:spLocks noChangeArrowheads="1"/>
          </p:cNvSpPr>
          <p:nvPr/>
        </p:nvSpPr>
        <p:spPr bwMode="auto">
          <a:xfrm>
            <a:off x="300406" y="43970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46" name="TESTNAME21">
            <a:extLst>
              <a:ext uri="{FF2B5EF4-FFF2-40B4-BE49-F238E27FC236}">
                <a16:creationId xmlns:a16="http://schemas.microsoft.com/office/drawing/2014/main" id="{D563C253-90D3-53FC-C6A7-DF8E887CF714}"/>
              </a:ext>
            </a:extLst>
          </p:cNvPr>
          <p:cNvSpPr>
            <a:spLocks noChangeArrowheads="1"/>
          </p:cNvSpPr>
          <p:nvPr/>
        </p:nvSpPr>
        <p:spPr bwMode="auto">
          <a:xfrm>
            <a:off x="300406" y="42201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47" name="TESTNAME20">
            <a:extLst>
              <a:ext uri="{FF2B5EF4-FFF2-40B4-BE49-F238E27FC236}">
                <a16:creationId xmlns:a16="http://schemas.microsoft.com/office/drawing/2014/main" id="{EDB5D2C6-3125-39D1-8CE8-A772472EDFEC}"/>
              </a:ext>
            </a:extLst>
          </p:cNvPr>
          <p:cNvSpPr>
            <a:spLocks noChangeArrowheads="1"/>
          </p:cNvSpPr>
          <p:nvPr/>
        </p:nvSpPr>
        <p:spPr bwMode="auto">
          <a:xfrm>
            <a:off x="300406" y="403864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48" name="TESTNAME19">
            <a:extLst>
              <a:ext uri="{FF2B5EF4-FFF2-40B4-BE49-F238E27FC236}">
                <a16:creationId xmlns:a16="http://schemas.microsoft.com/office/drawing/2014/main" id="{3B41562C-4BF1-6FDC-6A9C-F2C576F657E6}"/>
              </a:ext>
            </a:extLst>
          </p:cNvPr>
          <p:cNvSpPr>
            <a:spLocks noChangeArrowheads="1"/>
          </p:cNvSpPr>
          <p:nvPr/>
        </p:nvSpPr>
        <p:spPr bwMode="auto">
          <a:xfrm>
            <a:off x="300406" y="386092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49" name="TESTNAME18">
            <a:extLst>
              <a:ext uri="{FF2B5EF4-FFF2-40B4-BE49-F238E27FC236}">
                <a16:creationId xmlns:a16="http://schemas.microsoft.com/office/drawing/2014/main" id="{140D9025-11BA-0D16-04CF-1F1E51251BAA}"/>
              </a:ext>
            </a:extLst>
          </p:cNvPr>
          <p:cNvSpPr>
            <a:spLocks noChangeArrowheads="1"/>
          </p:cNvSpPr>
          <p:nvPr/>
        </p:nvSpPr>
        <p:spPr bwMode="auto">
          <a:xfrm>
            <a:off x="300406" y="368320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50" name="TESTNAME17">
            <a:extLst>
              <a:ext uri="{FF2B5EF4-FFF2-40B4-BE49-F238E27FC236}">
                <a16:creationId xmlns:a16="http://schemas.microsoft.com/office/drawing/2014/main" id="{ED92AB97-0F57-DBFF-F25D-6EEC3114F70D}"/>
              </a:ext>
            </a:extLst>
          </p:cNvPr>
          <p:cNvSpPr>
            <a:spLocks noChangeArrowheads="1"/>
          </p:cNvSpPr>
          <p:nvPr/>
        </p:nvSpPr>
        <p:spPr bwMode="auto">
          <a:xfrm>
            <a:off x="300406" y="350549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51" name="TESTNAME16">
            <a:extLst>
              <a:ext uri="{FF2B5EF4-FFF2-40B4-BE49-F238E27FC236}">
                <a16:creationId xmlns:a16="http://schemas.microsoft.com/office/drawing/2014/main" id="{23BCD7E9-F1CB-2A70-67AD-936C3D04D388}"/>
              </a:ext>
            </a:extLst>
          </p:cNvPr>
          <p:cNvSpPr>
            <a:spLocks noChangeArrowheads="1"/>
          </p:cNvSpPr>
          <p:nvPr/>
        </p:nvSpPr>
        <p:spPr bwMode="auto">
          <a:xfrm>
            <a:off x="300406" y="33277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52" name="TESTNAME15">
            <a:extLst>
              <a:ext uri="{FF2B5EF4-FFF2-40B4-BE49-F238E27FC236}">
                <a16:creationId xmlns:a16="http://schemas.microsoft.com/office/drawing/2014/main" id="{AF6937A0-E427-0DC3-8103-6C5898C7D971}"/>
              </a:ext>
            </a:extLst>
          </p:cNvPr>
          <p:cNvSpPr>
            <a:spLocks noChangeArrowheads="1"/>
          </p:cNvSpPr>
          <p:nvPr/>
        </p:nvSpPr>
        <p:spPr bwMode="auto">
          <a:xfrm>
            <a:off x="300406" y="315005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53" name="TESTNAME14">
            <a:extLst>
              <a:ext uri="{FF2B5EF4-FFF2-40B4-BE49-F238E27FC236}">
                <a16:creationId xmlns:a16="http://schemas.microsoft.com/office/drawing/2014/main" id="{60CAAD8A-E901-37A3-7F54-77F91AA2571F}"/>
              </a:ext>
            </a:extLst>
          </p:cNvPr>
          <p:cNvSpPr>
            <a:spLocks noChangeArrowheads="1"/>
          </p:cNvSpPr>
          <p:nvPr/>
        </p:nvSpPr>
        <p:spPr bwMode="auto">
          <a:xfrm>
            <a:off x="300406" y="297233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54" name="TESTNAME13">
            <a:extLst>
              <a:ext uri="{FF2B5EF4-FFF2-40B4-BE49-F238E27FC236}">
                <a16:creationId xmlns:a16="http://schemas.microsoft.com/office/drawing/2014/main" id="{D559D320-7799-16F0-19EC-E9336EAC867B}"/>
              </a:ext>
            </a:extLst>
          </p:cNvPr>
          <p:cNvSpPr>
            <a:spLocks noChangeArrowheads="1"/>
          </p:cNvSpPr>
          <p:nvPr/>
        </p:nvSpPr>
        <p:spPr bwMode="auto">
          <a:xfrm>
            <a:off x="300406" y="279461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55" name="TESTNAME12">
            <a:extLst>
              <a:ext uri="{FF2B5EF4-FFF2-40B4-BE49-F238E27FC236}">
                <a16:creationId xmlns:a16="http://schemas.microsoft.com/office/drawing/2014/main" id="{493D38A6-BFDA-6385-ABD9-322A7F09960C}"/>
              </a:ext>
            </a:extLst>
          </p:cNvPr>
          <p:cNvSpPr>
            <a:spLocks noChangeArrowheads="1"/>
          </p:cNvSpPr>
          <p:nvPr/>
        </p:nvSpPr>
        <p:spPr bwMode="auto">
          <a:xfrm>
            <a:off x="300406" y="261689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56" name="TESTNAME11">
            <a:extLst>
              <a:ext uri="{FF2B5EF4-FFF2-40B4-BE49-F238E27FC236}">
                <a16:creationId xmlns:a16="http://schemas.microsoft.com/office/drawing/2014/main" id="{DFB2464A-DD25-1CBC-DFFC-5D8A448DA653}"/>
              </a:ext>
            </a:extLst>
          </p:cNvPr>
          <p:cNvSpPr>
            <a:spLocks noChangeArrowheads="1"/>
          </p:cNvSpPr>
          <p:nvPr/>
        </p:nvSpPr>
        <p:spPr bwMode="auto">
          <a:xfrm>
            <a:off x="300406" y="24391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57" name="TESTNAME10">
            <a:extLst>
              <a:ext uri="{FF2B5EF4-FFF2-40B4-BE49-F238E27FC236}">
                <a16:creationId xmlns:a16="http://schemas.microsoft.com/office/drawing/2014/main" id="{C4D38142-4A8A-5DAF-6155-FDEAF048B601}"/>
              </a:ext>
            </a:extLst>
          </p:cNvPr>
          <p:cNvSpPr>
            <a:spLocks noChangeArrowheads="1"/>
          </p:cNvSpPr>
          <p:nvPr/>
        </p:nvSpPr>
        <p:spPr bwMode="auto">
          <a:xfrm>
            <a:off x="300406" y="22614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58" name="TESTNAME09">
            <a:extLst>
              <a:ext uri="{FF2B5EF4-FFF2-40B4-BE49-F238E27FC236}">
                <a16:creationId xmlns:a16="http://schemas.microsoft.com/office/drawing/2014/main" id="{DCC37CC9-8CCC-1706-8CF2-C3896A9B036F}"/>
              </a:ext>
            </a:extLst>
          </p:cNvPr>
          <p:cNvSpPr>
            <a:spLocks noChangeArrowheads="1"/>
          </p:cNvSpPr>
          <p:nvPr/>
        </p:nvSpPr>
        <p:spPr bwMode="auto">
          <a:xfrm>
            <a:off x="300406" y="208373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59" name="TESTNAME08">
            <a:extLst>
              <a:ext uri="{FF2B5EF4-FFF2-40B4-BE49-F238E27FC236}">
                <a16:creationId xmlns:a16="http://schemas.microsoft.com/office/drawing/2014/main" id="{32CF83C0-28AF-5E92-ED89-C81E4666909F}"/>
              </a:ext>
            </a:extLst>
          </p:cNvPr>
          <p:cNvSpPr>
            <a:spLocks noChangeArrowheads="1"/>
          </p:cNvSpPr>
          <p:nvPr/>
        </p:nvSpPr>
        <p:spPr bwMode="auto">
          <a:xfrm>
            <a:off x="300406" y="19060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60" name="TESTNAME07">
            <a:extLst>
              <a:ext uri="{FF2B5EF4-FFF2-40B4-BE49-F238E27FC236}">
                <a16:creationId xmlns:a16="http://schemas.microsoft.com/office/drawing/2014/main" id="{922D948F-1FAC-A3C3-7B0B-7314E8748D30}"/>
              </a:ext>
            </a:extLst>
          </p:cNvPr>
          <p:cNvSpPr>
            <a:spLocks noChangeArrowheads="1"/>
          </p:cNvSpPr>
          <p:nvPr/>
        </p:nvSpPr>
        <p:spPr bwMode="auto">
          <a:xfrm>
            <a:off x="300406" y="172830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61" name="TESTNAME06">
            <a:extLst>
              <a:ext uri="{FF2B5EF4-FFF2-40B4-BE49-F238E27FC236}">
                <a16:creationId xmlns:a16="http://schemas.microsoft.com/office/drawing/2014/main" id="{FA820138-0E5A-6978-D79E-6A00F60065B9}"/>
              </a:ext>
            </a:extLst>
          </p:cNvPr>
          <p:cNvSpPr>
            <a:spLocks noChangeArrowheads="1"/>
          </p:cNvSpPr>
          <p:nvPr/>
        </p:nvSpPr>
        <p:spPr bwMode="auto">
          <a:xfrm>
            <a:off x="300406" y="155058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62" name="TESTNAME05">
            <a:extLst>
              <a:ext uri="{FF2B5EF4-FFF2-40B4-BE49-F238E27FC236}">
                <a16:creationId xmlns:a16="http://schemas.microsoft.com/office/drawing/2014/main" id="{CE3A4B32-9DA4-6C71-FC27-3DA9153A828C}"/>
              </a:ext>
            </a:extLst>
          </p:cNvPr>
          <p:cNvSpPr>
            <a:spLocks noChangeArrowheads="1"/>
          </p:cNvSpPr>
          <p:nvPr/>
        </p:nvSpPr>
        <p:spPr bwMode="auto">
          <a:xfrm>
            <a:off x="300406" y="13728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63" name="TESTNAME04">
            <a:extLst>
              <a:ext uri="{FF2B5EF4-FFF2-40B4-BE49-F238E27FC236}">
                <a16:creationId xmlns:a16="http://schemas.microsoft.com/office/drawing/2014/main" id="{9937892E-C201-C560-9F56-EF761EF44F52}"/>
              </a:ext>
            </a:extLst>
          </p:cNvPr>
          <p:cNvSpPr>
            <a:spLocks noChangeArrowheads="1"/>
          </p:cNvSpPr>
          <p:nvPr/>
        </p:nvSpPr>
        <p:spPr bwMode="auto">
          <a:xfrm>
            <a:off x="300406" y="119514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64" name="TESTNAME03">
            <a:extLst>
              <a:ext uri="{FF2B5EF4-FFF2-40B4-BE49-F238E27FC236}">
                <a16:creationId xmlns:a16="http://schemas.microsoft.com/office/drawing/2014/main" id="{CE46A543-4BF1-B539-D5D1-746CF340705E}"/>
              </a:ext>
            </a:extLst>
          </p:cNvPr>
          <p:cNvSpPr>
            <a:spLocks noChangeArrowheads="1"/>
          </p:cNvSpPr>
          <p:nvPr/>
        </p:nvSpPr>
        <p:spPr bwMode="auto">
          <a:xfrm>
            <a:off x="300406" y="10174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65" name="TESTNAME02">
            <a:extLst>
              <a:ext uri="{FF2B5EF4-FFF2-40B4-BE49-F238E27FC236}">
                <a16:creationId xmlns:a16="http://schemas.microsoft.com/office/drawing/2014/main" id="{36429265-0E99-27A6-DC3D-A41DE33277B0}"/>
              </a:ext>
            </a:extLst>
          </p:cNvPr>
          <p:cNvSpPr>
            <a:spLocks noChangeArrowheads="1"/>
          </p:cNvSpPr>
          <p:nvPr/>
        </p:nvSpPr>
        <p:spPr bwMode="auto">
          <a:xfrm>
            <a:off x="300406" y="83970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66" name="TESTNAME01">
            <a:extLst>
              <a:ext uri="{FF2B5EF4-FFF2-40B4-BE49-F238E27FC236}">
                <a16:creationId xmlns:a16="http://schemas.microsoft.com/office/drawing/2014/main" id="{055A65EA-3E50-3245-5403-5D0A88E7E9A3}"/>
              </a:ext>
            </a:extLst>
          </p:cNvPr>
          <p:cNvSpPr>
            <a:spLocks noChangeArrowheads="1"/>
          </p:cNvSpPr>
          <p:nvPr/>
        </p:nvSpPr>
        <p:spPr bwMode="auto">
          <a:xfrm>
            <a:off x="300406" y="6619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67" name="TESTNAME00">
            <a:extLst>
              <a:ext uri="{FF2B5EF4-FFF2-40B4-BE49-F238E27FC236}">
                <a16:creationId xmlns:a16="http://schemas.microsoft.com/office/drawing/2014/main" id="{C6C85C9E-782B-2F42-692E-FBA1BD3075DF}"/>
              </a:ext>
            </a:extLst>
          </p:cNvPr>
          <p:cNvSpPr>
            <a:spLocks noChangeArrowheads="1"/>
          </p:cNvSpPr>
          <p:nvPr/>
        </p:nvSpPr>
        <p:spPr bwMode="auto">
          <a:xfrm>
            <a:off x="300406" y="48426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379464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Conclusions</a:t>
            </a:r>
            <a:endParaRPr lang="en-US" b="0" dirty="0"/>
          </a:p>
        </p:txBody>
      </p:sp>
      <p:sp>
        <p:nvSpPr>
          <p:cNvPr id="5" name="Rectangle 1230">
            <a:extLst>
              <a:ext uri="{FF2B5EF4-FFF2-40B4-BE49-F238E27FC236}">
                <a16:creationId xmlns:a16="http://schemas.microsoft.com/office/drawing/2014/main" id="{D1B3A02D-3960-6107-315F-CC8D29941D52}"/>
              </a:ext>
            </a:extLst>
          </p:cNvPr>
          <p:cNvSpPr>
            <a:spLocks noChangeArrowheads="1"/>
          </p:cNvSpPr>
          <p:nvPr/>
        </p:nvSpPr>
        <p:spPr bwMode="auto">
          <a:xfrm>
            <a:off x="229484" y="749179"/>
            <a:ext cx="5866516" cy="267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600" b="1" dirty="0">
                <a:solidFill>
                  <a:schemeClr val="tx1"/>
                </a:solidFill>
                <a:latin typeface="+mn-lt"/>
              </a:rPr>
              <a:t>BI-Brandex</a:t>
            </a:r>
            <a:r>
              <a:rPr lang="en-US" altLang="en-US" sz="1600" b="1" baseline="30000" dirty="0">
                <a:solidFill>
                  <a:schemeClr val="tx1"/>
                </a:solidFill>
                <a:latin typeface="+mn-lt"/>
              </a:rPr>
              <a:t>®</a:t>
            </a:r>
            <a:r>
              <a:rPr lang="en-US" altLang="en-US" sz="1600" b="1" dirty="0">
                <a:solidFill>
                  <a:schemeClr val="tx1"/>
                </a:solidFill>
                <a:latin typeface="+mn-lt"/>
              </a:rPr>
              <a:t> Review Index Summary</a:t>
            </a:r>
          </a:p>
          <a:p>
            <a:pPr eaLnBrk="1" hangingPunct="1">
              <a:spcBef>
                <a:spcPct val="0"/>
              </a:spcBef>
              <a:buClrTx/>
              <a:buNone/>
            </a:pPr>
            <a:endParaRPr lang="en-US" altLang="en-US" sz="1600" dirty="0">
              <a:solidFill>
                <a:schemeClr val="tx1"/>
              </a:solidFill>
              <a:latin typeface="+mn-lt"/>
            </a:endParaRPr>
          </a:p>
          <a:p>
            <a:pPr eaLnBrk="1" hangingPunct="1">
              <a:spcBef>
                <a:spcPct val="0"/>
              </a:spcBef>
              <a:buClrTx/>
              <a:buNone/>
            </a:pPr>
            <a:r>
              <a:rPr lang="en-US" altLang="en-US" sz="1600" dirty="0">
                <a:solidFill>
                  <a:schemeClr val="tx1"/>
                </a:solidFill>
                <a:latin typeface="+mn-lt"/>
              </a:rPr>
              <a:t>The BI-Brandex</a:t>
            </a:r>
            <a:r>
              <a:rPr lang="en-US" altLang="en-US" sz="1600" baseline="30000" dirty="0">
                <a:solidFill>
                  <a:schemeClr val="tx1"/>
                </a:solidFill>
                <a:latin typeface="+mn-lt"/>
              </a:rPr>
              <a:t>®</a:t>
            </a:r>
            <a:r>
              <a:rPr lang="en-US" altLang="en-US" sz="1600" dirty="0">
                <a:solidFill>
                  <a:schemeClr val="tx1"/>
                </a:solidFill>
                <a:latin typeface="+mn-lt"/>
              </a:rPr>
              <a:t> Review Index Summary graphically represents the comprehensive analysis of all marketing measurements.</a:t>
            </a:r>
          </a:p>
          <a:p>
            <a:pPr eaLnBrk="1" hangingPunct="1">
              <a:spcBef>
                <a:spcPct val="0"/>
              </a:spcBef>
              <a:buClrTx/>
              <a:buNone/>
            </a:pPr>
            <a:endParaRPr lang="en-US" altLang="en-US" sz="1600" dirty="0">
              <a:solidFill>
                <a:schemeClr val="tx1"/>
              </a:solidFill>
              <a:latin typeface="+mn-lt"/>
            </a:endParaRPr>
          </a:p>
          <a:p>
            <a:pPr>
              <a:spcBef>
                <a:spcPct val="0"/>
              </a:spcBef>
              <a:buClrTx/>
              <a:buNone/>
            </a:pPr>
            <a:r>
              <a:rPr lang="en-US" altLang="en-US" sz="1600" b="1" dirty="0">
                <a:solidFill>
                  <a:schemeClr val="tx1"/>
                </a:solidFill>
                <a:latin typeface="+mn-lt"/>
              </a:rPr>
              <a:t>Index and Weighting</a:t>
            </a:r>
          </a:p>
          <a:p>
            <a:pPr>
              <a:spcBef>
                <a:spcPct val="0"/>
              </a:spcBef>
              <a:buClrTx/>
              <a:buNone/>
            </a:pPr>
            <a:endParaRPr lang="en-US" altLang="en-US" sz="1600" dirty="0">
              <a:solidFill>
                <a:schemeClr val="tx1"/>
              </a:solidFill>
              <a:latin typeface="+mn-lt"/>
            </a:endParaRPr>
          </a:p>
          <a:p>
            <a:pPr>
              <a:spcBef>
                <a:spcPct val="0"/>
              </a:spcBef>
              <a:buClrTx/>
              <a:buNone/>
            </a:pPr>
            <a:r>
              <a:rPr lang="en-US" altLang="en-US" sz="1600" dirty="0">
                <a:solidFill>
                  <a:schemeClr val="tx1"/>
                </a:solidFill>
                <a:latin typeface="+mn-lt"/>
              </a:rPr>
              <a:t>The Brandex</a:t>
            </a:r>
            <a:r>
              <a:rPr lang="en-US" altLang="en-US" sz="1600" baseline="30000" dirty="0">
                <a:solidFill>
                  <a:schemeClr val="tx1"/>
                </a:solidFill>
                <a:latin typeface="+mn-lt"/>
              </a:rPr>
              <a:t>®</a:t>
            </a:r>
            <a:r>
              <a:rPr lang="en-US" altLang="en-US" sz="1600" dirty="0">
                <a:solidFill>
                  <a:schemeClr val="tx1"/>
                </a:solidFill>
                <a:latin typeface="+mn-lt"/>
              </a:rPr>
              <a:t> composite scores are indexed from 100 and sorted from highest to lowest.</a:t>
            </a:r>
          </a:p>
        </p:txBody>
      </p:sp>
      <p:graphicFrame>
        <p:nvGraphicFramePr>
          <p:cNvPr id="3" name="Diagram 2">
            <a:extLst>
              <a:ext uri="{FF2B5EF4-FFF2-40B4-BE49-F238E27FC236}">
                <a16:creationId xmlns:a16="http://schemas.microsoft.com/office/drawing/2014/main" id="{432DBE6D-1E16-64B4-B958-9A0D3CC220B0}"/>
              </a:ext>
            </a:extLst>
          </p:cNvPr>
          <p:cNvGraphicFramePr/>
          <p:nvPr>
            <p:extLst>
              <p:ext uri="{D42A27DB-BD31-4B8C-83A1-F6EECF244321}">
                <p14:modId xmlns:p14="http://schemas.microsoft.com/office/powerpoint/2010/main" val="1562205420"/>
              </p:ext>
            </p:extLst>
          </p:nvPr>
        </p:nvGraphicFramePr>
        <p:xfrm>
          <a:off x="5172751" y="441916"/>
          <a:ext cx="7912376" cy="5755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0056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Preference Ranking Results</a:t>
            </a:r>
          </a:p>
        </p:txBody>
      </p:sp>
      <p:graphicFrame>
        <p:nvGraphicFramePr>
          <p:cNvPr id="11" name="Table 10">
            <a:extLst>
              <a:ext uri="{FF2B5EF4-FFF2-40B4-BE49-F238E27FC236}">
                <a16:creationId xmlns:a16="http://schemas.microsoft.com/office/drawing/2014/main" id="{CD62CAA3-AE05-6977-3B65-095966D4352E}"/>
              </a:ext>
            </a:extLst>
          </p:cNvPr>
          <p:cNvGraphicFramePr>
            <a:graphicFrameLocks noGrp="1"/>
          </p:cNvGraphicFramePr>
          <p:nvPr>
            <p:extLst>
              <p:ext uri="{D42A27DB-BD31-4B8C-83A1-F6EECF244321}">
                <p14:modId xmlns:p14="http://schemas.microsoft.com/office/powerpoint/2010/main" val="1397115965"/>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Logo</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2" name="Rectangle 11">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3" name="TextBox 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TextBox 2">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8" name="TESTNAME29">
            <a:extLst>
              <a:ext uri="{FF2B5EF4-FFF2-40B4-BE49-F238E27FC236}">
                <a16:creationId xmlns:a16="http://schemas.microsoft.com/office/drawing/2014/main" id="{3274E66B-1D67-E622-7AC6-30B1BA9FF7BE}"/>
              </a:ext>
            </a:extLst>
          </p:cNvPr>
          <p:cNvSpPr>
            <a:spLocks noChangeArrowheads="1"/>
          </p:cNvSpPr>
          <p:nvPr/>
        </p:nvSpPr>
        <p:spPr bwMode="auto">
          <a:xfrm>
            <a:off x="300406" y="55775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39" name="TESTNAME28">
            <a:extLst>
              <a:ext uri="{FF2B5EF4-FFF2-40B4-BE49-F238E27FC236}">
                <a16:creationId xmlns:a16="http://schemas.microsoft.com/office/drawing/2014/main" id="{0E241670-1D38-B374-949D-2D6BD39C7693}"/>
              </a:ext>
            </a:extLst>
          </p:cNvPr>
          <p:cNvSpPr>
            <a:spLocks noChangeArrowheads="1"/>
          </p:cNvSpPr>
          <p:nvPr/>
        </p:nvSpPr>
        <p:spPr bwMode="auto">
          <a:xfrm>
            <a:off x="300406" y="54193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40" name="TESTNAME27">
            <a:extLst>
              <a:ext uri="{FF2B5EF4-FFF2-40B4-BE49-F238E27FC236}">
                <a16:creationId xmlns:a16="http://schemas.microsoft.com/office/drawing/2014/main" id="{F343D698-E281-DB2A-2E8F-43964E729566}"/>
              </a:ext>
            </a:extLst>
          </p:cNvPr>
          <p:cNvSpPr>
            <a:spLocks noChangeArrowheads="1"/>
          </p:cNvSpPr>
          <p:nvPr/>
        </p:nvSpPr>
        <p:spPr bwMode="auto">
          <a:xfrm>
            <a:off x="300406" y="52469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41" name="TESTNAME26">
            <a:extLst>
              <a:ext uri="{FF2B5EF4-FFF2-40B4-BE49-F238E27FC236}">
                <a16:creationId xmlns:a16="http://schemas.microsoft.com/office/drawing/2014/main" id="{9CF2BC2E-E24C-D533-1A98-31C88D49B7DF}"/>
              </a:ext>
            </a:extLst>
          </p:cNvPr>
          <p:cNvSpPr>
            <a:spLocks noChangeArrowheads="1"/>
          </p:cNvSpPr>
          <p:nvPr/>
        </p:nvSpPr>
        <p:spPr bwMode="auto">
          <a:xfrm>
            <a:off x="300406" y="5079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42" name="TESTNAME25">
            <a:extLst>
              <a:ext uri="{FF2B5EF4-FFF2-40B4-BE49-F238E27FC236}">
                <a16:creationId xmlns:a16="http://schemas.microsoft.com/office/drawing/2014/main" id="{5058F29A-7C7D-CFB0-E48D-03201E4F7705}"/>
              </a:ext>
            </a:extLst>
          </p:cNvPr>
          <p:cNvSpPr>
            <a:spLocks noChangeArrowheads="1"/>
          </p:cNvSpPr>
          <p:nvPr/>
        </p:nvSpPr>
        <p:spPr bwMode="auto">
          <a:xfrm>
            <a:off x="300406" y="49125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43" name="TESTNAME24">
            <a:extLst>
              <a:ext uri="{FF2B5EF4-FFF2-40B4-BE49-F238E27FC236}">
                <a16:creationId xmlns:a16="http://schemas.microsoft.com/office/drawing/2014/main" id="{0FBCFD6A-7689-B91F-E1BB-06121877498C}"/>
              </a:ext>
            </a:extLst>
          </p:cNvPr>
          <p:cNvSpPr>
            <a:spLocks noChangeArrowheads="1"/>
          </p:cNvSpPr>
          <p:nvPr/>
        </p:nvSpPr>
        <p:spPr bwMode="auto">
          <a:xfrm>
            <a:off x="300406" y="47344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44" name="TESTNAME23">
            <a:extLst>
              <a:ext uri="{FF2B5EF4-FFF2-40B4-BE49-F238E27FC236}">
                <a16:creationId xmlns:a16="http://schemas.microsoft.com/office/drawing/2014/main" id="{C917D868-1398-9ECA-C0CF-62F6245EE633}"/>
              </a:ext>
            </a:extLst>
          </p:cNvPr>
          <p:cNvSpPr>
            <a:spLocks noChangeArrowheads="1"/>
          </p:cNvSpPr>
          <p:nvPr/>
        </p:nvSpPr>
        <p:spPr bwMode="auto">
          <a:xfrm>
            <a:off x="300406" y="456556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45" name="TESTNAME22">
            <a:extLst>
              <a:ext uri="{FF2B5EF4-FFF2-40B4-BE49-F238E27FC236}">
                <a16:creationId xmlns:a16="http://schemas.microsoft.com/office/drawing/2014/main" id="{EAF9A0B5-AA19-6ECB-969B-DDDDA3A53548}"/>
              </a:ext>
            </a:extLst>
          </p:cNvPr>
          <p:cNvSpPr>
            <a:spLocks noChangeArrowheads="1"/>
          </p:cNvSpPr>
          <p:nvPr/>
        </p:nvSpPr>
        <p:spPr bwMode="auto">
          <a:xfrm>
            <a:off x="300406" y="43970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46" name="TESTNAME21">
            <a:extLst>
              <a:ext uri="{FF2B5EF4-FFF2-40B4-BE49-F238E27FC236}">
                <a16:creationId xmlns:a16="http://schemas.microsoft.com/office/drawing/2014/main" id="{74060DA8-D295-64E3-093D-0DEA439F4DEB}"/>
              </a:ext>
            </a:extLst>
          </p:cNvPr>
          <p:cNvSpPr>
            <a:spLocks noChangeArrowheads="1"/>
          </p:cNvSpPr>
          <p:nvPr/>
        </p:nvSpPr>
        <p:spPr bwMode="auto">
          <a:xfrm>
            <a:off x="300406" y="42201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47" name="TESTNAME20">
            <a:extLst>
              <a:ext uri="{FF2B5EF4-FFF2-40B4-BE49-F238E27FC236}">
                <a16:creationId xmlns:a16="http://schemas.microsoft.com/office/drawing/2014/main" id="{319C0750-EBF7-0923-F4B1-83E0835E4DC3}"/>
              </a:ext>
            </a:extLst>
          </p:cNvPr>
          <p:cNvSpPr>
            <a:spLocks noChangeArrowheads="1"/>
          </p:cNvSpPr>
          <p:nvPr/>
        </p:nvSpPr>
        <p:spPr bwMode="auto">
          <a:xfrm>
            <a:off x="300406" y="403864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48" name="TESTNAME19">
            <a:extLst>
              <a:ext uri="{FF2B5EF4-FFF2-40B4-BE49-F238E27FC236}">
                <a16:creationId xmlns:a16="http://schemas.microsoft.com/office/drawing/2014/main" id="{E6225CC6-D5B7-556E-2C8E-E89D87B172BD}"/>
              </a:ext>
            </a:extLst>
          </p:cNvPr>
          <p:cNvSpPr>
            <a:spLocks noChangeArrowheads="1"/>
          </p:cNvSpPr>
          <p:nvPr/>
        </p:nvSpPr>
        <p:spPr bwMode="auto">
          <a:xfrm>
            <a:off x="300406" y="386092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49" name="TESTNAME18">
            <a:extLst>
              <a:ext uri="{FF2B5EF4-FFF2-40B4-BE49-F238E27FC236}">
                <a16:creationId xmlns:a16="http://schemas.microsoft.com/office/drawing/2014/main" id="{E13C012E-A58C-FA65-3883-1E088E0D5F61}"/>
              </a:ext>
            </a:extLst>
          </p:cNvPr>
          <p:cNvSpPr>
            <a:spLocks noChangeArrowheads="1"/>
          </p:cNvSpPr>
          <p:nvPr/>
        </p:nvSpPr>
        <p:spPr bwMode="auto">
          <a:xfrm>
            <a:off x="300406" y="368320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50" name="TESTNAME17">
            <a:extLst>
              <a:ext uri="{FF2B5EF4-FFF2-40B4-BE49-F238E27FC236}">
                <a16:creationId xmlns:a16="http://schemas.microsoft.com/office/drawing/2014/main" id="{C9698164-357E-1943-FB93-F58209380952}"/>
              </a:ext>
            </a:extLst>
          </p:cNvPr>
          <p:cNvSpPr>
            <a:spLocks noChangeArrowheads="1"/>
          </p:cNvSpPr>
          <p:nvPr/>
        </p:nvSpPr>
        <p:spPr bwMode="auto">
          <a:xfrm>
            <a:off x="300406" y="350549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51" name="TESTNAME16">
            <a:extLst>
              <a:ext uri="{FF2B5EF4-FFF2-40B4-BE49-F238E27FC236}">
                <a16:creationId xmlns:a16="http://schemas.microsoft.com/office/drawing/2014/main" id="{D08AAB2D-D983-25F0-743D-26DFE6B6BF25}"/>
              </a:ext>
            </a:extLst>
          </p:cNvPr>
          <p:cNvSpPr>
            <a:spLocks noChangeArrowheads="1"/>
          </p:cNvSpPr>
          <p:nvPr/>
        </p:nvSpPr>
        <p:spPr bwMode="auto">
          <a:xfrm>
            <a:off x="300406" y="33277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52" name="TESTNAME15">
            <a:extLst>
              <a:ext uri="{FF2B5EF4-FFF2-40B4-BE49-F238E27FC236}">
                <a16:creationId xmlns:a16="http://schemas.microsoft.com/office/drawing/2014/main" id="{0821B1A9-C18F-0017-A008-03A9A25A422E}"/>
              </a:ext>
            </a:extLst>
          </p:cNvPr>
          <p:cNvSpPr>
            <a:spLocks noChangeArrowheads="1"/>
          </p:cNvSpPr>
          <p:nvPr/>
        </p:nvSpPr>
        <p:spPr bwMode="auto">
          <a:xfrm>
            <a:off x="300406" y="315005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53" name="TESTNAME14">
            <a:extLst>
              <a:ext uri="{FF2B5EF4-FFF2-40B4-BE49-F238E27FC236}">
                <a16:creationId xmlns:a16="http://schemas.microsoft.com/office/drawing/2014/main" id="{582A8698-7133-4530-EC92-1AED6E44BDDF}"/>
              </a:ext>
            </a:extLst>
          </p:cNvPr>
          <p:cNvSpPr>
            <a:spLocks noChangeArrowheads="1"/>
          </p:cNvSpPr>
          <p:nvPr/>
        </p:nvSpPr>
        <p:spPr bwMode="auto">
          <a:xfrm>
            <a:off x="300406" y="297233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54" name="TESTNAME13">
            <a:extLst>
              <a:ext uri="{FF2B5EF4-FFF2-40B4-BE49-F238E27FC236}">
                <a16:creationId xmlns:a16="http://schemas.microsoft.com/office/drawing/2014/main" id="{CA192CF8-A4EF-E411-4499-C92718409A45}"/>
              </a:ext>
            </a:extLst>
          </p:cNvPr>
          <p:cNvSpPr>
            <a:spLocks noChangeArrowheads="1"/>
          </p:cNvSpPr>
          <p:nvPr/>
        </p:nvSpPr>
        <p:spPr bwMode="auto">
          <a:xfrm>
            <a:off x="300406" y="279461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55" name="TESTNAME12">
            <a:extLst>
              <a:ext uri="{FF2B5EF4-FFF2-40B4-BE49-F238E27FC236}">
                <a16:creationId xmlns:a16="http://schemas.microsoft.com/office/drawing/2014/main" id="{BA7D9687-7F1E-C2F2-BC7F-4EA3DD72F8EC}"/>
              </a:ext>
            </a:extLst>
          </p:cNvPr>
          <p:cNvSpPr>
            <a:spLocks noChangeArrowheads="1"/>
          </p:cNvSpPr>
          <p:nvPr/>
        </p:nvSpPr>
        <p:spPr bwMode="auto">
          <a:xfrm>
            <a:off x="300406" y="261689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56" name="TESTNAME11">
            <a:extLst>
              <a:ext uri="{FF2B5EF4-FFF2-40B4-BE49-F238E27FC236}">
                <a16:creationId xmlns:a16="http://schemas.microsoft.com/office/drawing/2014/main" id="{1AF08286-58CA-696A-5329-0EC62BF2FE22}"/>
              </a:ext>
            </a:extLst>
          </p:cNvPr>
          <p:cNvSpPr>
            <a:spLocks noChangeArrowheads="1"/>
          </p:cNvSpPr>
          <p:nvPr/>
        </p:nvSpPr>
        <p:spPr bwMode="auto">
          <a:xfrm>
            <a:off x="300406" y="24391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57" name="TESTNAME10">
            <a:extLst>
              <a:ext uri="{FF2B5EF4-FFF2-40B4-BE49-F238E27FC236}">
                <a16:creationId xmlns:a16="http://schemas.microsoft.com/office/drawing/2014/main" id="{FC025CE7-3BB1-1206-8398-58FAEA4CCC5C}"/>
              </a:ext>
            </a:extLst>
          </p:cNvPr>
          <p:cNvSpPr>
            <a:spLocks noChangeArrowheads="1"/>
          </p:cNvSpPr>
          <p:nvPr/>
        </p:nvSpPr>
        <p:spPr bwMode="auto">
          <a:xfrm>
            <a:off x="300406" y="22614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58" name="TESTNAME09">
            <a:extLst>
              <a:ext uri="{FF2B5EF4-FFF2-40B4-BE49-F238E27FC236}">
                <a16:creationId xmlns:a16="http://schemas.microsoft.com/office/drawing/2014/main" id="{A76EE4C7-3031-F690-73C9-1D4469533419}"/>
              </a:ext>
            </a:extLst>
          </p:cNvPr>
          <p:cNvSpPr>
            <a:spLocks noChangeArrowheads="1"/>
          </p:cNvSpPr>
          <p:nvPr/>
        </p:nvSpPr>
        <p:spPr bwMode="auto">
          <a:xfrm>
            <a:off x="300406" y="208373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59" name="TESTNAME08">
            <a:extLst>
              <a:ext uri="{FF2B5EF4-FFF2-40B4-BE49-F238E27FC236}">
                <a16:creationId xmlns:a16="http://schemas.microsoft.com/office/drawing/2014/main" id="{868050EA-0577-B9BF-1D26-20C7F3EA6843}"/>
              </a:ext>
            </a:extLst>
          </p:cNvPr>
          <p:cNvSpPr>
            <a:spLocks noChangeArrowheads="1"/>
          </p:cNvSpPr>
          <p:nvPr/>
        </p:nvSpPr>
        <p:spPr bwMode="auto">
          <a:xfrm>
            <a:off x="300406" y="19060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60" name="TESTNAME07">
            <a:extLst>
              <a:ext uri="{FF2B5EF4-FFF2-40B4-BE49-F238E27FC236}">
                <a16:creationId xmlns:a16="http://schemas.microsoft.com/office/drawing/2014/main" id="{AE4A23B7-C530-9529-F2E2-5BA03FA5B9BF}"/>
              </a:ext>
            </a:extLst>
          </p:cNvPr>
          <p:cNvSpPr>
            <a:spLocks noChangeArrowheads="1"/>
          </p:cNvSpPr>
          <p:nvPr/>
        </p:nvSpPr>
        <p:spPr bwMode="auto">
          <a:xfrm>
            <a:off x="300406" y="172830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61" name="TESTNAME06">
            <a:extLst>
              <a:ext uri="{FF2B5EF4-FFF2-40B4-BE49-F238E27FC236}">
                <a16:creationId xmlns:a16="http://schemas.microsoft.com/office/drawing/2014/main" id="{D16848C1-45EF-E382-13F1-942022DE24C3}"/>
              </a:ext>
            </a:extLst>
          </p:cNvPr>
          <p:cNvSpPr>
            <a:spLocks noChangeArrowheads="1"/>
          </p:cNvSpPr>
          <p:nvPr/>
        </p:nvSpPr>
        <p:spPr bwMode="auto">
          <a:xfrm>
            <a:off x="300406" y="155058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62" name="TESTNAME05">
            <a:extLst>
              <a:ext uri="{FF2B5EF4-FFF2-40B4-BE49-F238E27FC236}">
                <a16:creationId xmlns:a16="http://schemas.microsoft.com/office/drawing/2014/main" id="{53172FA9-708A-5518-9E40-40AE46A916CA}"/>
              </a:ext>
            </a:extLst>
          </p:cNvPr>
          <p:cNvSpPr>
            <a:spLocks noChangeArrowheads="1"/>
          </p:cNvSpPr>
          <p:nvPr/>
        </p:nvSpPr>
        <p:spPr bwMode="auto">
          <a:xfrm>
            <a:off x="300406" y="13728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63" name="TESTNAME04">
            <a:extLst>
              <a:ext uri="{FF2B5EF4-FFF2-40B4-BE49-F238E27FC236}">
                <a16:creationId xmlns:a16="http://schemas.microsoft.com/office/drawing/2014/main" id="{81FE4AB8-22E7-FE5C-3C48-D093DA065104}"/>
              </a:ext>
            </a:extLst>
          </p:cNvPr>
          <p:cNvSpPr>
            <a:spLocks noChangeArrowheads="1"/>
          </p:cNvSpPr>
          <p:nvPr/>
        </p:nvSpPr>
        <p:spPr bwMode="auto">
          <a:xfrm>
            <a:off x="300406" y="119514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64" name="TESTNAME03">
            <a:extLst>
              <a:ext uri="{FF2B5EF4-FFF2-40B4-BE49-F238E27FC236}">
                <a16:creationId xmlns:a16="http://schemas.microsoft.com/office/drawing/2014/main" id="{6DDFED6D-DEBB-80C2-0756-F3A4A00A9459}"/>
              </a:ext>
            </a:extLst>
          </p:cNvPr>
          <p:cNvSpPr>
            <a:spLocks noChangeArrowheads="1"/>
          </p:cNvSpPr>
          <p:nvPr/>
        </p:nvSpPr>
        <p:spPr bwMode="auto">
          <a:xfrm>
            <a:off x="300406" y="10174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65" name="TESTNAME02">
            <a:extLst>
              <a:ext uri="{FF2B5EF4-FFF2-40B4-BE49-F238E27FC236}">
                <a16:creationId xmlns:a16="http://schemas.microsoft.com/office/drawing/2014/main" id="{67CFAC10-A040-912F-76E3-E3CCFE6C280A}"/>
              </a:ext>
            </a:extLst>
          </p:cNvPr>
          <p:cNvSpPr>
            <a:spLocks noChangeArrowheads="1"/>
          </p:cNvSpPr>
          <p:nvPr/>
        </p:nvSpPr>
        <p:spPr bwMode="auto">
          <a:xfrm>
            <a:off x="300406" y="83970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66" name="TESTNAME01">
            <a:extLst>
              <a:ext uri="{FF2B5EF4-FFF2-40B4-BE49-F238E27FC236}">
                <a16:creationId xmlns:a16="http://schemas.microsoft.com/office/drawing/2014/main" id="{B56915C7-512B-7982-779C-F808023E3ED2}"/>
              </a:ext>
            </a:extLst>
          </p:cNvPr>
          <p:cNvSpPr>
            <a:spLocks noChangeArrowheads="1"/>
          </p:cNvSpPr>
          <p:nvPr/>
        </p:nvSpPr>
        <p:spPr bwMode="auto">
          <a:xfrm>
            <a:off x="300406" y="6619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67" name="TESTNAME00">
            <a:extLst>
              <a:ext uri="{FF2B5EF4-FFF2-40B4-BE49-F238E27FC236}">
                <a16:creationId xmlns:a16="http://schemas.microsoft.com/office/drawing/2014/main" id="{8F33F31B-2217-0456-DBD1-C5C9FDF32A34}"/>
              </a:ext>
            </a:extLst>
          </p:cNvPr>
          <p:cNvSpPr>
            <a:spLocks noChangeArrowheads="1"/>
          </p:cNvSpPr>
          <p:nvPr/>
        </p:nvSpPr>
        <p:spPr bwMode="auto">
          <a:xfrm>
            <a:off x="300406" y="48426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725811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Preference Ranking Results</a:t>
            </a:r>
          </a:p>
        </p:txBody>
      </p:sp>
      <p:graphicFrame>
        <p:nvGraphicFramePr>
          <p:cNvPr id="11" name="Table 10">
            <a:extLst>
              <a:ext uri="{FF2B5EF4-FFF2-40B4-BE49-F238E27FC236}">
                <a16:creationId xmlns:a16="http://schemas.microsoft.com/office/drawing/2014/main" id="{CD62CAA3-AE05-6977-3B65-095966D4352E}"/>
              </a:ext>
            </a:extLst>
          </p:cNvPr>
          <p:cNvGraphicFramePr>
            <a:graphicFrameLocks noGrp="1"/>
          </p:cNvGraphicFramePr>
          <p:nvPr>
            <p:extLst>
              <p:ext uri="{D42A27DB-BD31-4B8C-83A1-F6EECF244321}">
                <p14:modId xmlns:p14="http://schemas.microsoft.com/office/powerpoint/2010/main" val="3318177029"/>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Logo</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2" name="Rectangle 11">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3" name="TextBox 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TextBox 2">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8" name="TESTNAME29">
            <a:extLst>
              <a:ext uri="{FF2B5EF4-FFF2-40B4-BE49-F238E27FC236}">
                <a16:creationId xmlns:a16="http://schemas.microsoft.com/office/drawing/2014/main" id="{83D06B7F-BB2B-A906-3A40-87DF9EBCFC0E}"/>
              </a:ext>
            </a:extLst>
          </p:cNvPr>
          <p:cNvSpPr>
            <a:spLocks noChangeArrowheads="1"/>
          </p:cNvSpPr>
          <p:nvPr/>
        </p:nvSpPr>
        <p:spPr bwMode="auto">
          <a:xfrm>
            <a:off x="300406" y="55775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39" name="TESTNAME28">
            <a:extLst>
              <a:ext uri="{FF2B5EF4-FFF2-40B4-BE49-F238E27FC236}">
                <a16:creationId xmlns:a16="http://schemas.microsoft.com/office/drawing/2014/main" id="{ECEB9963-1F63-6918-34F5-B63C3A1662A3}"/>
              </a:ext>
            </a:extLst>
          </p:cNvPr>
          <p:cNvSpPr>
            <a:spLocks noChangeArrowheads="1"/>
          </p:cNvSpPr>
          <p:nvPr/>
        </p:nvSpPr>
        <p:spPr bwMode="auto">
          <a:xfrm>
            <a:off x="300406" y="54193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40" name="TESTNAME27">
            <a:extLst>
              <a:ext uri="{FF2B5EF4-FFF2-40B4-BE49-F238E27FC236}">
                <a16:creationId xmlns:a16="http://schemas.microsoft.com/office/drawing/2014/main" id="{489F0EC0-F4A9-A4F0-594C-C6C69A3B513B}"/>
              </a:ext>
            </a:extLst>
          </p:cNvPr>
          <p:cNvSpPr>
            <a:spLocks noChangeArrowheads="1"/>
          </p:cNvSpPr>
          <p:nvPr/>
        </p:nvSpPr>
        <p:spPr bwMode="auto">
          <a:xfrm>
            <a:off x="300406" y="52469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41" name="TESTNAME26">
            <a:extLst>
              <a:ext uri="{FF2B5EF4-FFF2-40B4-BE49-F238E27FC236}">
                <a16:creationId xmlns:a16="http://schemas.microsoft.com/office/drawing/2014/main" id="{0D68201C-C484-4B77-BF14-7A9F3A2AF977}"/>
              </a:ext>
            </a:extLst>
          </p:cNvPr>
          <p:cNvSpPr>
            <a:spLocks noChangeArrowheads="1"/>
          </p:cNvSpPr>
          <p:nvPr/>
        </p:nvSpPr>
        <p:spPr bwMode="auto">
          <a:xfrm>
            <a:off x="300406" y="5079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42" name="TESTNAME25">
            <a:extLst>
              <a:ext uri="{FF2B5EF4-FFF2-40B4-BE49-F238E27FC236}">
                <a16:creationId xmlns:a16="http://schemas.microsoft.com/office/drawing/2014/main" id="{4C942B33-B4A0-B5B9-B661-CC6CEDB4E9B0}"/>
              </a:ext>
            </a:extLst>
          </p:cNvPr>
          <p:cNvSpPr>
            <a:spLocks noChangeArrowheads="1"/>
          </p:cNvSpPr>
          <p:nvPr/>
        </p:nvSpPr>
        <p:spPr bwMode="auto">
          <a:xfrm>
            <a:off x="300406" y="49125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43" name="TESTNAME24">
            <a:extLst>
              <a:ext uri="{FF2B5EF4-FFF2-40B4-BE49-F238E27FC236}">
                <a16:creationId xmlns:a16="http://schemas.microsoft.com/office/drawing/2014/main" id="{53E2A1D9-F794-4609-8C9E-FE1E3CECD1EF}"/>
              </a:ext>
            </a:extLst>
          </p:cNvPr>
          <p:cNvSpPr>
            <a:spLocks noChangeArrowheads="1"/>
          </p:cNvSpPr>
          <p:nvPr/>
        </p:nvSpPr>
        <p:spPr bwMode="auto">
          <a:xfrm>
            <a:off x="300406" y="47344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44" name="TESTNAME23">
            <a:extLst>
              <a:ext uri="{FF2B5EF4-FFF2-40B4-BE49-F238E27FC236}">
                <a16:creationId xmlns:a16="http://schemas.microsoft.com/office/drawing/2014/main" id="{0682FFC8-0BB7-CBE3-E862-11789E942DFA}"/>
              </a:ext>
            </a:extLst>
          </p:cNvPr>
          <p:cNvSpPr>
            <a:spLocks noChangeArrowheads="1"/>
          </p:cNvSpPr>
          <p:nvPr/>
        </p:nvSpPr>
        <p:spPr bwMode="auto">
          <a:xfrm>
            <a:off x="300406" y="456556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45" name="TESTNAME22">
            <a:extLst>
              <a:ext uri="{FF2B5EF4-FFF2-40B4-BE49-F238E27FC236}">
                <a16:creationId xmlns:a16="http://schemas.microsoft.com/office/drawing/2014/main" id="{F5F63AB6-4708-1EFF-F185-A176948221F9}"/>
              </a:ext>
            </a:extLst>
          </p:cNvPr>
          <p:cNvSpPr>
            <a:spLocks noChangeArrowheads="1"/>
          </p:cNvSpPr>
          <p:nvPr/>
        </p:nvSpPr>
        <p:spPr bwMode="auto">
          <a:xfrm>
            <a:off x="300406" y="43970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46" name="TESTNAME21">
            <a:extLst>
              <a:ext uri="{FF2B5EF4-FFF2-40B4-BE49-F238E27FC236}">
                <a16:creationId xmlns:a16="http://schemas.microsoft.com/office/drawing/2014/main" id="{3457C1C9-6AE4-A2EB-DDBA-5F334D893E31}"/>
              </a:ext>
            </a:extLst>
          </p:cNvPr>
          <p:cNvSpPr>
            <a:spLocks noChangeArrowheads="1"/>
          </p:cNvSpPr>
          <p:nvPr/>
        </p:nvSpPr>
        <p:spPr bwMode="auto">
          <a:xfrm>
            <a:off x="300406" y="42201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47" name="TESTNAME20">
            <a:extLst>
              <a:ext uri="{FF2B5EF4-FFF2-40B4-BE49-F238E27FC236}">
                <a16:creationId xmlns:a16="http://schemas.microsoft.com/office/drawing/2014/main" id="{47357675-164E-92C7-1D44-FBF0F05D75BB}"/>
              </a:ext>
            </a:extLst>
          </p:cNvPr>
          <p:cNvSpPr>
            <a:spLocks noChangeArrowheads="1"/>
          </p:cNvSpPr>
          <p:nvPr/>
        </p:nvSpPr>
        <p:spPr bwMode="auto">
          <a:xfrm>
            <a:off x="300406" y="403864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48" name="TESTNAME19">
            <a:extLst>
              <a:ext uri="{FF2B5EF4-FFF2-40B4-BE49-F238E27FC236}">
                <a16:creationId xmlns:a16="http://schemas.microsoft.com/office/drawing/2014/main" id="{DDD2F991-1F62-A2C9-ADDB-403279C51857}"/>
              </a:ext>
            </a:extLst>
          </p:cNvPr>
          <p:cNvSpPr>
            <a:spLocks noChangeArrowheads="1"/>
          </p:cNvSpPr>
          <p:nvPr/>
        </p:nvSpPr>
        <p:spPr bwMode="auto">
          <a:xfrm>
            <a:off x="300406" y="386092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49" name="TESTNAME18">
            <a:extLst>
              <a:ext uri="{FF2B5EF4-FFF2-40B4-BE49-F238E27FC236}">
                <a16:creationId xmlns:a16="http://schemas.microsoft.com/office/drawing/2014/main" id="{86E54A5A-4291-A428-6C3C-8277CA613061}"/>
              </a:ext>
            </a:extLst>
          </p:cNvPr>
          <p:cNvSpPr>
            <a:spLocks noChangeArrowheads="1"/>
          </p:cNvSpPr>
          <p:nvPr/>
        </p:nvSpPr>
        <p:spPr bwMode="auto">
          <a:xfrm>
            <a:off x="300406" y="368320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50" name="TESTNAME17">
            <a:extLst>
              <a:ext uri="{FF2B5EF4-FFF2-40B4-BE49-F238E27FC236}">
                <a16:creationId xmlns:a16="http://schemas.microsoft.com/office/drawing/2014/main" id="{B922DA9E-755B-16C9-75CD-3D33D886875D}"/>
              </a:ext>
            </a:extLst>
          </p:cNvPr>
          <p:cNvSpPr>
            <a:spLocks noChangeArrowheads="1"/>
          </p:cNvSpPr>
          <p:nvPr/>
        </p:nvSpPr>
        <p:spPr bwMode="auto">
          <a:xfrm>
            <a:off x="300406" y="350549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51" name="TESTNAME16">
            <a:extLst>
              <a:ext uri="{FF2B5EF4-FFF2-40B4-BE49-F238E27FC236}">
                <a16:creationId xmlns:a16="http://schemas.microsoft.com/office/drawing/2014/main" id="{31DAFA02-9AE5-80D0-D27D-92E0B92603F3}"/>
              </a:ext>
            </a:extLst>
          </p:cNvPr>
          <p:cNvSpPr>
            <a:spLocks noChangeArrowheads="1"/>
          </p:cNvSpPr>
          <p:nvPr/>
        </p:nvSpPr>
        <p:spPr bwMode="auto">
          <a:xfrm>
            <a:off x="300406" y="33277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52" name="TESTNAME15">
            <a:extLst>
              <a:ext uri="{FF2B5EF4-FFF2-40B4-BE49-F238E27FC236}">
                <a16:creationId xmlns:a16="http://schemas.microsoft.com/office/drawing/2014/main" id="{995DE360-8AF3-6851-76BF-AE2883CD7103}"/>
              </a:ext>
            </a:extLst>
          </p:cNvPr>
          <p:cNvSpPr>
            <a:spLocks noChangeArrowheads="1"/>
          </p:cNvSpPr>
          <p:nvPr/>
        </p:nvSpPr>
        <p:spPr bwMode="auto">
          <a:xfrm>
            <a:off x="300406" y="315005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53" name="TESTNAME14">
            <a:extLst>
              <a:ext uri="{FF2B5EF4-FFF2-40B4-BE49-F238E27FC236}">
                <a16:creationId xmlns:a16="http://schemas.microsoft.com/office/drawing/2014/main" id="{6032A330-A9BD-19FB-7253-8521C52F2D9C}"/>
              </a:ext>
            </a:extLst>
          </p:cNvPr>
          <p:cNvSpPr>
            <a:spLocks noChangeArrowheads="1"/>
          </p:cNvSpPr>
          <p:nvPr/>
        </p:nvSpPr>
        <p:spPr bwMode="auto">
          <a:xfrm>
            <a:off x="300406" y="297233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54" name="TESTNAME13">
            <a:extLst>
              <a:ext uri="{FF2B5EF4-FFF2-40B4-BE49-F238E27FC236}">
                <a16:creationId xmlns:a16="http://schemas.microsoft.com/office/drawing/2014/main" id="{71C0A938-0941-E027-9043-7DEC48863A9E}"/>
              </a:ext>
            </a:extLst>
          </p:cNvPr>
          <p:cNvSpPr>
            <a:spLocks noChangeArrowheads="1"/>
          </p:cNvSpPr>
          <p:nvPr/>
        </p:nvSpPr>
        <p:spPr bwMode="auto">
          <a:xfrm>
            <a:off x="300406" y="279461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55" name="TESTNAME12">
            <a:extLst>
              <a:ext uri="{FF2B5EF4-FFF2-40B4-BE49-F238E27FC236}">
                <a16:creationId xmlns:a16="http://schemas.microsoft.com/office/drawing/2014/main" id="{AE0CD47D-F470-DD9D-618F-08B4446DDBCE}"/>
              </a:ext>
            </a:extLst>
          </p:cNvPr>
          <p:cNvSpPr>
            <a:spLocks noChangeArrowheads="1"/>
          </p:cNvSpPr>
          <p:nvPr/>
        </p:nvSpPr>
        <p:spPr bwMode="auto">
          <a:xfrm>
            <a:off x="300406" y="261689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56" name="TESTNAME11">
            <a:extLst>
              <a:ext uri="{FF2B5EF4-FFF2-40B4-BE49-F238E27FC236}">
                <a16:creationId xmlns:a16="http://schemas.microsoft.com/office/drawing/2014/main" id="{52099D80-FDA3-FF17-6097-AE1FD2635C93}"/>
              </a:ext>
            </a:extLst>
          </p:cNvPr>
          <p:cNvSpPr>
            <a:spLocks noChangeArrowheads="1"/>
          </p:cNvSpPr>
          <p:nvPr/>
        </p:nvSpPr>
        <p:spPr bwMode="auto">
          <a:xfrm>
            <a:off x="300406" y="24391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57" name="TESTNAME10">
            <a:extLst>
              <a:ext uri="{FF2B5EF4-FFF2-40B4-BE49-F238E27FC236}">
                <a16:creationId xmlns:a16="http://schemas.microsoft.com/office/drawing/2014/main" id="{21C59ACC-32B7-3B0F-E583-18E101868495}"/>
              </a:ext>
            </a:extLst>
          </p:cNvPr>
          <p:cNvSpPr>
            <a:spLocks noChangeArrowheads="1"/>
          </p:cNvSpPr>
          <p:nvPr/>
        </p:nvSpPr>
        <p:spPr bwMode="auto">
          <a:xfrm>
            <a:off x="300406" y="22614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58" name="TESTNAME09">
            <a:extLst>
              <a:ext uri="{FF2B5EF4-FFF2-40B4-BE49-F238E27FC236}">
                <a16:creationId xmlns:a16="http://schemas.microsoft.com/office/drawing/2014/main" id="{5BCC5011-1EB4-3D75-CC07-531CB8EC8592}"/>
              </a:ext>
            </a:extLst>
          </p:cNvPr>
          <p:cNvSpPr>
            <a:spLocks noChangeArrowheads="1"/>
          </p:cNvSpPr>
          <p:nvPr/>
        </p:nvSpPr>
        <p:spPr bwMode="auto">
          <a:xfrm>
            <a:off x="300406" y="208373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59" name="TESTNAME08">
            <a:extLst>
              <a:ext uri="{FF2B5EF4-FFF2-40B4-BE49-F238E27FC236}">
                <a16:creationId xmlns:a16="http://schemas.microsoft.com/office/drawing/2014/main" id="{F4AD127D-F07B-F197-6220-6F408EEBCCDE}"/>
              </a:ext>
            </a:extLst>
          </p:cNvPr>
          <p:cNvSpPr>
            <a:spLocks noChangeArrowheads="1"/>
          </p:cNvSpPr>
          <p:nvPr/>
        </p:nvSpPr>
        <p:spPr bwMode="auto">
          <a:xfrm>
            <a:off x="300406" y="19060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60" name="TESTNAME07">
            <a:extLst>
              <a:ext uri="{FF2B5EF4-FFF2-40B4-BE49-F238E27FC236}">
                <a16:creationId xmlns:a16="http://schemas.microsoft.com/office/drawing/2014/main" id="{89941B02-77F5-2035-480A-D81ED9B91AC5}"/>
              </a:ext>
            </a:extLst>
          </p:cNvPr>
          <p:cNvSpPr>
            <a:spLocks noChangeArrowheads="1"/>
          </p:cNvSpPr>
          <p:nvPr/>
        </p:nvSpPr>
        <p:spPr bwMode="auto">
          <a:xfrm>
            <a:off x="300406" y="172830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61" name="TESTNAME06">
            <a:extLst>
              <a:ext uri="{FF2B5EF4-FFF2-40B4-BE49-F238E27FC236}">
                <a16:creationId xmlns:a16="http://schemas.microsoft.com/office/drawing/2014/main" id="{494516A8-998E-0163-8C4F-958D0C6CD03D}"/>
              </a:ext>
            </a:extLst>
          </p:cNvPr>
          <p:cNvSpPr>
            <a:spLocks noChangeArrowheads="1"/>
          </p:cNvSpPr>
          <p:nvPr/>
        </p:nvSpPr>
        <p:spPr bwMode="auto">
          <a:xfrm>
            <a:off x="300406" y="155058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62" name="TESTNAME05">
            <a:extLst>
              <a:ext uri="{FF2B5EF4-FFF2-40B4-BE49-F238E27FC236}">
                <a16:creationId xmlns:a16="http://schemas.microsoft.com/office/drawing/2014/main" id="{FC243549-5B67-0F0A-8CAA-539003D84F71}"/>
              </a:ext>
            </a:extLst>
          </p:cNvPr>
          <p:cNvSpPr>
            <a:spLocks noChangeArrowheads="1"/>
          </p:cNvSpPr>
          <p:nvPr/>
        </p:nvSpPr>
        <p:spPr bwMode="auto">
          <a:xfrm>
            <a:off x="300406" y="13728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63" name="TESTNAME04">
            <a:extLst>
              <a:ext uri="{FF2B5EF4-FFF2-40B4-BE49-F238E27FC236}">
                <a16:creationId xmlns:a16="http://schemas.microsoft.com/office/drawing/2014/main" id="{E388EB76-0B11-C104-2C98-EB20C305FE3A}"/>
              </a:ext>
            </a:extLst>
          </p:cNvPr>
          <p:cNvSpPr>
            <a:spLocks noChangeArrowheads="1"/>
          </p:cNvSpPr>
          <p:nvPr/>
        </p:nvSpPr>
        <p:spPr bwMode="auto">
          <a:xfrm>
            <a:off x="300406" y="119514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64" name="TESTNAME03">
            <a:extLst>
              <a:ext uri="{FF2B5EF4-FFF2-40B4-BE49-F238E27FC236}">
                <a16:creationId xmlns:a16="http://schemas.microsoft.com/office/drawing/2014/main" id="{56916EAE-8A72-CB63-8A80-FBE525836F9C}"/>
              </a:ext>
            </a:extLst>
          </p:cNvPr>
          <p:cNvSpPr>
            <a:spLocks noChangeArrowheads="1"/>
          </p:cNvSpPr>
          <p:nvPr/>
        </p:nvSpPr>
        <p:spPr bwMode="auto">
          <a:xfrm>
            <a:off x="300406" y="10174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65" name="TESTNAME02">
            <a:extLst>
              <a:ext uri="{FF2B5EF4-FFF2-40B4-BE49-F238E27FC236}">
                <a16:creationId xmlns:a16="http://schemas.microsoft.com/office/drawing/2014/main" id="{2B391BB6-527D-E552-616C-CEE526EF40D0}"/>
              </a:ext>
            </a:extLst>
          </p:cNvPr>
          <p:cNvSpPr>
            <a:spLocks noChangeArrowheads="1"/>
          </p:cNvSpPr>
          <p:nvPr/>
        </p:nvSpPr>
        <p:spPr bwMode="auto">
          <a:xfrm>
            <a:off x="300406" y="83970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66" name="TESTNAME01">
            <a:extLst>
              <a:ext uri="{FF2B5EF4-FFF2-40B4-BE49-F238E27FC236}">
                <a16:creationId xmlns:a16="http://schemas.microsoft.com/office/drawing/2014/main" id="{4F6B000A-11D2-3B50-63D6-D1BBBBCA2AA0}"/>
              </a:ext>
            </a:extLst>
          </p:cNvPr>
          <p:cNvSpPr>
            <a:spLocks noChangeArrowheads="1"/>
          </p:cNvSpPr>
          <p:nvPr/>
        </p:nvSpPr>
        <p:spPr bwMode="auto">
          <a:xfrm>
            <a:off x="300406" y="6619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67" name="TESTNAME00">
            <a:extLst>
              <a:ext uri="{FF2B5EF4-FFF2-40B4-BE49-F238E27FC236}">
                <a16:creationId xmlns:a16="http://schemas.microsoft.com/office/drawing/2014/main" id="{36FBECD8-4E1C-E8D1-E3E9-21F1998D72C6}"/>
              </a:ext>
            </a:extLst>
          </p:cNvPr>
          <p:cNvSpPr>
            <a:spLocks noChangeArrowheads="1"/>
          </p:cNvSpPr>
          <p:nvPr/>
        </p:nvSpPr>
        <p:spPr bwMode="auto">
          <a:xfrm>
            <a:off x="300406" y="48426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659046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Preference Ranking Results</a:t>
            </a:r>
          </a:p>
        </p:txBody>
      </p:sp>
      <p:graphicFrame>
        <p:nvGraphicFramePr>
          <p:cNvPr id="11" name="Table 10">
            <a:extLst>
              <a:ext uri="{FF2B5EF4-FFF2-40B4-BE49-F238E27FC236}">
                <a16:creationId xmlns:a16="http://schemas.microsoft.com/office/drawing/2014/main" id="{CD62CAA3-AE05-6977-3B65-095966D4352E}"/>
              </a:ext>
            </a:extLst>
          </p:cNvPr>
          <p:cNvGraphicFramePr>
            <a:graphicFrameLocks noGrp="1"/>
          </p:cNvGraphicFramePr>
          <p:nvPr>
            <p:extLst>
              <p:ext uri="{D42A27DB-BD31-4B8C-83A1-F6EECF244321}">
                <p14:modId xmlns:p14="http://schemas.microsoft.com/office/powerpoint/2010/main" val="947845164"/>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Logo</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2" name="Rectangle 11">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3" name="TextBox 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TextBox 2">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8" name="TESTNAME29">
            <a:extLst>
              <a:ext uri="{FF2B5EF4-FFF2-40B4-BE49-F238E27FC236}">
                <a16:creationId xmlns:a16="http://schemas.microsoft.com/office/drawing/2014/main" id="{9D798847-C155-AEB8-D468-F47826A7EA02}"/>
              </a:ext>
            </a:extLst>
          </p:cNvPr>
          <p:cNvSpPr>
            <a:spLocks noChangeArrowheads="1"/>
          </p:cNvSpPr>
          <p:nvPr/>
        </p:nvSpPr>
        <p:spPr bwMode="auto">
          <a:xfrm>
            <a:off x="300406" y="55775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39" name="TESTNAME28">
            <a:extLst>
              <a:ext uri="{FF2B5EF4-FFF2-40B4-BE49-F238E27FC236}">
                <a16:creationId xmlns:a16="http://schemas.microsoft.com/office/drawing/2014/main" id="{D850AA8C-82DB-7D76-5EE5-FAD5DAB9AD5D}"/>
              </a:ext>
            </a:extLst>
          </p:cNvPr>
          <p:cNvSpPr>
            <a:spLocks noChangeArrowheads="1"/>
          </p:cNvSpPr>
          <p:nvPr/>
        </p:nvSpPr>
        <p:spPr bwMode="auto">
          <a:xfrm>
            <a:off x="300406" y="54193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40" name="TESTNAME27">
            <a:extLst>
              <a:ext uri="{FF2B5EF4-FFF2-40B4-BE49-F238E27FC236}">
                <a16:creationId xmlns:a16="http://schemas.microsoft.com/office/drawing/2014/main" id="{051442E4-261A-F834-3A70-D2EEBFD3E56D}"/>
              </a:ext>
            </a:extLst>
          </p:cNvPr>
          <p:cNvSpPr>
            <a:spLocks noChangeArrowheads="1"/>
          </p:cNvSpPr>
          <p:nvPr/>
        </p:nvSpPr>
        <p:spPr bwMode="auto">
          <a:xfrm>
            <a:off x="300406" y="52469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41" name="TESTNAME26">
            <a:extLst>
              <a:ext uri="{FF2B5EF4-FFF2-40B4-BE49-F238E27FC236}">
                <a16:creationId xmlns:a16="http://schemas.microsoft.com/office/drawing/2014/main" id="{282D0956-BAFC-17AB-2787-1DA5281F5212}"/>
              </a:ext>
            </a:extLst>
          </p:cNvPr>
          <p:cNvSpPr>
            <a:spLocks noChangeArrowheads="1"/>
          </p:cNvSpPr>
          <p:nvPr/>
        </p:nvSpPr>
        <p:spPr bwMode="auto">
          <a:xfrm>
            <a:off x="300406" y="5079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42" name="TESTNAME25">
            <a:extLst>
              <a:ext uri="{FF2B5EF4-FFF2-40B4-BE49-F238E27FC236}">
                <a16:creationId xmlns:a16="http://schemas.microsoft.com/office/drawing/2014/main" id="{821CA8B5-B703-C56F-3383-7824D08B0B10}"/>
              </a:ext>
            </a:extLst>
          </p:cNvPr>
          <p:cNvSpPr>
            <a:spLocks noChangeArrowheads="1"/>
          </p:cNvSpPr>
          <p:nvPr/>
        </p:nvSpPr>
        <p:spPr bwMode="auto">
          <a:xfrm>
            <a:off x="300406" y="49125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43" name="TESTNAME24">
            <a:extLst>
              <a:ext uri="{FF2B5EF4-FFF2-40B4-BE49-F238E27FC236}">
                <a16:creationId xmlns:a16="http://schemas.microsoft.com/office/drawing/2014/main" id="{12A1628F-7A37-AD36-043C-6BBC901B5029}"/>
              </a:ext>
            </a:extLst>
          </p:cNvPr>
          <p:cNvSpPr>
            <a:spLocks noChangeArrowheads="1"/>
          </p:cNvSpPr>
          <p:nvPr/>
        </p:nvSpPr>
        <p:spPr bwMode="auto">
          <a:xfrm>
            <a:off x="300406" y="47344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44" name="TESTNAME23">
            <a:extLst>
              <a:ext uri="{FF2B5EF4-FFF2-40B4-BE49-F238E27FC236}">
                <a16:creationId xmlns:a16="http://schemas.microsoft.com/office/drawing/2014/main" id="{4FB3DB00-5F02-DC1C-38BD-824641800A7C}"/>
              </a:ext>
            </a:extLst>
          </p:cNvPr>
          <p:cNvSpPr>
            <a:spLocks noChangeArrowheads="1"/>
          </p:cNvSpPr>
          <p:nvPr/>
        </p:nvSpPr>
        <p:spPr bwMode="auto">
          <a:xfrm>
            <a:off x="300406" y="456556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45" name="TESTNAME22">
            <a:extLst>
              <a:ext uri="{FF2B5EF4-FFF2-40B4-BE49-F238E27FC236}">
                <a16:creationId xmlns:a16="http://schemas.microsoft.com/office/drawing/2014/main" id="{191DDC22-14A8-E3B6-D510-29F2FFCD4CEE}"/>
              </a:ext>
            </a:extLst>
          </p:cNvPr>
          <p:cNvSpPr>
            <a:spLocks noChangeArrowheads="1"/>
          </p:cNvSpPr>
          <p:nvPr/>
        </p:nvSpPr>
        <p:spPr bwMode="auto">
          <a:xfrm>
            <a:off x="300406" y="43970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46" name="TESTNAME21">
            <a:extLst>
              <a:ext uri="{FF2B5EF4-FFF2-40B4-BE49-F238E27FC236}">
                <a16:creationId xmlns:a16="http://schemas.microsoft.com/office/drawing/2014/main" id="{08400DAA-029E-6F25-7BA8-79B1A2F28570}"/>
              </a:ext>
            </a:extLst>
          </p:cNvPr>
          <p:cNvSpPr>
            <a:spLocks noChangeArrowheads="1"/>
          </p:cNvSpPr>
          <p:nvPr/>
        </p:nvSpPr>
        <p:spPr bwMode="auto">
          <a:xfrm>
            <a:off x="300406" y="42201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47" name="TESTNAME20">
            <a:extLst>
              <a:ext uri="{FF2B5EF4-FFF2-40B4-BE49-F238E27FC236}">
                <a16:creationId xmlns:a16="http://schemas.microsoft.com/office/drawing/2014/main" id="{DE5C36D0-A700-05CB-6B4A-7092A94EDA93}"/>
              </a:ext>
            </a:extLst>
          </p:cNvPr>
          <p:cNvSpPr>
            <a:spLocks noChangeArrowheads="1"/>
          </p:cNvSpPr>
          <p:nvPr/>
        </p:nvSpPr>
        <p:spPr bwMode="auto">
          <a:xfrm>
            <a:off x="300406" y="403864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48" name="TESTNAME19">
            <a:extLst>
              <a:ext uri="{FF2B5EF4-FFF2-40B4-BE49-F238E27FC236}">
                <a16:creationId xmlns:a16="http://schemas.microsoft.com/office/drawing/2014/main" id="{52B93133-6165-5E3B-F72A-EBFD977EA7DD}"/>
              </a:ext>
            </a:extLst>
          </p:cNvPr>
          <p:cNvSpPr>
            <a:spLocks noChangeArrowheads="1"/>
          </p:cNvSpPr>
          <p:nvPr/>
        </p:nvSpPr>
        <p:spPr bwMode="auto">
          <a:xfrm>
            <a:off x="300406" y="386092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49" name="TESTNAME18">
            <a:extLst>
              <a:ext uri="{FF2B5EF4-FFF2-40B4-BE49-F238E27FC236}">
                <a16:creationId xmlns:a16="http://schemas.microsoft.com/office/drawing/2014/main" id="{8101CFDE-159E-1DD2-6D21-428DDAD5006C}"/>
              </a:ext>
            </a:extLst>
          </p:cNvPr>
          <p:cNvSpPr>
            <a:spLocks noChangeArrowheads="1"/>
          </p:cNvSpPr>
          <p:nvPr/>
        </p:nvSpPr>
        <p:spPr bwMode="auto">
          <a:xfrm>
            <a:off x="300406" y="368320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50" name="TESTNAME17">
            <a:extLst>
              <a:ext uri="{FF2B5EF4-FFF2-40B4-BE49-F238E27FC236}">
                <a16:creationId xmlns:a16="http://schemas.microsoft.com/office/drawing/2014/main" id="{E0EA3869-E3BB-61F0-0271-705DB8D5E9A4}"/>
              </a:ext>
            </a:extLst>
          </p:cNvPr>
          <p:cNvSpPr>
            <a:spLocks noChangeArrowheads="1"/>
          </p:cNvSpPr>
          <p:nvPr/>
        </p:nvSpPr>
        <p:spPr bwMode="auto">
          <a:xfrm>
            <a:off x="300406" y="350549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51" name="TESTNAME16">
            <a:extLst>
              <a:ext uri="{FF2B5EF4-FFF2-40B4-BE49-F238E27FC236}">
                <a16:creationId xmlns:a16="http://schemas.microsoft.com/office/drawing/2014/main" id="{3C522ED6-657A-9D0A-860E-9B264C7437EB}"/>
              </a:ext>
            </a:extLst>
          </p:cNvPr>
          <p:cNvSpPr>
            <a:spLocks noChangeArrowheads="1"/>
          </p:cNvSpPr>
          <p:nvPr/>
        </p:nvSpPr>
        <p:spPr bwMode="auto">
          <a:xfrm>
            <a:off x="300406" y="33277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52" name="TESTNAME15">
            <a:extLst>
              <a:ext uri="{FF2B5EF4-FFF2-40B4-BE49-F238E27FC236}">
                <a16:creationId xmlns:a16="http://schemas.microsoft.com/office/drawing/2014/main" id="{82A2546F-1254-9017-E2B6-08386DBD8AD2}"/>
              </a:ext>
            </a:extLst>
          </p:cNvPr>
          <p:cNvSpPr>
            <a:spLocks noChangeArrowheads="1"/>
          </p:cNvSpPr>
          <p:nvPr/>
        </p:nvSpPr>
        <p:spPr bwMode="auto">
          <a:xfrm>
            <a:off x="300406" y="315005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53" name="TESTNAME14">
            <a:extLst>
              <a:ext uri="{FF2B5EF4-FFF2-40B4-BE49-F238E27FC236}">
                <a16:creationId xmlns:a16="http://schemas.microsoft.com/office/drawing/2014/main" id="{E76CBBE5-9DBF-6B01-E07E-63DFFAFC2CE5}"/>
              </a:ext>
            </a:extLst>
          </p:cNvPr>
          <p:cNvSpPr>
            <a:spLocks noChangeArrowheads="1"/>
          </p:cNvSpPr>
          <p:nvPr/>
        </p:nvSpPr>
        <p:spPr bwMode="auto">
          <a:xfrm>
            <a:off x="300406" y="297233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54" name="TESTNAME13">
            <a:extLst>
              <a:ext uri="{FF2B5EF4-FFF2-40B4-BE49-F238E27FC236}">
                <a16:creationId xmlns:a16="http://schemas.microsoft.com/office/drawing/2014/main" id="{726CEC37-0542-7C44-7BBF-31E4D9BE2DCC}"/>
              </a:ext>
            </a:extLst>
          </p:cNvPr>
          <p:cNvSpPr>
            <a:spLocks noChangeArrowheads="1"/>
          </p:cNvSpPr>
          <p:nvPr/>
        </p:nvSpPr>
        <p:spPr bwMode="auto">
          <a:xfrm>
            <a:off x="300406" y="279461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55" name="TESTNAME12">
            <a:extLst>
              <a:ext uri="{FF2B5EF4-FFF2-40B4-BE49-F238E27FC236}">
                <a16:creationId xmlns:a16="http://schemas.microsoft.com/office/drawing/2014/main" id="{AA09AA84-5A42-B1A4-5650-B321096564FE}"/>
              </a:ext>
            </a:extLst>
          </p:cNvPr>
          <p:cNvSpPr>
            <a:spLocks noChangeArrowheads="1"/>
          </p:cNvSpPr>
          <p:nvPr/>
        </p:nvSpPr>
        <p:spPr bwMode="auto">
          <a:xfrm>
            <a:off x="300406" y="261689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56" name="TESTNAME11">
            <a:extLst>
              <a:ext uri="{FF2B5EF4-FFF2-40B4-BE49-F238E27FC236}">
                <a16:creationId xmlns:a16="http://schemas.microsoft.com/office/drawing/2014/main" id="{38163AAB-86C0-2E09-F631-3908268B27E8}"/>
              </a:ext>
            </a:extLst>
          </p:cNvPr>
          <p:cNvSpPr>
            <a:spLocks noChangeArrowheads="1"/>
          </p:cNvSpPr>
          <p:nvPr/>
        </p:nvSpPr>
        <p:spPr bwMode="auto">
          <a:xfrm>
            <a:off x="300406" y="24391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57" name="TESTNAME10">
            <a:extLst>
              <a:ext uri="{FF2B5EF4-FFF2-40B4-BE49-F238E27FC236}">
                <a16:creationId xmlns:a16="http://schemas.microsoft.com/office/drawing/2014/main" id="{F32E9A10-7766-A1BC-9EA8-DC050A86A233}"/>
              </a:ext>
            </a:extLst>
          </p:cNvPr>
          <p:cNvSpPr>
            <a:spLocks noChangeArrowheads="1"/>
          </p:cNvSpPr>
          <p:nvPr/>
        </p:nvSpPr>
        <p:spPr bwMode="auto">
          <a:xfrm>
            <a:off x="300406" y="22614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58" name="TESTNAME09">
            <a:extLst>
              <a:ext uri="{FF2B5EF4-FFF2-40B4-BE49-F238E27FC236}">
                <a16:creationId xmlns:a16="http://schemas.microsoft.com/office/drawing/2014/main" id="{E2CC1245-064F-2B38-B1A2-4702BF873DC7}"/>
              </a:ext>
            </a:extLst>
          </p:cNvPr>
          <p:cNvSpPr>
            <a:spLocks noChangeArrowheads="1"/>
          </p:cNvSpPr>
          <p:nvPr/>
        </p:nvSpPr>
        <p:spPr bwMode="auto">
          <a:xfrm>
            <a:off x="300406" y="208373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59" name="TESTNAME08">
            <a:extLst>
              <a:ext uri="{FF2B5EF4-FFF2-40B4-BE49-F238E27FC236}">
                <a16:creationId xmlns:a16="http://schemas.microsoft.com/office/drawing/2014/main" id="{AF8E3A27-D8DE-3E83-BD58-22885CF21546}"/>
              </a:ext>
            </a:extLst>
          </p:cNvPr>
          <p:cNvSpPr>
            <a:spLocks noChangeArrowheads="1"/>
          </p:cNvSpPr>
          <p:nvPr/>
        </p:nvSpPr>
        <p:spPr bwMode="auto">
          <a:xfrm>
            <a:off x="300406" y="19060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60" name="TESTNAME07">
            <a:extLst>
              <a:ext uri="{FF2B5EF4-FFF2-40B4-BE49-F238E27FC236}">
                <a16:creationId xmlns:a16="http://schemas.microsoft.com/office/drawing/2014/main" id="{8159E78D-EAF6-5F9E-18B2-1C7F468AE9B1}"/>
              </a:ext>
            </a:extLst>
          </p:cNvPr>
          <p:cNvSpPr>
            <a:spLocks noChangeArrowheads="1"/>
          </p:cNvSpPr>
          <p:nvPr/>
        </p:nvSpPr>
        <p:spPr bwMode="auto">
          <a:xfrm>
            <a:off x="300406" y="172830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61" name="TESTNAME06">
            <a:extLst>
              <a:ext uri="{FF2B5EF4-FFF2-40B4-BE49-F238E27FC236}">
                <a16:creationId xmlns:a16="http://schemas.microsoft.com/office/drawing/2014/main" id="{78B03B92-E102-C1E7-41EE-EA0015DF1132}"/>
              </a:ext>
            </a:extLst>
          </p:cNvPr>
          <p:cNvSpPr>
            <a:spLocks noChangeArrowheads="1"/>
          </p:cNvSpPr>
          <p:nvPr/>
        </p:nvSpPr>
        <p:spPr bwMode="auto">
          <a:xfrm>
            <a:off x="300406" y="155058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62" name="TESTNAME05">
            <a:extLst>
              <a:ext uri="{FF2B5EF4-FFF2-40B4-BE49-F238E27FC236}">
                <a16:creationId xmlns:a16="http://schemas.microsoft.com/office/drawing/2014/main" id="{223B7773-791C-92F2-F338-C13523161414}"/>
              </a:ext>
            </a:extLst>
          </p:cNvPr>
          <p:cNvSpPr>
            <a:spLocks noChangeArrowheads="1"/>
          </p:cNvSpPr>
          <p:nvPr/>
        </p:nvSpPr>
        <p:spPr bwMode="auto">
          <a:xfrm>
            <a:off x="300406" y="13728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63" name="TESTNAME04">
            <a:extLst>
              <a:ext uri="{FF2B5EF4-FFF2-40B4-BE49-F238E27FC236}">
                <a16:creationId xmlns:a16="http://schemas.microsoft.com/office/drawing/2014/main" id="{17C7658E-4472-F6B1-32FC-07C58349A0BC}"/>
              </a:ext>
            </a:extLst>
          </p:cNvPr>
          <p:cNvSpPr>
            <a:spLocks noChangeArrowheads="1"/>
          </p:cNvSpPr>
          <p:nvPr/>
        </p:nvSpPr>
        <p:spPr bwMode="auto">
          <a:xfrm>
            <a:off x="300406" y="119514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64" name="TESTNAME03">
            <a:extLst>
              <a:ext uri="{FF2B5EF4-FFF2-40B4-BE49-F238E27FC236}">
                <a16:creationId xmlns:a16="http://schemas.microsoft.com/office/drawing/2014/main" id="{E4AB64A0-5A48-D1A4-AAEA-6DF5ACD34510}"/>
              </a:ext>
            </a:extLst>
          </p:cNvPr>
          <p:cNvSpPr>
            <a:spLocks noChangeArrowheads="1"/>
          </p:cNvSpPr>
          <p:nvPr/>
        </p:nvSpPr>
        <p:spPr bwMode="auto">
          <a:xfrm>
            <a:off x="300406" y="10174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65" name="TESTNAME02">
            <a:extLst>
              <a:ext uri="{FF2B5EF4-FFF2-40B4-BE49-F238E27FC236}">
                <a16:creationId xmlns:a16="http://schemas.microsoft.com/office/drawing/2014/main" id="{660A7E1A-CB69-AA5D-138A-70EE66951D69}"/>
              </a:ext>
            </a:extLst>
          </p:cNvPr>
          <p:cNvSpPr>
            <a:spLocks noChangeArrowheads="1"/>
          </p:cNvSpPr>
          <p:nvPr/>
        </p:nvSpPr>
        <p:spPr bwMode="auto">
          <a:xfrm>
            <a:off x="300406" y="83970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66" name="TESTNAME01">
            <a:extLst>
              <a:ext uri="{FF2B5EF4-FFF2-40B4-BE49-F238E27FC236}">
                <a16:creationId xmlns:a16="http://schemas.microsoft.com/office/drawing/2014/main" id="{472A5F5E-8A6C-F47E-7C51-4BEFF4412B2D}"/>
              </a:ext>
            </a:extLst>
          </p:cNvPr>
          <p:cNvSpPr>
            <a:spLocks noChangeArrowheads="1"/>
          </p:cNvSpPr>
          <p:nvPr/>
        </p:nvSpPr>
        <p:spPr bwMode="auto">
          <a:xfrm>
            <a:off x="300406" y="6619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67" name="TESTNAME00">
            <a:extLst>
              <a:ext uri="{FF2B5EF4-FFF2-40B4-BE49-F238E27FC236}">
                <a16:creationId xmlns:a16="http://schemas.microsoft.com/office/drawing/2014/main" id="{EECC0442-D75A-2463-4F8F-07777E4CEBD6}"/>
              </a:ext>
            </a:extLst>
          </p:cNvPr>
          <p:cNvSpPr>
            <a:spLocks noChangeArrowheads="1"/>
          </p:cNvSpPr>
          <p:nvPr/>
        </p:nvSpPr>
        <p:spPr bwMode="auto">
          <a:xfrm>
            <a:off x="300406" y="48426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3612050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Preference Ranking Results</a:t>
            </a:r>
          </a:p>
        </p:txBody>
      </p:sp>
      <p:graphicFrame>
        <p:nvGraphicFramePr>
          <p:cNvPr id="11" name="Table 10">
            <a:extLst>
              <a:ext uri="{FF2B5EF4-FFF2-40B4-BE49-F238E27FC236}">
                <a16:creationId xmlns:a16="http://schemas.microsoft.com/office/drawing/2014/main" id="{CD62CAA3-AE05-6977-3B65-095966D4352E}"/>
              </a:ext>
            </a:extLst>
          </p:cNvPr>
          <p:cNvGraphicFramePr>
            <a:graphicFrameLocks noGrp="1"/>
          </p:cNvGraphicFramePr>
          <p:nvPr>
            <p:extLst>
              <p:ext uri="{D42A27DB-BD31-4B8C-83A1-F6EECF244321}">
                <p14:modId xmlns:p14="http://schemas.microsoft.com/office/powerpoint/2010/main" val="2364050654"/>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Logo</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2" name="Rectangle 11">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3" name="TextBox 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TextBox 2">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68" name="TESTNAME29">
            <a:extLst>
              <a:ext uri="{FF2B5EF4-FFF2-40B4-BE49-F238E27FC236}">
                <a16:creationId xmlns:a16="http://schemas.microsoft.com/office/drawing/2014/main" id="{8F5F50E3-66D3-8258-FFD3-780065C1547E}"/>
              </a:ext>
            </a:extLst>
          </p:cNvPr>
          <p:cNvSpPr>
            <a:spLocks noChangeArrowheads="1"/>
          </p:cNvSpPr>
          <p:nvPr/>
        </p:nvSpPr>
        <p:spPr bwMode="auto">
          <a:xfrm>
            <a:off x="300406" y="55775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69" name="TESTNAME28">
            <a:extLst>
              <a:ext uri="{FF2B5EF4-FFF2-40B4-BE49-F238E27FC236}">
                <a16:creationId xmlns:a16="http://schemas.microsoft.com/office/drawing/2014/main" id="{06BBC688-021D-4EFF-A48D-D5582D7F526C}"/>
              </a:ext>
            </a:extLst>
          </p:cNvPr>
          <p:cNvSpPr>
            <a:spLocks noChangeArrowheads="1"/>
          </p:cNvSpPr>
          <p:nvPr/>
        </p:nvSpPr>
        <p:spPr bwMode="auto">
          <a:xfrm>
            <a:off x="300406" y="54193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70" name="TESTNAME27">
            <a:extLst>
              <a:ext uri="{FF2B5EF4-FFF2-40B4-BE49-F238E27FC236}">
                <a16:creationId xmlns:a16="http://schemas.microsoft.com/office/drawing/2014/main" id="{9401EF6C-4908-C610-B501-DF9D54761FAC}"/>
              </a:ext>
            </a:extLst>
          </p:cNvPr>
          <p:cNvSpPr>
            <a:spLocks noChangeArrowheads="1"/>
          </p:cNvSpPr>
          <p:nvPr/>
        </p:nvSpPr>
        <p:spPr bwMode="auto">
          <a:xfrm>
            <a:off x="300406" y="52469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71" name="TESTNAME26">
            <a:extLst>
              <a:ext uri="{FF2B5EF4-FFF2-40B4-BE49-F238E27FC236}">
                <a16:creationId xmlns:a16="http://schemas.microsoft.com/office/drawing/2014/main" id="{2BC381B7-A56F-DE3F-D06E-A0102743ADCB}"/>
              </a:ext>
            </a:extLst>
          </p:cNvPr>
          <p:cNvSpPr>
            <a:spLocks noChangeArrowheads="1"/>
          </p:cNvSpPr>
          <p:nvPr/>
        </p:nvSpPr>
        <p:spPr bwMode="auto">
          <a:xfrm>
            <a:off x="300406" y="5079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72" name="TESTNAME25">
            <a:extLst>
              <a:ext uri="{FF2B5EF4-FFF2-40B4-BE49-F238E27FC236}">
                <a16:creationId xmlns:a16="http://schemas.microsoft.com/office/drawing/2014/main" id="{6275EF85-86EE-B279-3855-C7F03A705C8E}"/>
              </a:ext>
            </a:extLst>
          </p:cNvPr>
          <p:cNvSpPr>
            <a:spLocks noChangeArrowheads="1"/>
          </p:cNvSpPr>
          <p:nvPr/>
        </p:nvSpPr>
        <p:spPr bwMode="auto">
          <a:xfrm>
            <a:off x="300406" y="49125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73" name="TESTNAME24">
            <a:extLst>
              <a:ext uri="{FF2B5EF4-FFF2-40B4-BE49-F238E27FC236}">
                <a16:creationId xmlns:a16="http://schemas.microsoft.com/office/drawing/2014/main" id="{E94DB092-76B7-25EA-D7B5-FC0D9B757971}"/>
              </a:ext>
            </a:extLst>
          </p:cNvPr>
          <p:cNvSpPr>
            <a:spLocks noChangeArrowheads="1"/>
          </p:cNvSpPr>
          <p:nvPr/>
        </p:nvSpPr>
        <p:spPr bwMode="auto">
          <a:xfrm>
            <a:off x="300406" y="47344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74" name="TESTNAME23">
            <a:extLst>
              <a:ext uri="{FF2B5EF4-FFF2-40B4-BE49-F238E27FC236}">
                <a16:creationId xmlns:a16="http://schemas.microsoft.com/office/drawing/2014/main" id="{1016E209-DAF4-12F5-C45E-7DCCB94B1E1B}"/>
              </a:ext>
            </a:extLst>
          </p:cNvPr>
          <p:cNvSpPr>
            <a:spLocks noChangeArrowheads="1"/>
          </p:cNvSpPr>
          <p:nvPr/>
        </p:nvSpPr>
        <p:spPr bwMode="auto">
          <a:xfrm>
            <a:off x="300406" y="456556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75" name="TESTNAME22">
            <a:extLst>
              <a:ext uri="{FF2B5EF4-FFF2-40B4-BE49-F238E27FC236}">
                <a16:creationId xmlns:a16="http://schemas.microsoft.com/office/drawing/2014/main" id="{E7493051-14E0-5907-8D1F-19E684BC49A1}"/>
              </a:ext>
            </a:extLst>
          </p:cNvPr>
          <p:cNvSpPr>
            <a:spLocks noChangeArrowheads="1"/>
          </p:cNvSpPr>
          <p:nvPr/>
        </p:nvSpPr>
        <p:spPr bwMode="auto">
          <a:xfrm>
            <a:off x="300406" y="43970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76" name="TESTNAME21">
            <a:extLst>
              <a:ext uri="{FF2B5EF4-FFF2-40B4-BE49-F238E27FC236}">
                <a16:creationId xmlns:a16="http://schemas.microsoft.com/office/drawing/2014/main" id="{C2558D3F-ED69-435B-7F60-BC57BBBB8137}"/>
              </a:ext>
            </a:extLst>
          </p:cNvPr>
          <p:cNvSpPr>
            <a:spLocks noChangeArrowheads="1"/>
          </p:cNvSpPr>
          <p:nvPr/>
        </p:nvSpPr>
        <p:spPr bwMode="auto">
          <a:xfrm>
            <a:off x="300406" y="42201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77" name="TESTNAME20">
            <a:extLst>
              <a:ext uri="{FF2B5EF4-FFF2-40B4-BE49-F238E27FC236}">
                <a16:creationId xmlns:a16="http://schemas.microsoft.com/office/drawing/2014/main" id="{29BF3843-C7AE-24EF-2E34-8626A1DF5FD1}"/>
              </a:ext>
            </a:extLst>
          </p:cNvPr>
          <p:cNvSpPr>
            <a:spLocks noChangeArrowheads="1"/>
          </p:cNvSpPr>
          <p:nvPr/>
        </p:nvSpPr>
        <p:spPr bwMode="auto">
          <a:xfrm>
            <a:off x="300406" y="403864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78" name="TESTNAME19">
            <a:extLst>
              <a:ext uri="{FF2B5EF4-FFF2-40B4-BE49-F238E27FC236}">
                <a16:creationId xmlns:a16="http://schemas.microsoft.com/office/drawing/2014/main" id="{4B56C3D7-2A2E-CDA8-F97F-D5F8AF666E73}"/>
              </a:ext>
            </a:extLst>
          </p:cNvPr>
          <p:cNvSpPr>
            <a:spLocks noChangeArrowheads="1"/>
          </p:cNvSpPr>
          <p:nvPr/>
        </p:nvSpPr>
        <p:spPr bwMode="auto">
          <a:xfrm>
            <a:off x="300406" y="386092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79" name="TESTNAME18">
            <a:extLst>
              <a:ext uri="{FF2B5EF4-FFF2-40B4-BE49-F238E27FC236}">
                <a16:creationId xmlns:a16="http://schemas.microsoft.com/office/drawing/2014/main" id="{DA06EB8A-BF62-DE83-E90E-D1D1D265B268}"/>
              </a:ext>
            </a:extLst>
          </p:cNvPr>
          <p:cNvSpPr>
            <a:spLocks noChangeArrowheads="1"/>
          </p:cNvSpPr>
          <p:nvPr/>
        </p:nvSpPr>
        <p:spPr bwMode="auto">
          <a:xfrm>
            <a:off x="300406" y="368320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80" name="TESTNAME17">
            <a:extLst>
              <a:ext uri="{FF2B5EF4-FFF2-40B4-BE49-F238E27FC236}">
                <a16:creationId xmlns:a16="http://schemas.microsoft.com/office/drawing/2014/main" id="{4F9DF77D-75CB-2656-2727-5BADA7005D87}"/>
              </a:ext>
            </a:extLst>
          </p:cNvPr>
          <p:cNvSpPr>
            <a:spLocks noChangeArrowheads="1"/>
          </p:cNvSpPr>
          <p:nvPr/>
        </p:nvSpPr>
        <p:spPr bwMode="auto">
          <a:xfrm>
            <a:off x="300406" y="350549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81" name="TESTNAME16">
            <a:extLst>
              <a:ext uri="{FF2B5EF4-FFF2-40B4-BE49-F238E27FC236}">
                <a16:creationId xmlns:a16="http://schemas.microsoft.com/office/drawing/2014/main" id="{4E8D5EC3-F34F-BC91-9E68-099074857121}"/>
              </a:ext>
            </a:extLst>
          </p:cNvPr>
          <p:cNvSpPr>
            <a:spLocks noChangeArrowheads="1"/>
          </p:cNvSpPr>
          <p:nvPr/>
        </p:nvSpPr>
        <p:spPr bwMode="auto">
          <a:xfrm>
            <a:off x="300406" y="33277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82" name="TESTNAME15">
            <a:extLst>
              <a:ext uri="{FF2B5EF4-FFF2-40B4-BE49-F238E27FC236}">
                <a16:creationId xmlns:a16="http://schemas.microsoft.com/office/drawing/2014/main" id="{222E131C-B6EA-D2C4-3EB3-D1E72B42182F}"/>
              </a:ext>
            </a:extLst>
          </p:cNvPr>
          <p:cNvSpPr>
            <a:spLocks noChangeArrowheads="1"/>
          </p:cNvSpPr>
          <p:nvPr/>
        </p:nvSpPr>
        <p:spPr bwMode="auto">
          <a:xfrm>
            <a:off x="300406" y="315005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83" name="TESTNAME14">
            <a:extLst>
              <a:ext uri="{FF2B5EF4-FFF2-40B4-BE49-F238E27FC236}">
                <a16:creationId xmlns:a16="http://schemas.microsoft.com/office/drawing/2014/main" id="{85E69A17-CB69-4A95-51AB-720FB6D20850}"/>
              </a:ext>
            </a:extLst>
          </p:cNvPr>
          <p:cNvSpPr>
            <a:spLocks noChangeArrowheads="1"/>
          </p:cNvSpPr>
          <p:nvPr/>
        </p:nvSpPr>
        <p:spPr bwMode="auto">
          <a:xfrm>
            <a:off x="300406" y="297233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84" name="TESTNAME13">
            <a:extLst>
              <a:ext uri="{FF2B5EF4-FFF2-40B4-BE49-F238E27FC236}">
                <a16:creationId xmlns:a16="http://schemas.microsoft.com/office/drawing/2014/main" id="{9376F823-7F8D-BF95-A2D4-B0DC029F239C}"/>
              </a:ext>
            </a:extLst>
          </p:cNvPr>
          <p:cNvSpPr>
            <a:spLocks noChangeArrowheads="1"/>
          </p:cNvSpPr>
          <p:nvPr/>
        </p:nvSpPr>
        <p:spPr bwMode="auto">
          <a:xfrm>
            <a:off x="300406" y="279461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85" name="TESTNAME12">
            <a:extLst>
              <a:ext uri="{FF2B5EF4-FFF2-40B4-BE49-F238E27FC236}">
                <a16:creationId xmlns:a16="http://schemas.microsoft.com/office/drawing/2014/main" id="{4A570ECC-C386-095C-EC93-CB5A11C15004}"/>
              </a:ext>
            </a:extLst>
          </p:cNvPr>
          <p:cNvSpPr>
            <a:spLocks noChangeArrowheads="1"/>
          </p:cNvSpPr>
          <p:nvPr/>
        </p:nvSpPr>
        <p:spPr bwMode="auto">
          <a:xfrm>
            <a:off x="300406" y="261689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86" name="TESTNAME11">
            <a:extLst>
              <a:ext uri="{FF2B5EF4-FFF2-40B4-BE49-F238E27FC236}">
                <a16:creationId xmlns:a16="http://schemas.microsoft.com/office/drawing/2014/main" id="{F5CC51B6-2233-CF25-5EE3-F2151691F70D}"/>
              </a:ext>
            </a:extLst>
          </p:cNvPr>
          <p:cNvSpPr>
            <a:spLocks noChangeArrowheads="1"/>
          </p:cNvSpPr>
          <p:nvPr/>
        </p:nvSpPr>
        <p:spPr bwMode="auto">
          <a:xfrm>
            <a:off x="300406" y="24391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87" name="TESTNAME10">
            <a:extLst>
              <a:ext uri="{FF2B5EF4-FFF2-40B4-BE49-F238E27FC236}">
                <a16:creationId xmlns:a16="http://schemas.microsoft.com/office/drawing/2014/main" id="{B9817EC3-D363-AF75-F7B6-AE9E88FD7922}"/>
              </a:ext>
            </a:extLst>
          </p:cNvPr>
          <p:cNvSpPr>
            <a:spLocks noChangeArrowheads="1"/>
          </p:cNvSpPr>
          <p:nvPr/>
        </p:nvSpPr>
        <p:spPr bwMode="auto">
          <a:xfrm>
            <a:off x="300406" y="22614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88" name="TESTNAME09">
            <a:extLst>
              <a:ext uri="{FF2B5EF4-FFF2-40B4-BE49-F238E27FC236}">
                <a16:creationId xmlns:a16="http://schemas.microsoft.com/office/drawing/2014/main" id="{CC14058B-9ED0-E804-8C56-CB263C558352}"/>
              </a:ext>
            </a:extLst>
          </p:cNvPr>
          <p:cNvSpPr>
            <a:spLocks noChangeArrowheads="1"/>
          </p:cNvSpPr>
          <p:nvPr/>
        </p:nvSpPr>
        <p:spPr bwMode="auto">
          <a:xfrm>
            <a:off x="300406" y="208373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89" name="TESTNAME08">
            <a:extLst>
              <a:ext uri="{FF2B5EF4-FFF2-40B4-BE49-F238E27FC236}">
                <a16:creationId xmlns:a16="http://schemas.microsoft.com/office/drawing/2014/main" id="{1AF23F3D-7B55-9BCF-DEA9-64B0A1AAD345}"/>
              </a:ext>
            </a:extLst>
          </p:cNvPr>
          <p:cNvSpPr>
            <a:spLocks noChangeArrowheads="1"/>
          </p:cNvSpPr>
          <p:nvPr/>
        </p:nvSpPr>
        <p:spPr bwMode="auto">
          <a:xfrm>
            <a:off x="300406" y="19060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90" name="TESTNAME07">
            <a:extLst>
              <a:ext uri="{FF2B5EF4-FFF2-40B4-BE49-F238E27FC236}">
                <a16:creationId xmlns:a16="http://schemas.microsoft.com/office/drawing/2014/main" id="{9B6F4F82-D5BC-1D9B-5534-4D6419541CCB}"/>
              </a:ext>
            </a:extLst>
          </p:cNvPr>
          <p:cNvSpPr>
            <a:spLocks noChangeArrowheads="1"/>
          </p:cNvSpPr>
          <p:nvPr/>
        </p:nvSpPr>
        <p:spPr bwMode="auto">
          <a:xfrm>
            <a:off x="300406" y="172830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91" name="TESTNAME06">
            <a:extLst>
              <a:ext uri="{FF2B5EF4-FFF2-40B4-BE49-F238E27FC236}">
                <a16:creationId xmlns:a16="http://schemas.microsoft.com/office/drawing/2014/main" id="{C3A55E94-6E1B-E011-513C-4BBD042B54A0}"/>
              </a:ext>
            </a:extLst>
          </p:cNvPr>
          <p:cNvSpPr>
            <a:spLocks noChangeArrowheads="1"/>
          </p:cNvSpPr>
          <p:nvPr/>
        </p:nvSpPr>
        <p:spPr bwMode="auto">
          <a:xfrm>
            <a:off x="300406" y="155058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92" name="TESTNAME05">
            <a:extLst>
              <a:ext uri="{FF2B5EF4-FFF2-40B4-BE49-F238E27FC236}">
                <a16:creationId xmlns:a16="http://schemas.microsoft.com/office/drawing/2014/main" id="{B05A2F89-7DE0-AF1D-B00D-C2EE572F8C87}"/>
              </a:ext>
            </a:extLst>
          </p:cNvPr>
          <p:cNvSpPr>
            <a:spLocks noChangeArrowheads="1"/>
          </p:cNvSpPr>
          <p:nvPr/>
        </p:nvSpPr>
        <p:spPr bwMode="auto">
          <a:xfrm>
            <a:off x="300406" y="13728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93" name="TESTNAME04">
            <a:extLst>
              <a:ext uri="{FF2B5EF4-FFF2-40B4-BE49-F238E27FC236}">
                <a16:creationId xmlns:a16="http://schemas.microsoft.com/office/drawing/2014/main" id="{746EC6DC-1B2B-FCE8-2564-16975196BE56}"/>
              </a:ext>
            </a:extLst>
          </p:cNvPr>
          <p:cNvSpPr>
            <a:spLocks noChangeArrowheads="1"/>
          </p:cNvSpPr>
          <p:nvPr/>
        </p:nvSpPr>
        <p:spPr bwMode="auto">
          <a:xfrm>
            <a:off x="300406" y="119514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94" name="TESTNAME03">
            <a:extLst>
              <a:ext uri="{FF2B5EF4-FFF2-40B4-BE49-F238E27FC236}">
                <a16:creationId xmlns:a16="http://schemas.microsoft.com/office/drawing/2014/main" id="{EE9425E4-E4EB-D0BF-B663-3277F46A2401}"/>
              </a:ext>
            </a:extLst>
          </p:cNvPr>
          <p:cNvSpPr>
            <a:spLocks noChangeArrowheads="1"/>
          </p:cNvSpPr>
          <p:nvPr/>
        </p:nvSpPr>
        <p:spPr bwMode="auto">
          <a:xfrm>
            <a:off x="300406" y="10174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95" name="TESTNAME02">
            <a:extLst>
              <a:ext uri="{FF2B5EF4-FFF2-40B4-BE49-F238E27FC236}">
                <a16:creationId xmlns:a16="http://schemas.microsoft.com/office/drawing/2014/main" id="{629520D3-560A-B801-3A92-DAFACBA60B91}"/>
              </a:ext>
            </a:extLst>
          </p:cNvPr>
          <p:cNvSpPr>
            <a:spLocks noChangeArrowheads="1"/>
          </p:cNvSpPr>
          <p:nvPr/>
        </p:nvSpPr>
        <p:spPr bwMode="auto">
          <a:xfrm>
            <a:off x="300406" y="83970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96" name="TESTNAME01">
            <a:extLst>
              <a:ext uri="{FF2B5EF4-FFF2-40B4-BE49-F238E27FC236}">
                <a16:creationId xmlns:a16="http://schemas.microsoft.com/office/drawing/2014/main" id="{0AE76198-EAF4-584D-C187-8DBAD2B2CE36}"/>
              </a:ext>
            </a:extLst>
          </p:cNvPr>
          <p:cNvSpPr>
            <a:spLocks noChangeArrowheads="1"/>
          </p:cNvSpPr>
          <p:nvPr/>
        </p:nvSpPr>
        <p:spPr bwMode="auto">
          <a:xfrm>
            <a:off x="300406" y="6619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97" name="TESTNAME00">
            <a:extLst>
              <a:ext uri="{FF2B5EF4-FFF2-40B4-BE49-F238E27FC236}">
                <a16:creationId xmlns:a16="http://schemas.microsoft.com/office/drawing/2014/main" id="{E00C11B8-E7F5-3282-D8DA-D8432E37EF8F}"/>
              </a:ext>
            </a:extLst>
          </p:cNvPr>
          <p:cNvSpPr>
            <a:spLocks noChangeArrowheads="1"/>
          </p:cNvSpPr>
          <p:nvPr/>
        </p:nvSpPr>
        <p:spPr bwMode="auto">
          <a:xfrm>
            <a:off x="300406" y="48426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3580992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Preference Ranking Results</a:t>
            </a:r>
          </a:p>
        </p:txBody>
      </p:sp>
      <p:graphicFrame>
        <p:nvGraphicFramePr>
          <p:cNvPr id="11" name="Table 10">
            <a:extLst>
              <a:ext uri="{FF2B5EF4-FFF2-40B4-BE49-F238E27FC236}">
                <a16:creationId xmlns:a16="http://schemas.microsoft.com/office/drawing/2014/main" id="{CD62CAA3-AE05-6977-3B65-095966D4352E}"/>
              </a:ext>
            </a:extLst>
          </p:cNvPr>
          <p:cNvGraphicFramePr>
            <a:graphicFrameLocks noGrp="1"/>
          </p:cNvGraphicFramePr>
          <p:nvPr>
            <p:extLst>
              <p:ext uri="{D42A27DB-BD31-4B8C-83A1-F6EECF244321}">
                <p14:modId xmlns:p14="http://schemas.microsoft.com/office/powerpoint/2010/main" val="1037102097"/>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Logo</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2" name="Rectangle 11">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3" name="TextBox 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TextBox 2">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68" name="TESTNAME29">
            <a:extLst>
              <a:ext uri="{FF2B5EF4-FFF2-40B4-BE49-F238E27FC236}">
                <a16:creationId xmlns:a16="http://schemas.microsoft.com/office/drawing/2014/main" id="{1A0FAF6E-00AC-9C7E-9452-AF2DACD041C1}"/>
              </a:ext>
            </a:extLst>
          </p:cNvPr>
          <p:cNvSpPr>
            <a:spLocks noChangeArrowheads="1"/>
          </p:cNvSpPr>
          <p:nvPr/>
        </p:nvSpPr>
        <p:spPr bwMode="auto">
          <a:xfrm>
            <a:off x="300406" y="55775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69" name="TESTNAME28">
            <a:extLst>
              <a:ext uri="{FF2B5EF4-FFF2-40B4-BE49-F238E27FC236}">
                <a16:creationId xmlns:a16="http://schemas.microsoft.com/office/drawing/2014/main" id="{AFFB1D10-8B8E-1C4E-2794-5E93F9DB621B}"/>
              </a:ext>
            </a:extLst>
          </p:cNvPr>
          <p:cNvSpPr>
            <a:spLocks noChangeArrowheads="1"/>
          </p:cNvSpPr>
          <p:nvPr/>
        </p:nvSpPr>
        <p:spPr bwMode="auto">
          <a:xfrm>
            <a:off x="300406" y="54193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70" name="TESTNAME27">
            <a:extLst>
              <a:ext uri="{FF2B5EF4-FFF2-40B4-BE49-F238E27FC236}">
                <a16:creationId xmlns:a16="http://schemas.microsoft.com/office/drawing/2014/main" id="{215846F9-E106-2239-6975-9AF4C02495F9}"/>
              </a:ext>
            </a:extLst>
          </p:cNvPr>
          <p:cNvSpPr>
            <a:spLocks noChangeArrowheads="1"/>
          </p:cNvSpPr>
          <p:nvPr/>
        </p:nvSpPr>
        <p:spPr bwMode="auto">
          <a:xfrm>
            <a:off x="300406" y="52469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71" name="TESTNAME26">
            <a:extLst>
              <a:ext uri="{FF2B5EF4-FFF2-40B4-BE49-F238E27FC236}">
                <a16:creationId xmlns:a16="http://schemas.microsoft.com/office/drawing/2014/main" id="{439F8E64-6C12-FED4-CA0B-A9EEB5C55451}"/>
              </a:ext>
            </a:extLst>
          </p:cNvPr>
          <p:cNvSpPr>
            <a:spLocks noChangeArrowheads="1"/>
          </p:cNvSpPr>
          <p:nvPr/>
        </p:nvSpPr>
        <p:spPr bwMode="auto">
          <a:xfrm>
            <a:off x="300406" y="5079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72" name="TESTNAME25">
            <a:extLst>
              <a:ext uri="{FF2B5EF4-FFF2-40B4-BE49-F238E27FC236}">
                <a16:creationId xmlns:a16="http://schemas.microsoft.com/office/drawing/2014/main" id="{64AF6D57-885B-59A3-F888-83331CCC3389}"/>
              </a:ext>
            </a:extLst>
          </p:cNvPr>
          <p:cNvSpPr>
            <a:spLocks noChangeArrowheads="1"/>
          </p:cNvSpPr>
          <p:nvPr/>
        </p:nvSpPr>
        <p:spPr bwMode="auto">
          <a:xfrm>
            <a:off x="300406" y="49125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73" name="TESTNAME24">
            <a:extLst>
              <a:ext uri="{FF2B5EF4-FFF2-40B4-BE49-F238E27FC236}">
                <a16:creationId xmlns:a16="http://schemas.microsoft.com/office/drawing/2014/main" id="{8F55B72D-38D1-E9DF-1647-7E5CFDFD49BB}"/>
              </a:ext>
            </a:extLst>
          </p:cNvPr>
          <p:cNvSpPr>
            <a:spLocks noChangeArrowheads="1"/>
          </p:cNvSpPr>
          <p:nvPr/>
        </p:nvSpPr>
        <p:spPr bwMode="auto">
          <a:xfrm>
            <a:off x="300406" y="47344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74" name="TESTNAME23">
            <a:extLst>
              <a:ext uri="{FF2B5EF4-FFF2-40B4-BE49-F238E27FC236}">
                <a16:creationId xmlns:a16="http://schemas.microsoft.com/office/drawing/2014/main" id="{E4453A8E-61E6-B6F0-6B33-8A6AAE486E12}"/>
              </a:ext>
            </a:extLst>
          </p:cNvPr>
          <p:cNvSpPr>
            <a:spLocks noChangeArrowheads="1"/>
          </p:cNvSpPr>
          <p:nvPr/>
        </p:nvSpPr>
        <p:spPr bwMode="auto">
          <a:xfrm>
            <a:off x="300406" y="456556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75" name="TESTNAME22">
            <a:extLst>
              <a:ext uri="{FF2B5EF4-FFF2-40B4-BE49-F238E27FC236}">
                <a16:creationId xmlns:a16="http://schemas.microsoft.com/office/drawing/2014/main" id="{5A0AB7BE-EF31-27E5-B353-EBC14D7494F4}"/>
              </a:ext>
            </a:extLst>
          </p:cNvPr>
          <p:cNvSpPr>
            <a:spLocks noChangeArrowheads="1"/>
          </p:cNvSpPr>
          <p:nvPr/>
        </p:nvSpPr>
        <p:spPr bwMode="auto">
          <a:xfrm>
            <a:off x="300406" y="43970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76" name="TESTNAME21">
            <a:extLst>
              <a:ext uri="{FF2B5EF4-FFF2-40B4-BE49-F238E27FC236}">
                <a16:creationId xmlns:a16="http://schemas.microsoft.com/office/drawing/2014/main" id="{A5B1A633-FB98-4B4F-A785-C109E6EB83AD}"/>
              </a:ext>
            </a:extLst>
          </p:cNvPr>
          <p:cNvSpPr>
            <a:spLocks noChangeArrowheads="1"/>
          </p:cNvSpPr>
          <p:nvPr/>
        </p:nvSpPr>
        <p:spPr bwMode="auto">
          <a:xfrm>
            <a:off x="300406" y="42201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77" name="TESTNAME20">
            <a:extLst>
              <a:ext uri="{FF2B5EF4-FFF2-40B4-BE49-F238E27FC236}">
                <a16:creationId xmlns:a16="http://schemas.microsoft.com/office/drawing/2014/main" id="{35EA4490-398F-D33A-DDB7-351069A8D8CB}"/>
              </a:ext>
            </a:extLst>
          </p:cNvPr>
          <p:cNvSpPr>
            <a:spLocks noChangeArrowheads="1"/>
          </p:cNvSpPr>
          <p:nvPr/>
        </p:nvSpPr>
        <p:spPr bwMode="auto">
          <a:xfrm>
            <a:off x="300406" y="403864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78" name="TESTNAME19">
            <a:extLst>
              <a:ext uri="{FF2B5EF4-FFF2-40B4-BE49-F238E27FC236}">
                <a16:creationId xmlns:a16="http://schemas.microsoft.com/office/drawing/2014/main" id="{44A3971E-D00B-9ABC-7469-AE07BA90324D}"/>
              </a:ext>
            </a:extLst>
          </p:cNvPr>
          <p:cNvSpPr>
            <a:spLocks noChangeArrowheads="1"/>
          </p:cNvSpPr>
          <p:nvPr/>
        </p:nvSpPr>
        <p:spPr bwMode="auto">
          <a:xfrm>
            <a:off x="300406" y="386092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79" name="TESTNAME18">
            <a:extLst>
              <a:ext uri="{FF2B5EF4-FFF2-40B4-BE49-F238E27FC236}">
                <a16:creationId xmlns:a16="http://schemas.microsoft.com/office/drawing/2014/main" id="{FFA92059-B82F-1928-4263-8EDF7ED7DC62}"/>
              </a:ext>
            </a:extLst>
          </p:cNvPr>
          <p:cNvSpPr>
            <a:spLocks noChangeArrowheads="1"/>
          </p:cNvSpPr>
          <p:nvPr/>
        </p:nvSpPr>
        <p:spPr bwMode="auto">
          <a:xfrm>
            <a:off x="300406" y="368320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80" name="TESTNAME17">
            <a:extLst>
              <a:ext uri="{FF2B5EF4-FFF2-40B4-BE49-F238E27FC236}">
                <a16:creationId xmlns:a16="http://schemas.microsoft.com/office/drawing/2014/main" id="{10675DAC-C874-E12B-F8FB-06E7A2E0D362}"/>
              </a:ext>
            </a:extLst>
          </p:cNvPr>
          <p:cNvSpPr>
            <a:spLocks noChangeArrowheads="1"/>
          </p:cNvSpPr>
          <p:nvPr/>
        </p:nvSpPr>
        <p:spPr bwMode="auto">
          <a:xfrm>
            <a:off x="300406" y="350549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81" name="TESTNAME16">
            <a:extLst>
              <a:ext uri="{FF2B5EF4-FFF2-40B4-BE49-F238E27FC236}">
                <a16:creationId xmlns:a16="http://schemas.microsoft.com/office/drawing/2014/main" id="{A6B72D77-4E1A-1A4C-9766-28C693AFC52E}"/>
              </a:ext>
            </a:extLst>
          </p:cNvPr>
          <p:cNvSpPr>
            <a:spLocks noChangeArrowheads="1"/>
          </p:cNvSpPr>
          <p:nvPr/>
        </p:nvSpPr>
        <p:spPr bwMode="auto">
          <a:xfrm>
            <a:off x="300406" y="33277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82" name="TESTNAME15">
            <a:extLst>
              <a:ext uri="{FF2B5EF4-FFF2-40B4-BE49-F238E27FC236}">
                <a16:creationId xmlns:a16="http://schemas.microsoft.com/office/drawing/2014/main" id="{C724E374-DDC7-DFDC-91A3-83CF2F95E809}"/>
              </a:ext>
            </a:extLst>
          </p:cNvPr>
          <p:cNvSpPr>
            <a:spLocks noChangeArrowheads="1"/>
          </p:cNvSpPr>
          <p:nvPr/>
        </p:nvSpPr>
        <p:spPr bwMode="auto">
          <a:xfrm>
            <a:off x="300406" y="315005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83" name="TESTNAME14">
            <a:extLst>
              <a:ext uri="{FF2B5EF4-FFF2-40B4-BE49-F238E27FC236}">
                <a16:creationId xmlns:a16="http://schemas.microsoft.com/office/drawing/2014/main" id="{FDDDACA2-E8E7-2BD1-006E-B83C658803A4}"/>
              </a:ext>
            </a:extLst>
          </p:cNvPr>
          <p:cNvSpPr>
            <a:spLocks noChangeArrowheads="1"/>
          </p:cNvSpPr>
          <p:nvPr/>
        </p:nvSpPr>
        <p:spPr bwMode="auto">
          <a:xfrm>
            <a:off x="300406" y="297233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84" name="TESTNAME13">
            <a:extLst>
              <a:ext uri="{FF2B5EF4-FFF2-40B4-BE49-F238E27FC236}">
                <a16:creationId xmlns:a16="http://schemas.microsoft.com/office/drawing/2014/main" id="{156EA27F-A24F-9644-28D6-31054AF4324B}"/>
              </a:ext>
            </a:extLst>
          </p:cNvPr>
          <p:cNvSpPr>
            <a:spLocks noChangeArrowheads="1"/>
          </p:cNvSpPr>
          <p:nvPr/>
        </p:nvSpPr>
        <p:spPr bwMode="auto">
          <a:xfrm>
            <a:off x="300406" y="279461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85" name="TESTNAME12">
            <a:extLst>
              <a:ext uri="{FF2B5EF4-FFF2-40B4-BE49-F238E27FC236}">
                <a16:creationId xmlns:a16="http://schemas.microsoft.com/office/drawing/2014/main" id="{BA82AB5C-0269-9D6C-FC10-6C7AEC63AEBC}"/>
              </a:ext>
            </a:extLst>
          </p:cNvPr>
          <p:cNvSpPr>
            <a:spLocks noChangeArrowheads="1"/>
          </p:cNvSpPr>
          <p:nvPr/>
        </p:nvSpPr>
        <p:spPr bwMode="auto">
          <a:xfrm>
            <a:off x="300406" y="261689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86" name="TESTNAME11">
            <a:extLst>
              <a:ext uri="{FF2B5EF4-FFF2-40B4-BE49-F238E27FC236}">
                <a16:creationId xmlns:a16="http://schemas.microsoft.com/office/drawing/2014/main" id="{065BDD52-FD2D-40F5-7E17-B6BACF47827B}"/>
              </a:ext>
            </a:extLst>
          </p:cNvPr>
          <p:cNvSpPr>
            <a:spLocks noChangeArrowheads="1"/>
          </p:cNvSpPr>
          <p:nvPr/>
        </p:nvSpPr>
        <p:spPr bwMode="auto">
          <a:xfrm>
            <a:off x="300406" y="24391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87" name="TESTNAME10">
            <a:extLst>
              <a:ext uri="{FF2B5EF4-FFF2-40B4-BE49-F238E27FC236}">
                <a16:creationId xmlns:a16="http://schemas.microsoft.com/office/drawing/2014/main" id="{E1E2886E-7CD2-3FA8-5E1B-850B41CB9177}"/>
              </a:ext>
            </a:extLst>
          </p:cNvPr>
          <p:cNvSpPr>
            <a:spLocks noChangeArrowheads="1"/>
          </p:cNvSpPr>
          <p:nvPr/>
        </p:nvSpPr>
        <p:spPr bwMode="auto">
          <a:xfrm>
            <a:off x="300406" y="22614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88" name="TESTNAME09">
            <a:extLst>
              <a:ext uri="{FF2B5EF4-FFF2-40B4-BE49-F238E27FC236}">
                <a16:creationId xmlns:a16="http://schemas.microsoft.com/office/drawing/2014/main" id="{77E0BB69-A8AA-6122-4535-99028EB2B3CC}"/>
              </a:ext>
            </a:extLst>
          </p:cNvPr>
          <p:cNvSpPr>
            <a:spLocks noChangeArrowheads="1"/>
          </p:cNvSpPr>
          <p:nvPr/>
        </p:nvSpPr>
        <p:spPr bwMode="auto">
          <a:xfrm>
            <a:off x="300406" y="208373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89" name="TESTNAME08">
            <a:extLst>
              <a:ext uri="{FF2B5EF4-FFF2-40B4-BE49-F238E27FC236}">
                <a16:creationId xmlns:a16="http://schemas.microsoft.com/office/drawing/2014/main" id="{5698847B-9D70-1587-CAFA-EE592731828B}"/>
              </a:ext>
            </a:extLst>
          </p:cNvPr>
          <p:cNvSpPr>
            <a:spLocks noChangeArrowheads="1"/>
          </p:cNvSpPr>
          <p:nvPr/>
        </p:nvSpPr>
        <p:spPr bwMode="auto">
          <a:xfrm>
            <a:off x="300406" y="19060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90" name="TESTNAME07">
            <a:extLst>
              <a:ext uri="{FF2B5EF4-FFF2-40B4-BE49-F238E27FC236}">
                <a16:creationId xmlns:a16="http://schemas.microsoft.com/office/drawing/2014/main" id="{C1E1B608-B741-5505-D0E1-FF22B87034DB}"/>
              </a:ext>
            </a:extLst>
          </p:cNvPr>
          <p:cNvSpPr>
            <a:spLocks noChangeArrowheads="1"/>
          </p:cNvSpPr>
          <p:nvPr/>
        </p:nvSpPr>
        <p:spPr bwMode="auto">
          <a:xfrm>
            <a:off x="300406" y="172830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91" name="TESTNAME06">
            <a:extLst>
              <a:ext uri="{FF2B5EF4-FFF2-40B4-BE49-F238E27FC236}">
                <a16:creationId xmlns:a16="http://schemas.microsoft.com/office/drawing/2014/main" id="{4521FF03-65A9-2D63-3B9B-755BF3298701}"/>
              </a:ext>
            </a:extLst>
          </p:cNvPr>
          <p:cNvSpPr>
            <a:spLocks noChangeArrowheads="1"/>
          </p:cNvSpPr>
          <p:nvPr/>
        </p:nvSpPr>
        <p:spPr bwMode="auto">
          <a:xfrm>
            <a:off x="300406" y="155058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92" name="TESTNAME05">
            <a:extLst>
              <a:ext uri="{FF2B5EF4-FFF2-40B4-BE49-F238E27FC236}">
                <a16:creationId xmlns:a16="http://schemas.microsoft.com/office/drawing/2014/main" id="{451D0142-772B-3BAA-7403-574FF0E46754}"/>
              </a:ext>
            </a:extLst>
          </p:cNvPr>
          <p:cNvSpPr>
            <a:spLocks noChangeArrowheads="1"/>
          </p:cNvSpPr>
          <p:nvPr/>
        </p:nvSpPr>
        <p:spPr bwMode="auto">
          <a:xfrm>
            <a:off x="300406" y="13728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93" name="TESTNAME04">
            <a:extLst>
              <a:ext uri="{FF2B5EF4-FFF2-40B4-BE49-F238E27FC236}">
                <a16:creationId xmlns:a16="http://schemas.microsoft.com/office/drawing/2014/main" id="{0E4F4EED-0C43-FB0E-9FE7-6611D4809EEA}"/>
              </a:ext>
            </a:extLst>
          </p:cNvPr>
          <p:cNvSpPr>
            <a:spLocks noChangeArrowheads="1"/>
          </p:cNvSpPr>
          <p:nvPr/>
        </p:nvSpPr>
        <p:spPr bwMode="auto">
          <a:xfrm>
            <a:off x="300406" y="119514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94" name="TESTNAME03">
            <a:extLst>
              <a:ext uri="{FF2B5EF4-FFF2-40B4-BE49-F238E27FC236}">
                <a16:creationId xmlns:a16="http://schemas.microsoft.com/office/drawing/2014/main" id="{B4B392B1-3E34-EB68-E176-1B90260B4000}"/>
              </a:ext>
            </a:extLst>
          </p:cNvPr>
          <p:cNvSpPr>
            <a:spLocks noChangeArrowheads="1"/>
          </p:cNvSpPr>
          <p:nvPr/>
        </p:nvSpPr>
        <p:spPr bwMode="auto">
          <a:xfrm>
            <a:off x="300406" y="10174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95" name="TESTNAME02">
            <a:extLst>
              <a:ext uri="{FF2B5EF4-FFF2-40B4-BE49-F238E27FC236}">
                <a16:creationId xmlns:a16="http://schemas.microsoft.com/office/drawing/2014/main" id="{06D81F65-2891-8ECD-8699-0AD15113EF56}"/>
              </a:ext>
            </a:extLst>
          </p:cNvPr>
          <p:cNvSpPr>
            <a:spLocks noChangeArrowheads="1"/>
          </p:cNvSpPr>
          <p:nvPr/>
        </p:nvSpPr>
        <p:spPr bwMode="auto">
          <a:xfrm>
            <a:off x="300406" y="83970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96" name="TESTNAME01">
            <a:extLst>
              <a:ext uri="{FF2B5EF4-FFF2-40B4-BE49-F238E27FC236}">
                <a16:creationId xmlns:a16="http://schemas.microsoft.com/office/drawing/2014/main" id="{E7AEA029-8C47-623F-529F-D75E53AD0E80}"/>
              </a:ext>
            </a:extLst>
          </p:cNvPr>
          <p:cNvSpPr>
            <a:spLocks noChangeArrowheads="1"/>
          </p:cNvSpPr>
          <p:nvPr/>
        </p:nvSpPr>
        <p:spPr bwMode="auto">
          <a:xfrm>
            <a:off x="300406" y="6619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97" name="TESTNAME00">
            <a:extLst>
              <a:ext uri="{FF2B5EF4-FFF2-40B4-BE49-F238E27FC236}">
                <a16:creationId xmlns:a16="http://schemas.microsoft.com/office/drawing/2014/main" id="{A38D9547-4462-AEAB-4A6C-1431004C7687}"/>
              </a:ext>
            </a:extLst>
          </p:cNvPr>
          <p:cNvSpPr>
            <a:spLocks noChangeArrowheads="1"/>
          </p:cNvSpPr>
          <p:nvPr/>
        </p:nvSpPr>
        <p:spPr bwMode="auto">
          <a:xfrm>
            <a:off x="300406" y="48426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40883345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4DEF7B-12C6-032E-A0F8-AE9B2975FB52}"/>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Preference Ranking Results</a:t>
            </a:r>
          </a:p>
        </p:txBody>
      </p:sp>
      <p:graphicFrame>
        <p:nvGraphicFramePr>
          <p:cNvPr id="11" name="Table 10">
            <a:extLst>
              <a:ext uri="{FF2B5EF4-FFF2-40B4-BE49-F238E27FC236}">
                <a16:creationId xmlns:a16="http://schemas.microsoft.com/office/drawing/2014/main" id="{CD62CAA3-AE05-6977-3B65-095966D4352E}"/>
              </a:ext>
            </a:extLst>
          </p:cNvPr>
          <p:cNvGraphicFramePr>
            <a:graphicFrameLocks noGrp="1"/>
          </p:cNvGraphicFramePr>
          <p:nvPr>
            <p:extLst>
              <p:ext uri="{D42A27DB-BD31-4B8C-83A1-F6EECF244321}">
                <p14:modId xmlns:p14="http://schemas.microsoft.com/office/powerpoint/2010/main" val="3708420404"/>
              </p:ext>
            </p:extLst>
          </p:nvPr>
        </p:nvGraphicFramePr>
        <p:xfrm>
          <a:off x="6569476" y="757966"/>
          <a:ext cx="5432029" cy="1188722"/>
        </p:xfrm>
        <a:graphic>
          <a:graphicData uri="http://schemas.openxmlformats.org/drawingml/2006/table">
            <a:tbl>
              <a:tblPr/>
              <a:tblGrid>
                <a:gridCol w="959084">
                  <a:extLst>
                    <a:ext uri="{9D8B030D-6E8A-4147-A177-3AD203B41FA5}">
                      <a16:colId xmlns:a16="http://schemas.microsoft.com/office/drawing/2014/main" val="1195084840"/>
                    </a:ext>
                  </a:extLst>
                </a:gridCol>
                <a:gridCol w="325120">
                  <a:extLst>
                    <a:ext uri="{9D8B030D-6E8A-4147-A177-3AD203B41FA5}">
                      <a16:colId xmlns:a16="http://schemas.microsoft.com/office/drawing/2014/main" val="3450645185"/>
                    </a:ext>
                  </a:extLst>
                </a:gridCol>
                <a:gridCol w="406400">
                  <a:extLst>
                    <a:ext uri="{9D8B030D-6E8A-4147-A177-3AD203B41FA5}">
                      <a16:colId xmlns:a16="http://schemas.microsoft.com/office/drawing/2014/main" val="2479925433"/>
                    </a:ext>
                  </a:extLst>
                </a:gridCol>
                <a:gridCol w="365760">
                  <a:extLst>
                    <a:ext uri="{9D8B030D-6E8A-4147-A177-3AD203B41FA5}">
                      <a16:colId xmlns:a16="http://schemas.microsoft.com/office/drawing/2014/main" val="228342280"/>
                    </a:ext>
                  </a:extLst>
                </a:gridCol>
                <a:gridCol w="345440">
                  <a:extLst>
                    <a:ext uri="{9D8B030D-6E8A-4147-A177-3AD203B41FA5}">
                      <a16:colId xmlns:a16="http://schemas.microsoft.com/office/drawing/2014/main" val="2284037780"/>
                    </a:ext>
                  </a:extLst>
                </a:gridCol>
                <a:gridCol w="335280">
                  <a:extLst>
                    <a:ext uri="{9D8B030D-6E8A-4147-A177-3AD203B41FA5}">
                      <a16:colId xmlns:a16="http://schemas.microsoft.com/office/drawing/2014/main" val="369691224"/>
                    </a:ext>
                  </a:extLst>
                </a:gridCol>
                <a:gridCol w="314960">
                  <a:extLst>
                    <a:ext uri="{9D8B030D-6E8A-4147-A177-3AD203B41FA5}">
                      <a16:colId xmlns:a16="http://schemas.microsoft.com/office/drawing/2014/main" val="997452090"/>
                    </a:ext>
                  </a:extLst>
                </a:gridCol>
                <a:gridCol w="365760">
                  <a:extLst>
                    <a:ext uri="{9D8B030D-6E8A-4147-A177-3AD203B41FA5}">
                      <a16:colId xmlns:a16="http://schemas.microsoft.com/office/drawing/2014/main" val="1134431812"/>
                    </a:ext>
                  </a:extLst>
                </a:gridCol>
                <a:gridCol w="365760">
                  <a:extLst>
                    <a:ext uri="{9D8B030D-6E8A-4147-A177-3AD203B41FA5}">
                      <a16:colId xmlns:a16="http://schemas.microsoft.com/office/drawing/2014/main" val="3098615157"/>
                    </a:ext>
                  </a:extLst>
                </a:gridCol>
                <a:gridCol w="335280">
                  <a:extLst>
                    <a:ext uri="{9D8B030D-6E8A-4147-A177-3AD203B41FA5}">
                      <a16:colId xmlns:a16="http://schemas.microsoft.com/office/drawing/2014/main" val="1849215857"/>
                    </a:ext>
                  </a:extLst>
                </a:gridCol>
                <a:gridCol w="457200">
                  <a:extLst>
                    <a:ext uri="{9D8B030D-6E8A-4147-A177-3AD203B41FA5}">
                      <a16:colId xmlns:a16="http://schemas.microsoft.com/office/drawing/2014/main" val="2211523201"/>
                    </a:ext>
                  </a:extLst>
                </a:gridCol>
                <a:gridCol w="855985">
                  <a:extLst>
                    <a:ext uri="{9D8B030D-6E8A-4147-A177-3AD203B41FA5}">
                      <a16:colId xmlns:a16="http://schemas.microsoft.com/office/drawing/2014/main" val="2761763623"/>
                    </a:ext>
                  </a:extLst>
                </a:gridCol>
              </a:tblGrid>
              <a:tr h="628620">
                <a:tc>
                  <a:txBody>
                    <a:bodyPr/>
                    <a:lstStyle/>
                    <a:p>
                      <a:pPr algn="ctr" rtl="0" fontAlgn="b"/>
                      <a:r>
                        <a:rPr lang="en-US" sz="1400" b="1" i="0" u="none" strike="noStrike" dirty="0">
                          <a:solidFill>
                            <a:srgbClr val="FFFFFF"/>
                          </a:solidFill>
                          <a:effectLst/>
                          <a:latin typeface="+mn-lt"/>
                        </a:rPr>
                        <a:t>Logo</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1st</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2nd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3rd</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4th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5th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6th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7th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8th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9th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10th</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400" b="1" i="0" u="none" strike="noStrike" dirty="0">
                          <a:solidFill>
                            <a:srgbClr val="FFFFFF"/>
                          </a:solidFill>
                          <a:effectLst/>
                          <a:latin typeface="+mn-lt"/>
                        </a:rPr>
                        <a:t>Weighted Scores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560102">
                <a:tc>
                  <a:txBody>
                    <a:bodyPr/>
                    <a:lstStyle/>
                    <a:p>
                      <a:pPr algn="ctr" rtl="0" fontAlgn="ctr"/>
                      <a:endParaRPr lang="en-US" sz="1400" b="0"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2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endParaRPr lang="en-US" sz="1400" b="1" i="0" u="none" strike="noStrike" dirty="0">
                        <a:solidFill>
                          <a:srgbClr val="000000"/>
                        </a:solidFill>
                        <a:effectLst/>
                        <a:latin typeface="+mn-lt"/>
                      </a:endParaRP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26356021"/>
                  </a:ext>
                </a:extLst>
              </a:tr>
            </a:tbl>
          </a:graphicData>
        </a:graphic>
      </p:graphicFrame>
      <p:sp>
        <p:nvSpPr>
          <p:cNvPr id="12" name="Rectangle 11">
            <a:extLst>
              <a:ext uri="{FF2B5EF4-FFF2-40B4-BE49-F238E27FC236}">
                <a16:creationId xmlns:a16="http://schemas.microsoft.com/office/drawing/2014/main" id="{DB971B01-7785-F266-5EBF-B53437404A1C}"/>
              </a:ext>
            </a:extLst>
          </p:cNvPr>
          <p:cNvSpPr/>
          <p:nvPr/>
        </p:nvSpPr>
        <p:spPr>
          <a:xfrm>
            <a:off x="1123676" y="5896815"/>
            <a:ext cx="1366039" cy="461665"/>
          </a:xfrm>
          <a:prstGeom prst="rect">
            <a:avLst/>
          </a:prstGeom>
        </p:spPr>
        <p:txBody>
          <a:bodyPr wrap="squar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13" name="TextBox 2">
            <a:extLst>
              <a:ext uri="{FF2B5EF4-FFF2-40B4-BE49-F238E27FC236}">
                <a16:creationId xmlns:a16="http://schemas.microsoft.com/office/drawing/2014/main" id="{2C755978-C7C0-48B5-1D72-60C8E3E5AC04}"/>
              </a:ext>
            </a:extLst>
          </p:cNvPr>
          <p:cNvSpPr txBox="1"/>
          <p:nvPr/>
        </p:nvSpPr>
        <p:spPr>
          <a:xfrm>
            <a:off x="5141388" y="5895686"/>
            <a:ext cx="11007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Most</a:t>
            </a:r>
          </a:p>
          <a:p>
            <a:pPr algn="ctr"/>
            <a:r>
              <a:rPr lang="en-US" sz="1200" dirty="0">
                <a:cs typeface="Arial"/>
              </a:rPr>
              <a:t>Preferred</a:t>
            </a:r>
            <a:endParaRPr lang="en-US" sz="1200" dirty="0"/>
          </a:p>
        </p:txBody>
      </p:sp>
      <p:sp>
        <p:nvSpPr>
          <p:cNvPr id="14" name="TextBox 2">
            <a:extLst>
              <a:ext uri="{FF2B5EF4-FFF2-40B4-BE49-F238E27FC236}">
                <a16:creationId xmlns:a16="http://schemas.microsoft.com/office/drawing/2014/main" id="{A3882429-FC41-DCC0-E2E4-23118E6F70DA}"/>
              </a:ext>
            </a:extLst>
          </p:cNvPr>
          <p:cNvSpPr txBox="1"/>
          <p:nvPr/>
        </p:nvSpPr>
        <p:spPr>
          <a:xfrm>
            <a:off x="3318292" y="5895686"/>
            <a:ext cx="8659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Weighted</a:t>
            </a:r>
          </a:p>
          <a:p>
            <a:pPr algn="ctr"/>
            <a:r>
              <a:rPr lang="en-US" sz="1200" dirty="0"/>
              <a:t>Scores</a:t>
            </a:r>
          </a:p>
        </p:txBody>
      </p:sp>
      <p:graphicFrame>
        <p:nvGraphicFramePr>
          <p:cNvPr id="15" name="Chart 14">
            <a:extLst>
              <a:ext uri="{FF2B5EF4-FFF2-40B4-BE49-F238E27FC236}">
                <a16:creationId xmlns:a16="http://schemas.microsoft.com/office/drawing/2014/main" id="{FFB1F03B-F65E-BB6F-AF60-FA94D0E4308C}"/>
              </a:ext>
            </a:extLst>
          </p:cNvPr>
          <p:cNvGraphicFramePr/>
          <p:nvPr/>
        </p:nvGraphicFramePr>
        <p:xfrm>
          <a:off x="1564640" y="665372"/>
          <a:ext cx="4378284"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2" name="TESTNAME29">
            <a:extLst>
              <a:ext uri="{FF2B5EF4-FFF2-40B4-BE49-F238E27FC236}">
                <a16:creationId xmlns:a16="http://schemas.microsoft.com/office/drawing/2014/main" id="{F1F9909B-6E47-A2B6-A074-4A3CFF12A6BC}"/>
              </a:ext>
            </a:extLst>
          </p:cNvPr>
          <p:cNvSpPr>
            <a:spLocks noChangeArrowheads="1"/>
          </p:cNvSpPr>
          <p:nvPr/>
        </p:nvSpPr>
        <p:spPr bwMode="auto">
          <a:xfrm>
            <a:off x="300406" y="55775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3" name="TESTNAME28">
            <a:extLst>
              <a:ext uri="{FF2B5EF4-FFF2-40B4-BE49-F238E27FC236}">
                <a16:creationId xmlns:a16="http://schemas.microsoft.com/office/drawing/2014/main" id="{AA97B3FA-97C0-D9DE-912D-481AFA364967}"/>
              </a:ext>
            </a:extLst>
          </p:cNvPr>
          <p:cNvSpPr>
            <a:spLocks noChangeArrowheads="1"/>
          </p:cNvSpPr>
          <p:nvPr/>
        </p:nvSpPr>
        <p:spPr bwMode="auto">
          <a:xfrm>
            <a:off x="300406" y="54193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4" name="TESTNAME27">
            <a:extLst>
              <a:ext uri="{FF2B5EF4-FFF2-40B4-BE49-F238E27FC236}">
                <a16:creationId xmlns:a16="http://schemas.microsoft.com/office/drawing/2014/main" id="{9D406E4B-A18A-6347-D97D-7B55010154B2}"/>
              </a:ext>
            </a:extLst>
          </p:cNvPr>
          <p:cNvSpPr>
            <a:spLocks noChangeArrowheads="1"/>
          </p:cNvSpPr>
          <p:nvPr/>
        </p:nvSpPr>
        <p:spPr bwMode="auto">
          <a:xfrm>
            <a:off x="300406" y="52469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5" name="TESTNAME26">
            <a:extLst>
              <a:ext uri="{FF2B5EF4-FFF2-40B4-BE49-F238E27FC236}">
                <a16:creationId xmlns:a16="http://schemas.microsoft.com/office/drawing/2014/main" id="{ABD72AF1-9D6D-E540-E826-E30D0B7F9EE7}"/>
              </a:ext>
            </a:extLst>
          </p:cNvPr>
          <p:cNvSpPr>
            <a:spLocks noChangeArrowheads="1"/>
          </p:cNvSpPr>
          <p:nvPr/>
        </p:nvSpPr>
        <p:spPr bwMode="auto">
          <a:xfrm>
            <a:off x="300406" y="5079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6" name="TESTNAME25">
            <a:extLst>
              <a:ext uri="{FF2B5EF4-FFF2-40B4-BE49-F238E27FC236}">
                <a16:creationId xmlns:a16="http://schemas.microsoft.com/office/drawing/2014/main" id="{75039806-2885-43FD-E641-409EBBCC12F6}"/>
              </a:ext>
            </a:extLst>
          </p:cNvPr>
          <p:cNvSpPr>
            <a:spLocks noChangeArrowheads="1"/>
          </p:cNvSpPr>
          <p:nvPr/>
        </p:nvSpPr>
        <p:spPr bwMode="auto">
          <a:xfrm>
            <a:off x="300406" y="49125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7" name="TESTNAME24">
            <a:extLst>
              <a:ext uri="{FF2B5EF4-FFF2-40B4-BE49-F238E27FC236}">
                <a16:creationId xmlns:a16="http://schemas.microsoft.com/office/drawing/2014/main" id="{51ADD9CE-7333-BB46-4971-1E7A339CF9DD}"/>
              </a:ext>
            </a:extLst>
          </p:cNvPr>
          <p:cNvSpPr>
            <a:spLocks noChangeArrowheads="1"/>
          </p:cNvSpPr>
          <p:nvPr/>
        </p:nvSpPr>
        <p:spPr bwMode="auto">
          <a:xfrm>
            <a:off x="300406" y="47344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8" name="TESTNAME23">
            <a:extLst>
              <a:ext uri="{FF2B5EF4-FFF2-40B4-BE49-F238E27FC236}">
                <a16:creationId xmlns:a16="http://schemas.microsoft.com/office/drawing/2014/main" id="{559F6F0C-EC41-67A9-CFA3-A8950CF950B9}"/>
              </a:ext>
            </a:extLst>
          </p:cNvPr>
          <p:cNvSpPr>
            <a:spLocks noChangeArrowheads="1"/>
          </p:cNvSpPr>
          <p:nvPr/>
        </p:nvSpPr>
        <p:spPr bwMode="auto">
          <a:xfrm>
            <a:off x="300406" y="456556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9" name="TESTNAME22">
            <a:extLst>
              <a:ext uri="{FF2B5EF4-FFF2-40B4-BE49-F238E27FC236}">
                <a16:creationId xmlns:a16="http://schemas.microsoft.com/office/drawing/2014/main" id="{D2E8DF5D-0857-20D5-2837-DBAA97569F30}"/>
              </a:ext>
            </a:extLst>
          </p:cNvPr>
          <p:cNvSpPr>
            <a:spLocks noChangeArrowheads="1"/>
          </p:cNvSpPr>
          <p:nvPr/>
        </p:nvSpPr>
        <p:spPr bwMode="auto">
          <a:xfrm>
            <a:off x="300406" y="43970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16" name="TESTNAME21">
            <a:extLst>
              <a:ext uri="{FF2B5EF4-FFF2-40B4-BE49-F238E27FC236}">
                <a16:creationId xmlns:a16="http://schemas.microsoft.com/office/drawing/2014/main" id="{C867332F-E3EA-3FAF-A677-1B019C906E75}"/>
              </a:ext>
            </a:extLst>
          </p:cNvPr>
          <p:cNvSpPr>
            <a:spLocks noChangeArrowheads="1"/>
          </p:cNvSpPr>
          <p:nvPr/>
        </p:nvSpPr>
        <p:spPr bwMode="auto">
          <a:xfrm>
            <a:off x="300406" y="42201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17" name="TESTNAME20">
            <a:extLst>
              <a:ext uri="{FF2B5EF4-FFF2-40B4-BE49-F238E27FC236}">
                <a16:creationId xmlns:a16="http://schemas.microsoft.com/office/drawing/2014/main" id="{69BE9A9C-C155-AD97-435C-2245B85DCDED}"/>
              </a:ext>
            </a:extLst>
          </p:cNvPr>
          <p:cNvSpPr>
            <a:spLocks noChangeArrowheads="1"/>
          </p:cNvSpPr>
          <p:nvPr/>
        </p:nvSpPr>
        <p:spPr bwMode="auto">
          <a:xfrm>
            <a:off x="300406" y="403864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18" name="TESTNAME19">
            <a:extLst>
              <a:ext uri="{FF2B5EF4-FFF2-40B4-BE49-F238E27FC236}">
                <a16:creationId xmlns:a16="http://schemas.microsoft.com/office/drawing/2014/main" id="{D2CF674B-9FB6-4333-AC4F-1040ED008BD0}"/>
              </a:ext>
            </a:extLst>
          </p:cNvPr>
          <p:cNvSpPr>
            <a:spLocks noChangeArrowheads="1"/>
          </p:cNvSpPr>
          <p:nvPr/>
        </p:nvSpPr>
        <p:spPr bwMode="auto">
          <a:xfrm>
            <a:off x="300406" y="386092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19" name="TESTNAME18">
            <a:extLst>
              <a:ext uri="{FF2B5EF4-FFF2-40B4-BE49-F238E27FC236}">
                <a16:creationId xmlns:a16="http://schemas.microsoft.com/office/drawing/2014/main" id="{756D5742-0EAA-9779-EFE6-EB2FE6BA10D5}"/>
              </a:ext>
            </a:extLst>
          </p:cNvPr>
          <p:cNvSpPr>
            <a:spLocks noChangeArrowheads="1"/>
          </p:cNvSpPr>
          <p:nvPr/>
        </p:nvSpPr>
        <p:spPr bwMode="auto">
          <a:xfrm>
            <a:off x="300406" y="368320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20" name="TESTNAME17">
            <a:extLst>
              <a:ext uri="{FF2B5EF4-FFF2-40B4-BE49-F238E27FC236}">
                <a16:creationId xmlns:a16="http://schemas.microsoft.com/office/drawing/2014/main" id="{43A9056E-6BF0-2AFF-D968-C80568DC3D5A}"/>
              </a:ext>
            </a:extLst>
          </p:cNvPr>
          <p:cNvSpPr>
            <a:spLocks noChangeArrowheads="1"/>
          </p:cNvSpPr>
          <p:nvPr/>
        </p:nvSpPr>
        <p:spPr bwMode="auto">
          <a:xfrm>
            <a:off x="300406" y="350549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21" name="TESTNAME16">
            <a:extLst>
              <a:ext uri="{FF2B5EF4-FFF2-40B4-BE49-F238E27FC236}">
                <a16:creationId xmlns:a16="http://schemas.microsoft.com/office/drawing/2014/main" id="{674D82EB-4CCB-1F87-5E65-50F87FDF5E1B}"/>
              </a:ext>
            </a:extLst>
          </p:cNvPr>
          <p:cNvSpPr>
            <a:spLocks noChangeArrowheads="1"/>
          </p:cNvSpPr>
          <p:nvPr/>
        </p:nvSpPr>
        <p:spPr bwMode="auto">
          <a:xfrm>
            <a:off x="300406" y="33277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22" name="TESTNAME15">
            <a:extLst>
              <a:ext uri="{FF2B5EF4-FFF2-40B4-BE49-F238E27FC236}">
                <a16:creationId xmlns:a16="http://schemas.microsoft.com/office/drawing/2014/main" id="{41E832AF-CDB3-A5A0-9397-A5B011ED1C2C}"/>
              </a:ext>
            </a:extLst>
          </p:cNvPr>
          <p:cNvSpPr>
            <a:spLocks noChangeArrowheads="1"/>
          </p:cNvSpPr>
          <p:nvPr/>
        </p:nvSpPr>
        <p:spPr bwMode="auto">
          <a:xfrm>
            <a:off x="300406" y="315005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23" name="TESTNAME14">
            <a:extLst>
              <a:ext uri="{FF2B5EF4-FFF2-40B4-BE49-F238E27FC236}">
                <a16:creationId xmlns:a16="http://schemas.microsoft.com/office/drawing/2014/main" id="{B4571C46-566D-1291-2A6B-76D3255CCD97}"/>
              </a:ext>
            </a:extLst>
          </p:cNvPr>
          <p:cNvSpPr>
            <a:spLocks noChangeArrowheads="1"/>
          </p:cNvSpPr>
          <p:nvPr/>
        </p:nvSpPr>
        <p:spPr bwMode="auto">
          <a:xfrm>
            <a:off x="300406" y="297233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24" name="TESTNAME13">
            <a:extLst>
              <a:ext uri="{FF2B5EF4-FFF2-40B4-BE49-F238E27FC236}">
                <a16:creationId xmlns:a16="http://schemas.microsoft.com/office/drawing/2014/main" id="{C5B3DD9C-0531-F5F2-C510-5BF8E78C5100}"/>
              </a:ext>
            </a:extLst>
          </p:cNvPr>
          <p:cNvSpPr>
            <a:spLocks noChangeArrowheads="1"/>
          </p:cNvSpPr>
          <p:nvPr/>
        </p:nvSpPr>
        <p:spPr bwMode="auto">
          <a:xfrm>
            <a:off x="300406" y="279461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25" name="TESTNAME12">
            <a:extLst>
              <a:ext uri="{FF2B5EF4-FFF2-40B4-BE49-F238E27FC236}">
                <a16:creationId xmlns:a16="http://schemas.microsoft.com/office/drawing/2014/main" id="{9A93945E-A822-96C0-D98A-777D5E1FFE27}"/>
              </a:ext>
            </a:extLst>
          </p:cNvPr>
          <p:cNvSpPr>
            <a:spLocks noChangeArrowheads="1"/>
          </p:cNvSpPr>
          <p:nvPr/>
        </p:nvSpPr>
        <p:spPr bwMode="auto">
          <a:xfrm>
            <a:off x="300406" y="261689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26" name="TESTNAME11">
            <a:extLst>
              <a:ext uri="{FF2B5EF4-FFF2-40B4-BE49-F238E27FC236}">
                <a16:creationId xmlns:a16="http://schemas.microsoft.com/office/drawing/2014/main" id="{94870DAC-8E6F-FE18-09F8-BEFE70757A2F}"/>
              </a:ext>
            </a:extLst>
          </p:cNvPr>
          <p:cNvSpPr>
            <a:spLocks noChangeArrowheads="1"/>
          </p:cNvSpPr>
          <p:nvPr/>
        </p:nvSpPr>
        <p:spPr bwMode="auto">
          <a:xfrm>
            <a:off x="300406" y="24391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27" name="TESTNAME10">
            <a:extLst>
              <a:ext uri="{FF2B5EF4-FFF2-40B4-BE49-F238E27FC236}">
                <a16:creationId xmlns:a16="http://schemas.microsoft.com/office/drawing/2014/main" id="{18A075C4-401A-0F75-3CE1-6CFC897FD427}"/>
              </a:ext>
            </a:extLst>
          </p:cNvPr>
          <p:cNvSpPr>
            <a:spLocks noChangeArrowheads="1"/>
          </p:cNvSpPr>
          <p:nvPr/>
        </p:nvSpPr>
        <p:spPr bwMode="auto">
          <a:xfrm>
            <a:off x="300406" y="22614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28" name="TESTNAME09">
            <a:extLst>
              <a:ext uri="{FF2B5EF4-FFF2-40B4-BE49-F238E27FC236}">
                <a16:creationId xmlns:a16="http://schemas.microsoft.com/office/drawing/2014/main" id="{062B9EC6-7403-0D1A-D595-6A46E0794AF9}"/>
              </a:ext>
            </a:extLst>
          </p:cNvPr>
          <p:cNvSpPr>
            <a:spLocks noChangeArrowheads="1"/>
          </p:cNvSpPr>
          <p:nvPr/>
        </p:nvSpPr>
        <p:spPr bwMode="auto">
          <a:xfrm>
            <a:off x="300406" y="208373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29" name="TESTNAME08">
            <a:extLst>
              <a:ext uri="{FF2B5EF4-FFF2-40B4-BE49-F238E27FC236}">
                <a16:creationId xmlns:a16="http://schemas.microsoft.com/office/drawing/2014/main" id="{513E32E0-2620-158B-7581-08022F50818B}"/>
              </a:ext>
            </a:extLst>
          </p:cNvPr>
          <p:cNvSpPr>
            <a:spLocks noChangeArrowheads="1"/>
          </p:cNvSpPr>
          <p:nvPr/>
        </p:nvSpPr>
        <p:spPr bwMode="auto">
          <a:xfrm>
            <a:off x="300406" y="19060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30" name="TESTNAME07">
            <a:extLst>
              <a:ext uri="{FF2B5EF4-FFF2-40B4-BE49-F238E27FC236}">
                <a16:creationId xmlns:a16="http://schemas.microsoft.com/office/drawing/2014/main" id="{D487AB3D-A8F1-6284-147C-AFD5674D7C0E}"/>
              </a:ext>
            </a:extLst>
          </p:cNvPr>
          <p:cNvSpPr>
            <a:spLocks noChangeArrowheads="1"/>
          </p:cNvSpPr>
          <p:nvPr/>
        </p:nvSpPr>
        <p:spPr bwMode="auto">
          <a:xfrm>
            <a:off x="300406" y="172830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31" name="TESTNAME06">
            <a:extLst>
              <a:ext uri="{FF2B5EF4-FFF2-40B4-BE49-F238E27FC236}">
                <a16:creationId xmlns:a16="http://schemas.microsoft.com/office/drawing/2014/main" id="{CB81C0F4-15CE-B628-D75B-08C1854729F1}"/>
              </a:ext>
            </a:extLst>
          </p:cNvPr>
          <p:cNvSpPr>
            <a:spLocks noChangeArrowheads="1"/>
          </p:cNvSpPr>
          <p:nvPr/>
        </p:nvSpPr>
        <p:spPr bwMode="auto">
          <a:xfrm>
            <a:off x="300406" y="155058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32" name="TESTNAME05">
            <a:extLst>
              <a:ext uri="{FF2B5EF4-FFF2-40B4-BE49-F238E27FC236}">
                <a16:creationId xmlns:a16="http://schemas.microsoft.com/office/drawing/2014/main" id="{2B377048-185A-0F73-6484-58DE6980FED9}"/>
              </a:ext>
            </a:extLst>
          </p:cNvPr>
          <p:cNvSpPr>
            <a:spLocks noChangeArrowheads="1"/>
          </p:cNvSpPr>
          <p:nvPr/>
        </p:nvSpPr>
        <p:spPr bwMode="auto">
          <a:xfrm>
            <a:off x="300406" y="13728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33" name="TESTNAME04">
            <a:extLst>
              <a:ext uri="{FF2B5EF4-FFF2-40B4-BE49-F238E27FC236}">
                <a16:creationId xmlns:a16="http://schemas.microsoft.com/office/drawing/2014/main" id="{A1096053-B8D7-49A0-13FA-D01709ED9FF3}"/>
              </a:ext>
            </a:extLst>
          </p:cNvPr>
          <p:cNvSpPr>
            <a:spLocks noChangeArrowheads="1"/>
          </p:cNvSpPr>
          <p:nvPr/>
        </p:nvSpPr>
        <p:spPr bwMode="auto">
          <a:xfrm>
            <a:off x="300406" y="119514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34" name="TESTNAME03">
            <a:extLst>
              <a:ext uri="{FF2B5EF4-FFF2-40B4-BE49-F238E27FC236}">
                <a16:creationId xmlns:a16="http://schemas.microsoft.com/office/drawing/2014/main" id="{D270E85C-9BB5-CD03-32E3-3800E945EA03}"/>
              </a:ext>
            </a:extLst>
          </p:cNvPr>
          <p:cNvSpPr>
            <a:spLocks noChangeArrowheads="1"/>
          </p:cNvSpPr>
          <p:nvPr/>
        </p:nvSpPr>
        <p:spPr bwMode="auto">
          <a:xfrm>
            <a:off x="300406" y="101742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35" name="TESTNAME02">
            <a:extLst>
              <a:ext uri="{FF2B5EF4-FFF2-40B4-BE49-F238E27FC236}">
                <a16:creationId xmlns:a16="http://schemas.microsoft.com/office/drawing/2014/main" id="{2FDA5239-8F59-BDC4-BC29-07D4D2A667E5}"/>
              </a:ext>
            </a:extLst>
          </p:cNvPr>
          <p:cNvSpPr>
            <a:spLocks noChangeArrowheads="1"/>
          </p:cNvSpPr>
          <p:nvPr/>
        </p:nvSpPr>
        <p:spPr bwMode="auto">
          <a:xfrm>
            <a:off x="300406" y="83970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36" name="TESTNAME01">
            <a:extLst>
              <a:ext uri="{FF2B5EF4-FFF2-40B4-BE49-F238E27FC236}">
                <a16:creationId xmlns:a16="http://schemas.microsoft.com/office/drawing/2014/main" id="{9EE144C9-6B62-5515-A079-4681B9696177}"/>
              </a:ext>
            </a:extLst>
          </p:cNvPr>
          <p:cNvSpPr>
            <a:spLocks noChangeArrowheads="1"/>
          </p:cNvSpPr>
          <p:nvPr/>
        </p:nvSpPr>
        <p:spPr bwMode="auto">
          <a:xfrm>
            <a:off x="300406" y="6619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37" name="TESTNAME00">
            <a:extLst>
              <a:ext uri="{FF2B5EF4-FFF2-40B4-BE49-F238E27FC236}">
                <a16:creationId xmlns:a16="http://schemas.microsoft.com/office/drawing/2014/main" id="{82C154D7-C25C-53DB-B9C0-916F8181A0C8}"/>
              </a:ext>
            </a:extLst>
          </p:cNvPr>
          <p:cNvSpPr>
            <a:spLocks noChangeArrowheads="1"/>
          </p:cNvSpPr>
          <p:nvPr/>
        </p:nvSpPr>
        <p:spPr bwMode="auto">
          <a:xfrm>
            <a:off x="300406" y="48426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452618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err="1"/>
              <a:t>BrandTest</a:t>
            </a:r>
            <a:r>
              <a:rPr lang="en-US" baseline="30000" dirty="0"/>
              <a:t>®</a:t>
            </a:r>
            <a:r>
              <a:rPr lang="en-US" dirty="0"/>
              <a:t> Market Research - Logo Personal Preferences Results</a:t>
            </a:r>
            <a:endParaRPr lang="en-US" dirty="0">
              <a:latin typeface="+mj-lt"/>
            </a:endParaRPr>
          </a:p>
        </p:txBody>
      </p:sp>
      <p:sp>
        <p:nvSpPr>
          <p:cNvPr id="4" name="Rectangle 3">
            <a:extLst>
              <a:ext uri="{FF2B5EF4-FFF2-40B4-BE49-F238E27FC236}">
                <a16:creationId xmlns:a16="http://schemas.microsoft.com/office/drawing/2014/main" id="{7C3A2113-886D-50BC-3581-BA46735C473A}"/>
              </a:ext>
            </a:extLst>
          </p:cNvPr>
          <p:cNvSpPr/>
          <p:nvPr/>
        </p:nvSpPr>
        <p:spPr>
          <a:xfrm>
            <a:off x="6876911" y="5896815"/>
            <a:ext cx="866198" cy="461665"/>
          </a:xfrm>
          <a:prstGeom prst="rect">
            <a:avLst/>
          </a:prstGeom>
        </p:spPr>
        <p:txBody>
          <a:bodyPr wrap="none">
            <a:spAutoFit/>
          </a:bodyPr>
          <a:lstStyle/>
          <a:p>
            <a:pPr algn="ctr">
              <a:defRPr sz="1000"/>
            </a:pPr>
            <a:r>
              <a:rPr lang="en-US" sz="1200" dirty="0">
                <a:cs typeface="Arial"/>
              </a:rPr>
              <a:t>Least</a:t>
            </a:r>
          </a:p>
          <a:p>
            <a:pPr algn="ctr">
              <a:defRPr sz="1000"/>
            </a:pPr>
            <a:r>
              <a:rPr lang="en-US" sz="1200" dirty="0">
                <a:cs typeface="Arial"/>
              </a:rPr>
              <a:t>Preferred</a:t>
            </a:r>
          </a:p>
        </p:txBody>
      </p:sp>
      <p:sp>
        <p:nvSpPr>
          <p:cNvPr id="5" name="Text Box 2">
            <a:extLst>
              <a:ext uri="{FF2B5EF4-FFF2-40B4-BE49-F238E27FC236}">
                <a16:creationId xmlns:a16="http://schemas.microsoft.com/office/drawing/2014/main" id="{5D5666CE-520D-3F7C-5E14-2C57D4CB9E6B}"/>
              </a:ext>
            </a:extLst>
          </p:cNvPr>
          <p:cNvSpPr txBox="1">
            <a:spLocks noChangeArrowheads="1"/>
          </p:cNvSpPr>
          <p:nvPr/>
        </p:nvSpPr>
        <p:spPr bwMode="auto">
          <a:xfrm>
            <a:off x="10762074" y="5905281"/>
            <a:ext cx="1666146" cy="191973"/>
          </a:xfrm>
          <a:prstGeom prst="rect">
            <a:avLst/>
          </a:prstGeom>
          <a:noFill/>
          <a:ln w="9525">
            <a:noFill/>
            <a:miter lim="800000"/>
            <a:headEnd/>
            <a:tailEnd/>
          </a:ln>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i="0" strike="noStrike" dirty="0">
                <a:cs typeface="Arial"/>
              </a:rPr>
              <a:t>Most</a:t>
            </a:r>
          </a:p>
          <a:p>
            <a:pPr algn="ctr"/>
            <a:r>
              <a:rPr lang="en-US" sz="1200" i="0" strike="noStrike" dirty="0">
                <a:cs typeface="Arial"/>
              </a:rPr>
              <a:t>Preferred</a:t>
            </a:r>
            <a:endParaRPr lang="en-US" sz="1200" dirty="0"/>
          </a:p>
        </p:txBody>
      </p:sp>
      <p:graphicFrame>
        <p:nvGraphicFramePr>
          <p:cNvPr id="6" name="Chart 5">
            <a:extLst>
              <a:ext uri="{FF2B5EF4-FFF2-40B4-BE49-F238E27FC236}">
                <a16:creationId xmlns:a16="http://schemas.microsoft.com/office/drawing/2014/main" id="{DED5EF97-EB00-4FE1-565E-CC6F26F0FC5A}"/>
              </a:ext>
            </a:extLst>
          </p:cNvPr>
          <p:cNvGraphicFramePr/>
          <p:nvPr>
            <p:extLst>
              <p:ext uri="{D42A27DB-BD31-4B8C-83A1-F6EECF244321}">
                <p14:modId xmlns:p14="http://schemas.microsoft.com/office/powerpoint/2010/main" val="1897519634"/>
              </p:ext>
            </p:extLst>
          </p:nvPr>
        </p:nvGraphicFramePr>
        <p:xfrm>
          <a:off x="7233920" y="665372"/>
          <a:ext cx="4470630"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Box 2">
            <a:extLst>
              <a:ext uri="{FF2B5EF4-FFF2-40B4-BE49-F238E27FC236}">
                <a16:creationId xmlns:a16="http://schemas.microsoft.com/office/drawing/2014/main" id="{F343667A-7478-804F-C8D7-57F4E20BA658}"/>
              </a:ext>
            </a:extLst>
          </p:cNvPr>
          <p:cNvSpPr txBox="1"/>
          <p:nvPr/>
        </p:nvSpPr>
        <p:spPr>
          <a:xfrm>
            <a:off x="9111099" y="5895686"/>
            <a:ext cx="663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31" name="Rectangle 12">
            <a:extLst>
              <a:ext uri="{FF2B5EF4-FFF2-40B4-BE49-F238E27FC236}">
                <a16:creationId xmlns:a16="http://schemas.microsoft.com/office/drawing/2014/main" id="{3BA272EB-6499-4F1C-5E35-9F9067C6AA3A}"/>
              </a:ext>
            </a:extLst>
          </p:cNvPr>
          <p:cNvSpPr>
            <a:spLocks noChangeArrowheads="1"/>
          </p:cNvSpPr>
          <p:nvPr/>
        </p:nvSpPr>
        <p:spPr bwMode="auto">
          <a:xfrm>
            <a:off x="242309" y="5821273"/>
            <a:ext cx="509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*Scores with asterisk are rated significantly higher than the historical mean. Historical mean represents refreshed numerical scores for 2007 - present.</a:t>
            </a:r>
          </a:p>
        </p:txBody>
      </p:sp>
      <p:sp>
        <p:nvSpPr>
          <p:cNvPr id="3" name="Text Placeholder 31">
            <a:extLst>
              <a:ext uri="{FF2B5EF4-FFF2-40B4-BE49-F238E27FC236}">
                <a16:creationId xmlns:a16="http://schemas.microsoft.com/office/drawing/2014/main" id="{0C84335F-9F73-A955-718F-4DF036876345}"/>
              </a:ext>
            </a:extLst>
          </p:cNvPr>
          <p:cNvSpPr>
            <a:spLocks noGrp="1"/>
          </p:cNvSpPr>
          <p:nvPr>
            <p:ph type="body" sz="quarter" idx="10"/>
          </p:nvPr>
        </p:nvSpPr>
        <p:spPr>
          <a:xfrm>
            <a:off x="184288" y="606287"/>
            <a:ext cx="5008063" cy="984885"/>
          </a:xfrm>
        </p:spPr>
        <p:txBody>
          <a:bodyPr/>
          <a:lstStyle/>
          <a:p>
            <a:r>
              <a:rPr lang="en-US" dirty="0"/>
              <a:t>Respondents were asked to identify their preferred logos using a 1-7 semantic differential scale (“1” reflects “Least Preferred” while “7” reflects “Most Preferred”). </a:t>
            </a:r>
          </a:p>
        </p:txBody>
      </p:sp>
      <p:sp>
        <p:nvSpPr>
          <p:cNvPr id="7" name="TESTNAME29">
            <a:extLst>
              <a:ext uri="{FF2B5EF4-FFF2-40B4-BE49-F238E27FC236}">
                <a16:creationId xmlns:a16="http://schemas.microsoft.com/office/drawing/2014/main" id="{9405C207-2EE0-F053-062F-08EE9F89AB4B}"/>
              </a:ext>
            </a:extLst>
          </p:cNvPr>
          <p:cNvSpPr>
            <a:spLocks noChangeArrowheads="1"/>
          </p:cNvSpPr>
          <p:nvPr/>
        </p:nvSpPr>
        <p:spPr bwMode="auto">
          <a:xfrm>
            <a:off x="6040987" y="569940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8" name="TESTNAME28">
            <a:extLst>
              <a:ext uri="{FF2B5EF4-FFF2-40B4-BE49-F238E27FC236}">
                <a16:creationId xmlns:a16="http://schemas.microsoft.com/office/drawing/2014/main" id="{F9C5600F-B8C6-E56A-01F5-0EFFA92D0929}"/>
              </a:ext>
            </a:extLst>
          </p:cNvPr>
          <p:cNvSpPr>
            <a:spLocks noChangeArrowheads="1"/>
          </p:cNvSpPr>
          <p:nvPr/>
        </p:nvSpPr>
        <p:spPr bwMode="auto">
          <a:xfrm>
            <a:off x="6040987" y="554122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9" name="TESTNAME27">
            <a:extLst>
              <a:ext uri="{FF2B5EF4-FFF2-40B4-BE49-F238E27FC236}">
                <a16:creationId xmlns:a16="http://schemas.microsoft.com/office/drawing/2014/main" id="{23C2B8AC-8736-2334-F5B5-F256DEB4E016}"/>
              </a:ext>
            </a:extLst>
          </p:cNvPr>
          <p:cNvSpPr>
            <a:spLocks noChangeArrowheads="1"/>
          </p:cNvSpPr>
          <p:nvPr/>
        </p:nvSpPr>
        <p:spPr bwMode="auto">
          <a:xfrm>
            <a:off x="6040987" y="536882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10" name="TESTNAME26">
            <a:extLst>
              <a:ext uri="{FF2B5EF4-FFF2-40B4-BE49-F238E27FC236}">
                <a16:creationId xmlns:a16="http://schemas.microsoft.com/office/drawing/2014/main" id="{C068D6FF-87F0-9635-CBD6-18106C76489C}"/>
              </a:ext>
            </a:extLst>
          </p:cNvPr>
          <p:cNvSpPr>
            <a:spLocks noChangeArrowheads="1"/>
          </p:cNvSpPr>
          <p:nvPr/>
        </p:nvSpPr>
        <p:spPr bwMode="auto">
          <a:xfrm>
            <a:off x="6040987" y="520148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11" name="TESTNAME25">
            <a:extLst>
              <a:ext uri="{FF2B5EF4-FFF2-40B4-BE49-F238E27FC236}">
                <a16:creationId xmlns:a16="http://schemas.microsoft.com/office/drawing/2014/main" id="{571BE665-6466-A8B6-4641-DAA1096E6D8D}"/>
              </a:ext>
            </a:extLst>
          </p:cNvPr>
          <p:cNvSpPr>
            <a:spLocks noChangeArrowheads="1"/>
          </p:cNvSpPr>
          <p:nvPr/>
        </p:nvSpPr>
        <p:spPr bwMode="auto">
          <a:xfrm>
            <a:off x="6040987" y="503444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12" name="TESTNAME24">
            <a:extLst>
              <a:ext uri="{FF2B5EF4-FFF2-40B4-BE49-F238E27FC236}">
                <a16:creationId xmlns:a16="http://schemas.microsoft.com/office/drawing/2014/main" id="{ACECF2EB-2B18-5593-59FC-4388B8B65233}"/>
              </a:ext>
            </a:extLst>
          </p:cNvPr>
          <p:cNvSpPr>
            <a:spLocks noChangeArrowheads="1"/>
          </p:cNvSpPr>
          <p:nvPr/>
        </p:nvSpPr>
        <p:spPr bwMode="auto">
          <a:xfrm>
            <a:off x="6040987" y="485635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13" name="TESTNAME23">
            <a:extLst>
              <a:ext uri="{FF2B5EF4-FFF2-40B4-BE49-F238E27FC236}">
                <a16:creationId xmlns:a16="http://schemas.microsoft.com/office/drawing/2014/main" id="{CFE1543A-1A8A-BF6A-8481-D822CA3C0993}"/>
              </a:ext>
            </a:extLst>
          </p:cNvPr>
          <p:cNvSpPr>
            <a:spLocks noChangeArrowheads="1"/>
          </p:cNvSpPr>
          <p:nvPr/>
        </p:nvSpPr>
        <p:spPr bwMode="auto">
          <a:xfrm>
            <a:off x="6040987" y="468746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14" name="TESTNAME22">
            <a:extLst>
              <a:ext uri="{FF2B5EF4-FFF2-40B4-BE49-F238E27FC236}">
                <a16:creationId xmlns:a16="http://schemas.microsoft.com/office/drawing/2014/main" id="{F999AF05-496D-945B-C1B5-AFC8474BEB75}"/>
              </a:ext>
            </a:extLst>
          </p:cNvPr>
          <p:cNvSpPr>
            <a:spLocks noChangeArrowheads="1"/>
          </p:cNvSpPr>
          <p:nvPr/>
        </p:nvSpPr>
        <p:spPr bwMode="auto">
          <a:xfrm>
            <a:off x="6040987" y="451891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15" name="TESTNAME21">
            <a:extLst>
              <a:ext uri="{FF2B5EF4-FFF2-40B4-BE49-F238E27FC236}">
                <a16:creationId xmlns:a16="http://schemas.microsoft.com/office/drawing/2014/main" id="{E79ECBC5-7232-3392-1263-397DE56F13FD}"/>
              </a:ext>
            </a:extLst>
          </p:cNvPr>
          <p:cNvSpPr>
            <a:spLocks noChangeArrowheads="1"/>
          </p:cNvSpPr>
          <p:nvPr/>
        </p:nvSpPr>
        <p:spPr bwMode="auto">
          <a:xfrm>
            <a:off x="6040987" y="434205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16" name="TESTNAME20">
            <a:extLst>
              <a:ext uri="{FF2B5EF4-FFF2-40B4-BE49-F238E27FC236}">
                <a16:creationId xmlns:a16="http://schemas.microsoft.com/office/drawing/2014/main" id="{41E039EC-1AAE-33EF-C223-96ED54CA3449}"/>
              </a:ext>
            </a:extLst>
          </p:cNvPr>
          <p:cNvSpPr>
            <a:spLocks noChangeArrowheads="1"/>
          </p:cNvSpPr>
          <p:nvPr/>
        </p:nvSpPr>
        <p:spPr bwMode="auto">
          <a:xfrm>
            <a:off x="6040987" y="416054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17" name="TESTNAME19">
            <a:extLst>
              <a:ext uri="{FF2B5EF4-FFF2-40B4-BE49-F238E27FC236}">
                <a16:creationId xmlns:a16="http://schemas.microsoft.com/office/drawing/2014/main" id="{18A8FE30-479E-178B-9471-94A5D05F79A8}"/>
              </a:ext>
            </a:extLst>
          </p:cNvPr>
          <p:cNvSpPr>
            <a:spLocks noChangeArrowheads="1"/>
          </p:cNvSpPr>
          <p:nvPr/>
        </p:nvSpPr>
        <p:spPr bwMode="auto">
          <a:xfrm>
            <a:off x="6040987" y="398282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18" name="TESTNAME18">
            <a:extLst>
              <a:ext uri="{FF2B5EF4-FFF2-40B4-BE49-F238E27FC236}">
                <a16:creationId xmlns:a16="http://schemas.microsoft.com/office/drawing/2014/main" id="{E5C6FC99-68C7-4C2E-718D-FEC96A159C58}"/>
              </a:ext>
            </a:extLst>
          </p:cNvPr>
          <p:cNvSpPr>
            <a:spLocks noChangeArrowheads="1"/>
          </p:cNvSpPr>
          <p:nvPr/>
        </p:nvSpPr>
        <p:spPr bwMode="auto">
          <a:xfrm>
            <a:off x="6040987" y="380510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19" name="TESTNAME17">
            <a:extLst>
              <a:ext uri="{FF2B5EF4-FFF2-40B4-BE49-F238E27FC236}">
                <a16:creationId xmlns:a16="http://schemas.microsoft.com/office/drawing/2014/main" id="{25DAAC54-711D-0AA0-6341-3AA61CE868C6}"/>
              </a:ext>
            </a:extLst>
          </p:cNvPr>
          <p:cNvSpPr>
            <a:spLocks noChangeArrowheads="1"/>
          </p:cNvSpPr>
          <p:nvPr/>
        </p:nvSpPr>
        <p:spPr bwMode="auto">
          <a:xfrm>
            <a:off x="6040987" y="362738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20" name="TESTNAME16">
            <a:extLst>
              <a:ext uri="{FF2B5EF4-FFF2-40B4-BE49-F238E27FC236}">
                <a16:creationId xmlns:a16="http://schemas.microsoft.com/office/drawing/2014/main" id="{B6B24657-A821-64D9-6027-1E73FC0B8AAE}"/>
              </a:ext>
            </a:extLst>
          </p:cNvPr>
          <p:cNvSpPr>
            <a:spLocks noChangeArrowheads="1"/>
          </p:cNvSpPr>
          <p:nvPr/>
        </p:nvSpPr>
        <p:spPr bwMode="auto">
          <a:xfrm>
            <a:off x="6040987" y="344966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21" name="TESTNAME15">
            <a:extLst>
              <a:ext uri="{FF2B5EF4-FFF2-40B4-BE49-F238E27FC236}">
                <a16:creationId xmlns:a16="http://schemas.microsoft.com/office/drawing/2014/main" id="{20C24EE4-AAAC-6C03-4995-90C8472B5CF1}"/>
              </a:ext>
            </a:extLst>
          </p:cNvPr>
          <p:cNvSpPr>
            <a:spLocks noChangeArrowheads="1"/>
          </p:cNvSpPr>
          <p:nvPr/>
        </p:nvSpPr>
        <p:spPr bwMode="auto">
          <a:xfrm>
            <a:off x="6040987" y="327195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22" name="TESTNAME14">
            <a:extLst>
              <a:ext uri="{FF2B5EF4-FFF2-40B4-BE49-F238E27FC236}">
                <a16:creationId xmlns:a16="http://schemas.microsoft.com/office/drawing/2014/main" id="{7264481E-365A-D749-958C-1DC57D1A1241}"/>
              </a:ext>
            </a:extLst>
          </p:cNvPr>
          <p:cNvSpPr>
            <a:spLocks noChangeArrowheads="1"/>
          </p:cNvSpPr>
          <p:nvPr/>
        </p:nvSpPr>
        <p:spPr bwMode="auto">
          <a:xfrm>
            <a:off x="6040987" y="309423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23" name="TESTNAME13">
            <a:extLst>
              <a:ext uri="{FF2B5EF4-FFF2-40B4-BE49-F238E27FC236}">
                <a16:creationId xmlns:a16="http://schemas.microsoft.com/office/drawing/2014/main" id="{55FA0F22-59C1-52C3-A948-A871F44148C7}"/>
              </a:ext>
            </a:extLst>
          </p:cNvPr>
          <p:cNvSpPr>
            <a:spLocks noChangeArrowheads="1"/>
          </p:cNvSpPr>
          <p:nvPr/>
        </p:nvSpPr>
        <p:spPr bwMode="auto">
          <a:xfrm>
            <a:off x="6040987" y="291651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24" name="TESTNAME12">
            <a:extLst>
              <a:ext uri="{FF2B5EF4-FFF2-40B4-BE49-F238E27FC236}">
                <a16:creationId xmlns:a16="http://schemas.microsoft.com/office/drawing/2014/main" id="{F050DF60-9322-9069-0FBE-03092DBE1426}"/>
              </a:ext>
            </a:extLst>
          </p:cNvPr>
          <p:cNvSpPr>
            <a:spLocks noChangeArrowheads="1"/>
          </p:cNvSpPr>
          <p:nvPr/>
        </p:nvSpPr>
        <p:spPr bwMode="auto">
          <a:xfrm>
            <a:off x="6040987" y="273879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25" name="TESTNAME11">
            <a:extLst>
              <a:ext uri="{FF2B5EF4-FFF2-40B4-BE49-F238E27FC236}">
                <a16:creationId xmlns:a16="http://schemas.microsoft.com/office/drawing/2014/main" id="{74E6AB64-3DE5-D62B-F4D0-C082B5AAD753}"/>
              </a:ext>
            </a:extLst>
          </p:cNvPr>
          <p:cNvSpPr>
            <a:spLocks noChangeArrowheads="1"/>
          </p:cNvSpPr>
          <p:nvPr/>
        </p:nvSpPr>
        <p:spPr bwMode="auto">
          <a:xfrm>
            <a:off x="6040987" y="256107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26" name="TESTNAME10">
            <a:extLst>
              <a:ext uri="{FF2B5EF4-FFF2-40B4-BE49-F238E27FC236}">
                <a16:creationId xmlns:a16="http://schemas.microsoft.com/office/drawing/2014/main" id="{2C9104FF-CBC4-DBE2-5EDC-6326114CDD74}"/>
              </a:ext>
            </a:extLst>
          </p:cNvPr>
          <p:cNvSpPr>
            <a:spLocks noChangeArrowheads="1"/>
          </p:cNvSpPr>
          <p:nvPr/>
        </p:nvSpPr>
        <p:spPr bwMode="auto">
          <a:xfrm>
            <a:off x="6040987" y="238335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27" name="TESTNAME09">
            <a:extLst>
              <a:ext uri="{FF2B5EF4-FFF2-40B4-BE49-F238E27FC236}">
                <a16:creationId xmlns:a16="http://schemas.microsoft.com/office/drawing/2014/main" id="{4B91EB69-3ECB-1C50-DA60-69ADB52C4193}"/>
              </a:ext>
            </a:extLst>
          </p:cNvPr>
          <p:cNvSpPr>
            <a:spLocks noChangeArrowheads="1"/>
          </p:cNvSpPr>
          <p:nvPr/>
        </p:nvSpPr>
        <p:spPr bwMode="auto">
          <a:xfrm>
            <a:off x="6040987" y="220563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28" name="TESTNAME08">
            <a:extLst>
              <a:ext uri="{FF2B5EF4-FFF2-40B4-BE49-F238E27FC236}">
                <a16:creationId xmlns:a16="http://schemas.microsoft.com/office/drawing/2014/main" id="{DB2DC21E-459D-8996-8ED8-F34A81F8C4D1}"/>
              </a:ext>
            </a:extLst>
          </p:cNvPr>
          <p:cNvSpPr>
            <a:spLocks noChangeArrowheads="1"/>
          </p:cNvSpPr>
          <p:nvPr/>
        </p:nvSpPr>
        <p:spPr bwMode="auto">
          <a:xfrm>
            <a:off x="6040987" y="202791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29" name="TESTNAME07">
            <a:extLst>
              <a:ext uri="{FF2B5EF4-FFF2-40B4-BE49-F238E27FC236}">
                <a16:creationId xmlns:a16="http://schemas.microsoft.com/office/drawing/2014/main" id="{A5879E40-1079-4715-4869-89424991F20B}"/>
              </a:ext>
            </a:extLst>
          </p:cNvPr>
          <p:cNvSpPr>
            <a:spLocks noChangeArrowheads="1"/>
          </p:cNvSpPr>
          <p:nvPr/>
        </p:nvSpPr>
        <p:spPr bwMode="auto">
          <a:xfrm>
            <a:off x="6040987" y="185019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32" name="TESTNAME06">
            <a:extLst>
              <a:ext uri="{FF2B5EF4-FFF2-40B4-BE49-F238E27FC236}">
                <a16:creationId xmlns:a16="http://schemas.microsoft.com/office/drawing/2014/main" id="{BF0C06E7-768B-5CC6-49C6-B394B887BAA7}"/>
              </a:ext>
            </a:extLst>
          </p:cNvPr>
          <p:cNvSpPr>
            <a:spLocks noChangeArrowheads="1"/>
          </p:cNvSpPr>
          <p:nvPr/>
        </p:nvSpPr>
        <p:spPr bwMode="auto">
          <a:xfrm>
            <a:off x="6040987" y="167247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33" name="TESTNAME05">
            <a:extLst>
              <a:ext uri="{FF2B5EF4-FFF2-40B4-BE49-F238E27FC236}">
                <a16:creationId xmlns:a16="http://schemas.microsoft.com/office/drawing/2014/main" id="{90DF3EC6-ED03-5A59-2E2F-FFD9A0127716}"/>
              </a:ext>
            </a:extLst>
          </p:cNvPr>
          <p:cNvSpPr>
            <a:spLocks noChangeArrowheads="1"/>
          </p:cNvSpPr>
          <p:nvPr/>
        </p:nvSpPr>
        <p:spPr bwMode="auto">
          <a:xfrm>
            <a:off x="6040987" y="149475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34" name="TESTNAME04">
            <a:extLst>
              <a:ext uri="{FF2B5EF4-FFF2-40B4-BE49-F238E27FC236}">
                <a16:creationId xmlns:a16="http://schemas.microsoft.com/office/drawing/2014/main" id="{6259C2E3-123F-26ED-C674-3C0B19CAEA2F}"/>
              </a:ext>
            </a:extLst>
          </p:cNvPr>
          <p:cNvSpPr>
            <a:spLocks noChangeArrowheads="1"/>
          </p:cNvSpPr>
          <p:nvPr/>
        </p:nvSpPr>
        <p:spPr bwMode="auto">
          <a:xfrm>
            <a:off x="6040987" y="131704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35" name="TESTNAME03">
            <a:extLst>
              <a:ext uri="{FF2B5EF4-FFF2-40B4-BE49-F238E27FC236}">
                <a16:creationId xmlns:a16="http://schemas.microsoft.com/office/drawing/2014/main" id="{6B0CBF27-B574-E687-8B00-BEAF0D18A607}"/>
              </a:ext>
            </a:extLst>
          </p:cNvPr>
          <p:cNvSpPr>
            <a:spLocks noChangeArrowheads="1"/>
          </p:cNvSpPr>
          <p:nvPr/>
        </p:nvSpPr>
        <p:spPr bwMode="auto">
          <a:xfrm>
            <a:off x="6040987" y="113932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36" name="TESTNAME02">
            <a:extLst>
              <a:ext uri="{FF2B5EF4-FFF2-40B4-BE49-F238E27FC236}">
                <a16:creationId xmlns:a16="http://schemas.microsoft.com/office/drawing/2014/main" id="{1F675182-FE84-16E6-5A8A-581212E74D4E}"/>
              </a:ext>
            </a:extLst>
          </p:cNvPr>
          <p:cNvSpPr>
            <a:spLocks noChangeArrowheads="1"/>
          </p:cNvSpPr>
          <p:nvPr/>
        </p:nvSpPr>
        <p:spPr bwMode="auto">
          <a:xfrm>
            <a:off x="6040987" y="96160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37" name="TESTNAME01">
            <a:extLst>
              <a:ext uri="{FF2B5EF4-FFF2-40B4-BE49-F238E27FC236}">
                <a16:creationId xmlns:a16="http://schemas.microsoft.com/office/drawing/2014/main" id="{DCF246F5-B2B1-B9E5-8644-EDECF3CB799A}"/>
              </a:ext>
            </a:extLst>
          </p:cNvPr>
          <p:cNvSpPr>
            <a:spLocks noChangeArrowheads="1"/>
          </p:cNvSpPr>
          <p:nvPr/>
        </p:nvSpPr>
        <p:spPr bwMode="auto">
          <a:xfrm>
            <a:off x="6040987" y="78388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38" name="TESTNAME00">
            <a:extLst>
              <a:ext uri="{FF2B5EF4-FFF2-40B4-BE49-F238E27FC236}">
                <a16:creationId xmlns:a16="http://schemas.microsoft.com/office/drawing/2014/main" id="{C34EA2B5-AFDC-DB06-17A3-294F89B341A6}"/>
              </a:ext>
            </a:extLst>
          </p:cNvPr>
          <p:cNvSpPr>
            <a:spLocks noChangeArrowheads="1"/>
          </p:cNvSpPr>
          <p:nvPr/>
        </p:nvSpPr>
        <p:spPr bwMode="auto">
          <a:xfrm>
            <a:off x="6040987" y="60616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3614524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98E91AE-8241-5F9B-3915-35D00EDBA399}"/>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Likeability with Rationale Results</a:t>
            </a:r>
          </a:p>
        </p:txBody>
      </p:sp>
      <p:sp>
        <p:nvSpPr>
          <p:cNvPr id="26" name="Text Placeholder 31">
            <a:extLst>
              <a:ext uri="{FF2B5EF4-FFF2-40B4-BE49-F238E27FC236}">
                <a16:creationId xmlns:a16="http://schemas.microsoft.com/office/drawing/2014/main" id="{361E9648-9FA2-C850-7E8F-3DC00D49236B}"/>
              </a:ext>
            </a:extLst>
          </p:cNvPr>
          <p:cNvSpPr txBox="1">
            <a:spLocks/>
          </p:cNvSpPr>
          <p:nvPr/>
        </p:nvSpPr>
        <p:spPr>
          <a:xfrm>
            <a:off x="184288" y="606287"/>
            <a:ext cx="5008063" cy="738664"/>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asked to categorize each of the logos as a </a:t>
            </a:r>
            <a:r>
              <a:rPr lang="en-US" b="1" dirty="0">
                <a:solidFill>
                  <a:srgbClr val="2751A5"/>
                </a:solidFill>
              </a:rPr>
              <a:t>liked </a:t>
            </a:r>
            <a:r>
              <a:rPr lang="en-US" dirty="0"/>
              <a:t>or </a:t>
            </a:r>
            <a:r>
              <a:rPr lang="en-US" b="1" dirty="0">
                <a:solidFill>
                  <a:srgbClr val="FF7D7D"/>
                </a:solidFill>
              </a:rPr>
              <a:t>disliked</a:t>
            </a:r>
            <a:r>
              <a:rPr lang="en-US" dirty="0"/>
              <a:t> logo and provide rationale* for their decisions.</a:t>
            </a:r>
          </a:p>
        </p:txBody>
      </p:sp>
      <p:sp>
        <p:nvSpPr>
          <p:cNvPr id="37" name="Rectangle 1230">
            <a:extLst>
              <a:ext uri="{FF2B5EF4-FFF2-40B4-BE49-F238E27FC236}">
                <a16:creationId xmlns:a16="http://schemas.microsoft.com/office/drawing/2014/main" id="{DBC6AFAE-25C1-168C-A2B5-E24C8E404797}"/>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sp>
        <p:nvSpPr>
          <p:cNvPr id="3" name="TextBox 2">
            <a:extLst>
              <a:ext uri="{FF2B5EF4-FFF2-40B4-BE49-F238E27FC236}">
                <a16:creationId xmlns:a16="http://schemas.microsoft.com/office/drawing/2014/main" id="{DEF3492B-AAA5-230D-0A67-CDDBB461237B}"/>
              </a:ext>
            </a:extLst>
          </p:cNvPr>
          <p:cNvSpPr txBox="1"/>
          <p:nvPr/>
        </p:nvSpPr>
        <p:spPr>
          <a:xfrm>
            <a:off x="7795374"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grpSp>
        <p:nvGrpSpPr>
          <p:cNvPr id="4" name="Group 3">
            <a:extLst>
              <a:ext uri="{FF2B5EF4-FFF2-40B4-BE49-F238E27FC236}">
                <a16:creationId xmlns:a16="http://schemas.microsoft.com/office/drawing/2014/main" id="{447FC784-DE65-FB98-FA85-6CFE5124627B}"/>
              </a:ext>
            </a:extLst>
          </p:cNvPr>
          <p:cNvGrpSpPr/>
          <p:nvPr/>
        </p:nvGrpSpPr>
        <p:grpSpPr>
          <a:xfrm>
            <a:off x="10527375" y="807482"/>
            <a:ext cx="1227484" cy="954405"/>
            <a:chOff x="9965400" y="1064657"/>
            <a:chExt cx="1227484" cy="954405"/>
          </a:xfrm>
        </p:grpSpPr>
        <p:sp>
          <p:nvSpPr>
            <p:cNvPr id="5" name="Oval 4">
              <a:extLst>
                <a:ext uri="{FF2B5EF4-FFF2-40B4-BE49-F238E27FC236}">
                  <a16:creationId xmlns:a16="http://schemas.microsoft.com/office/drawing/2014/main" id="{55F01FA7-A108-56C2-DA20-DB961A42B12C}"/>
                </a:ext>
              </a:extLst>
            </p:cNvPr>
            <p:cNvSpPr/>
            <p:nvPr/>
          </p:nvSpPr>
          <p:spPr>
            <a:xfrm>
              <a:off x="9965400" y="1683782"/>
              <a:ext cx="352622" cy="335280"/>
            </a:xfrm>
            <a:prstGeom prst="ellipse">
              <a:avLst/>
            </a:prstGeom>
            <a:solidFill>
              <a:srgbClr val="FF7D7D"/>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27C7EF70-725D-AF6B-4B10-5002A08AA572}"/>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Dislike</a:t>
              </a:r>
            </a:p>
          </p:txBody>
        </p:sp>
        <p:sp>
          <p:nvSpPr>
            <p:cNvPr id="7" name="Oval 6">
              <a:extLst>
                <a:ext uri="{FF2B5EF4-FFF2-40B4-BE49-F238E27FC236}">
                  <a16:creationId xmlns:a16="http://schemas.microsoft.com/office/drawing/2014/main" id="{0CA95C7D-E7C7-806C-2EF9-BDABDA9B1F14}"/>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EFB2D974-2C75-EB7C-C57E-8A135F88FC20}"/>
                </a:ext>
              </a:extLst>
            </p:cNvPr>
            <p:cNvSpPr txBox="1">
              <a:spLocks/>
            </p:cNvSpPr>
            <p:nvPr/>
          </p:nvSpPr>
          <p:spPr>
            <a:xfrm>
              <a:off x="10499182" y="1156394"/>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Like</a:t>
              </a:r>
            </a:p>
          </p:txBody>
        </p:sp>
      </p:grpSp>
      <p:graphicFrame>
        <p:nvGraphicFramePr>
          <p:cNvPr id="42" name="Chart 41">
            <a:extLst>
              <a:ext uri="{FF2B5EF4-FFF2-40B4-BE49-F238E27FC236}">
                <a16:creationId xmlns:a16="http://schemas.microsoft.com/office/drawing/2014/main" id="{30EE7F71-A8B3-288C-BDDB-4197B5726C37}"/>
              </a:ext>
            </a:extLst>
          </p:cNvPr>
          <p:cNvGraphicFramePr/>
          <p:nvPr>
            <p:extLst>
              <p:ext uri="{D42A27DB-BD31-4B8C-83A1-F6EECF244321}">
                <p14:modId xmlns:p14="http://schemas.microsoft.com/office/powerpoint/2010/main" val="1161433938"/>
              </p:ext>
            </p:extLst>
          </p:nvPr>
        </p:nvGraphicFramePr>
        <p:xfrm>
          <a:off x="6807200" y="528637"/>
          <a:ext cx="3784599" cy="5738813"/>
        </p:xfrm>
        <a:graphic>
          <a:graphicData uri="http://schemas.openxmlformats.org/drawingml/2006/chart">
            <c:chart xmlns:c="http://schemas.openxmlformats.org/drawingml/2006/chart" xmlns:r="http://schemas.openxmlformats.org/officeDocument/2006/relationships" r:id="rId2"/>
          </a:graphicData>
        </a:graphic>
      </p:graphicFrame>
      <p:sp>
        <p:nvSpPr>
          <p:cNvPr id="43" name="TESTNAME29">
            <a:extLst>
              <a:ext uri="{FF2B5EF4-FFF2-40B4-BE49-F238E27FC236}">
                <a16:creationId xmlns:a16="http://schemas.microsoft.com/office/drawing/2014/main" id="{771085ED-A3CD-E2B2-7956-E35D5345280C}"/>
              </a:ext>
            </a:extLst>
          </p:cNvPr>
          <p:cNvSpPr>
            <a:spLocks noChangeArrowheads="1"/>
          </p:cNvSpPr>
          <p:nvPr/>
        </p:nvSpPr>
        <p:spPr bwMode="auto">
          <a:xfrm>
            <a:off x="5736187" y="577052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44" name="TESTNAME28">
            <a:extLst>
              <a:ext uri="{FF2B5EF4-FFF2-40B4-BE49-F238E27FC236}">
                <a16:creationId xmlns:a16="http://schemas.microsoft.com/office/drawing/2014/main" id="{5FFF42CE-8467-0958-F659-62CE22C94C10}"/>
              </a:ext>
            </a:extLst>
          </p:cNvPr>
          <p:cNvSpPr>
            <a:spLocks noChangeArrowheads="1"/>
          </p:cNvSpPr>
          <p:nvPr/>
        </p:nvSpPr>
        <p:spPr bwMode="auto">
          <a:xfrm>
            <a:off x="5736187" y="561234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45" name="TESTNAME27">
            <a:extLst>
              <a:ext uri="{FF2B5EF4-FFF2-40B4-BE49-F238E27FC236}">
                <a16:creationId xmlns:a16="http://schemas.microsoft.com/office/drawing/2014/main" id="{FB273DB2-8374-8981-49AD-34340FC28C82}"/>
              </a:ext>
            </a:extLst>
          </p:cNvPr>
          <p:cNvSpPr>
            <a:spLocks noChangeArrowheads="1"/>
          </p:cNvSpPr>
          <p:nvPr/>
        </p:nvSpPr>
        <p:spPr bwMode="auto">
          <a:xfrm>
            <a:off x="5736187" y="543994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46" name="TESTNAME26">
            <a:extLst>
              <a:ext uri="{FF2B5EF4-FFF2-40B4-BE49-F238E27FC236}">
                <a16:creationId xmlns:a16="http://schemas.microsoft.com/office/drawing/2014/main" id="{4F871870-7989-FC33-7CD9-DBD665687822}"/>
              </a:ext>
            </a:extLst>
          </p:cNvPr>
          <p:cNvSpPr>
            <a:spLocks noChangeArrowheads="1"/>
          </p:cNvSpPr>
          <p:nvPr/>
        </p:nvSpPr>
        <p:spPr bwMode="auto">
          <a:xfrm>
            <a:off x="5736187" y="527260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47" name="TESTNAME25">
            <a:extLst>
              <a:ext uri="{FF2B5EF4-FFF2-40B4-BE49-F238E27FC236}">
                <a16:creationId xmlns:a16="http://schemas.microsoft.com/office/drawing/2014/main" id="{697A435C-94BF-0622-9DF4-29AFD7F388C9}"/>
              </a:ext>
            </a:extLst>
          </p:cNvPr>
          <p:cNvSpPr>
            <a:spLocks noChangeArrowheads="1"/>
          </p:cNvSpPr>
          <p:nvPr/>
        </p:nvSpPr>
        <p:spPr bwMode="auto">
          <a:xfrm>
            <a:off x="5736187" y="510556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48" name="TESTNAME24">
            <a:extLst>
              <a:ext uri="{FF2B5EF4-FFF2-40B4-BE49-F238E27FC236}">
                <a16:creationId xmlns:a16="http://schemas.microsoft.com/office/drawing/2014/main" id="{C5890426-97A8-EE55-538B-DFFAC0A37B66}"/>
              </a:ext>
            </a:extLst>
          </p:cNvPr>
          <p:cNvSpPr>
            <a:spLocks noChangeArrowheads="1"/>
          </p:cNvSpPr>
          <p:nvPr/>
        </p:nvSpPr>
        <p:spPr bwMode="auto">
          <a:xfrm>
            <a:off x="5736187" y="492747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49" name="TESTNAME23">
            <a:extLst>
              <a:ext uri="{FF2B5EF4-FFF2-40B4-BE49-F238E27FC236}">
                <a16:creationId xmlns:a16="http://schemas.microsoft.com/office/drawing/2014/main" id="{1496D783-C913-860C-709C-CEE617E8179F}"/>
              </a:ext>
            </a:extLst>
          </p:cNvPr>
          <p:cNvSpPr>
            <a:spLocks noChangeArrowheads="1"/>
          </p:cNvSpPr>
          <p:nvPr/>
        </p:nvSpPr>
        <p:spPr bwMode="auto">
          <a:xfrm>
            <a:off x="5736187" y="4758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50" name="TESTNAME22">
            <a:extLst>
              <a:ext uri="{FF2B5EF4-FFF2-40B4-BE49-F238E27FC236}">
                <a16:creationId xmlns:a16="http://schemas.microsoft.com/office/drawing/2014/main" id="{3A611B17-FD79-F94B-166A-C90659D33D14}"/>
              </a:ext>
            </a:extLst>
          </p:cNvPr>
          <p:cNvSpPr>
            <a:spLocks noChangeArrowheads="1"/>
          </p:cNvSpPr>
          <p:nvPr/>
        </p:nvSpPr>
        <p:spPr bwMode="auto">
          <a:xfrm>
            <a:off x="5736187" y="459003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51" name="TESTNAME21">
            <a:extLst>
              <a:ext uri="{FF2B5EF4-FFF2-40B4-BE49-F238E27FC236}">
                <a16:creationId xmlns:a16="http://schemas.microsoft.com/office/drawing/2014/main" id="{5F47718A-1CC6-6B89-FFA3-C7626A42B1D9}"/>
              </a:ext>
            </a:extLst>
          </p:cNvPr>
          <p:cNvSpPr>
            <a:spLocks noChangeArrowheads="1"/>
          </p:cNvSpPr>
          <p:nvPr/>
        </p:nvSpPr>
        <p:spPr bwMode="auto">
          <a:xfrm>
            <a:off x="5736187" y="441317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52" name="TESTNAME20">
            <a:extLst>
              <a:ext uri="{FF2B5EF4-FFF2-40B4-BE49-F238E27FC236}">
                <a16:creationId xmlns:a16="http://schemas.microsoft.com/office/drawing/2014/main" id="{9B159AD7-938B-6B5C-6C1E-8D26BEC132E4}"/>
              </a:ext>
            </a:extLst>
          </p:cNvPr>
          <p:cNvSpPr>
            <a:spLocks noChangeArrowheads="1"/>
          </p:cNvSpPr>
          <p:nvPr/>
        </p:nvSpPr>
        <p:spPr bwMode="auto">
          <a:xfrm>
            <a:off x="5736187" y="423166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53" name="TESTNAME19">
            <a:extLst>
              <a:ext uri="{FF2B5EF4-FFF2-40B4-BE49-F238E27FC236}">
                <a16:creationId xmlns:a16="http://schemas.microsoft.com/office/drawing/2014/main" id="{6E5F1931-0D88-8AEA-A143-2EF47B52162E}"/>
              </a:ext>
            </a:extLst>
          </p:cNvPr>
          <p:cNvSpPr>
            <a:spLocks noChangeArrowheads="1"/>
          </p:cNvSpPr>
          <p:nvPr/>
        </p:nvSpPr>
        <p:spPr bwMode="auto">
          <a:xfrm>
            <a:off x="5736187" y="40539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54" name="TESTNAME18">
            <a:extLst>
              <a:ext uri="{FF2B5EF4-FFF2-40B4-BE49-F238E27FC236}">
                <a16:creationId xmlns:a16="http://schemas.microsoft.com/office/drawing/2014/main" id="{0B05E27B-F88C-5160-4153-4E6A090A9237}"/>
              </a:ext>
            </a:extLst>
          </p:cNvPr>
          <p:cNvSpPr>
            <a:spLocks noChangeArrowheads="1"/>
          </p:cNvSpPr>
          <p:nvPr/>
        </p:nvSpPr>
        <p:spPr bwMode="auto">
          <a:xfrm>
            <a:off x="5736187" y="387622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55" name="TESTNAME17">
            <a:extLst>
              <a:ext uri="{FF2B5EF4-FFF2-40B4-BE49-F238E27FC236}">
                <a16:creationId xmlns:a16="http://schemas.microsoft.com/office/drawing/2014/main" id="{D9F2394E-C75B-6CE9-470C-02BE9C855A10}"/>
              </a:ext>
            </a:extLst>
          </p:cNvPr>
          <p:cNvSpPr>
            <a:spLocks noChangeArrowheads="1"/>
          </p:cNvSpPr>
          <p:nvPr/>
        </p:nvSpPr>
        <p:spPr bwMode="auto">
          <a:xfrm>
            <a:off x="5736187" y="369850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56" name="TESTNAME16">
            <a:extLst>
              <a:ext uri="{FF2B5EF4-FFF2-40B4-BE49-F238E27FC236}">
                <a16:creationId xmlns:a16="http://schemas.microsoft.com/office/drawing/2014/main" id="{88E5E359-CE88-17A6-966A-D591C7919D66}"/>
              </a:ext>
            </a:extLst>
          </p:cNvPr>
          <p:cNvSpPr>
            <a:spLocks noChangeArrowheads="1"/>
          </p:cNvSpPr>
          <p:nvPr/>
        </p:nvSpPr>
        <p:spPr bwMode="auto">
          <a:xfrm>
            <a:off x="5736187" y="352078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57" name="TESTNAME15">
            <a:extLst>
              <a:ext uri="{FF2B5EF4-FFF2-40B4-BE49-F238E27FC236}">
                <a16:creationId xmlns:a16="http://schemas.microsoft.com/office/drawing/2014/main" id="{AADB51E0-21FE-8DB1-1E96-0445B0D6715A}"/>
              </a:ext>
            </a:extLst>
          </p:cNvPr>
          <p:cNvSpPr>
            <a:spLocks noChangeArrowheads="1"/>
          </p:cNvSpPr>
          <p:nvPr/>
        </p:nvSpPr>
        <p:spPr bwMode="auto">
          <a:xfrm>
            <a:off x="5736187" y="33430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58" name="TESTNAME14">
            <a:extLst>
              <a:ext uri="{FF2B5EF4-FFF2-40B4-BE49-F238E27FC236}">
                <a16:creationId xmlns:a16="http://schemas.microsoft.com/office/drawing/2014/main" id="{5CD708E8-2E6C-1E66-C147-4BFDBE92845F}"/>
              </a:ext>
            </a:extLst>
          </p:cNvPr>
          <p:cNvSpPr>
            <a:spLocks noChangeArrowheads="1"/>
          </p:cNvSpPr>
          <p:nvPr/>
        </p:nvSpPr>
        <p:spPr bwMode="auto">
          <a:xfrm>
            <a:off x="5736187" y="316535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59" name="TESTNAME13">
            <a:extLst>
              <a:ext uri="{FF2B5EF4-FFF2-40B4-BE49-F238E27FC236}">
                <a16:creationId xmlns:a16="http://schemas.microsoft.com/office/drawing/2014/main" id="{26E56593-EFA2-F49F-5496-D69E8494DAEA}"/>
              </a:ext>
            </a:extLst>
          </p:cNvPr>
          <p:cNvSpPr>
            <a:spLocks noChangeArrowheads="1"/>
          </p:cNvSpPr>
          <p:nvPr/>
        </p:nvSpPr>
        <p:spPr bwMode="auto">
          <a:xfrm>
            <a:off x="5736187" y="298763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60" name="TESTNAME12">
            <a:extLst>
              <a:ext uri="{FF2B5EF4-FFF2-40B4-BE49-F238E27FC236}">
                <a16:creationId xmlns:a16="http://schemas.microsoft.com/office/drawing/2014/main" id="{349B1BAE-9A27-0E1A-3922-A289E3C6F3D8}"/>
              </a:ext>
            </a:extLst>
          </p:cNvPr>
          <p:cNvSpPr>
            <a:spLocks noChangeArrowheads="1"/>
          </p:cNvSpPr>
          <p:nvPr/>
        </p:nvSpPr>
        <p:spPr bwMode="auto">
          <a:xfrm>
            <a:off x="5736187" y="28099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61" name="TESTNAME11">
            <a:extLst>
              <a:ext uri="{FF2B5EF4-FFF2-40B4-BE49-F238E27FC236}">
                <a16:creationId xmlns:a16="http://schemas.microsoft.com/office/drawing/2014/main" id="{B7B40CDD-76CF-96A7-6D90-FC98E8010937}"/>
              </a:ext>
            </a:extLst>
          </p:cNvPr>
          <p:cNvSpPr>
            <a:spLocks noChangeArrowheads="1"/>
          </p:cNvSpPr>
          <p:nvPr/>
        </p:nvSpPr>
        <p:spPr bwMode="auto">
          <a:xfrm>
            <a:off x="5736187" y="263219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62" name="TESTNAME10">
            <a:extLst>
              <a:ext uri="{FF2B5EF4-FFF2-40B4-BE49-F238E27FC236}">
                <a16:creationId xmlns:a16="http://schemas.microsoft.com/office/drawing/2014/main" id="{66A7F068-4557-6F27-0A84-B2D91C594F99}"/>
              </a:ext>
            </a:extLst>
          </p:cNvPr>
          <p:cNvSpPr>
            <a:spLocks noChangeArrowheads="1"/>
          </p:cNvSpPr>
          <p:nvPr/>
        </p:nvSpPr>
        <p:spPr bwMode="auto">
          <a:xfrm>
            <a:off x="5736187" y="24544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63" name="TESTNAME09">
            <a:extLst>
              <a:ext uri="{FF2B5EF4-FFF2-40B4-BE49-F238E27FC236}">
                <a16:creationId xmlns:a16="http://schemas.microsoft.com/office/drawing/2014/main" id="{4C277F91-2D38-7383-3F1B-95563502EFDD}"/>
              </a:ext>
            </a:extLst>
          </p:cNvPr>
          <p:cNvSpPr>
            <a:spLocks noChangeArrowheads="1"/>
          </p:cNvSpPr>
          <p:nvPr/>
        </p:nvSpPr>
        <p:spPr bwMode="auto">
          <a:xfrm>
            <a:off x="5736187" y="227675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64" name="TESTNAME08">
            <a:extLst>
              <a:ext uri="{FF2B5EF4-FFF2-40B4-BE49-F238E27FC236}">
                <a16:creationId xmlns:a16="http://schemas.microsoft.com/office/drawing/2014/main" id="{D653176E-B211-235B-19CA-466D55D18385}"/>
              </a:ext>
            </a:extLst>
          </p:cNvPr>
          <p:cNvSpPr>
            <a:spLocks noChangeArrowheads="1"/>
          </p:cNvSpPr>
          <p:nvPr/>
        </p:nvSpPr>
        <p:spPr bwMode="auto">
          <a:xfrm>
            <a:off x="5736187" y="209903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65" name="TESTNAME07">
            <a:extLst>
              <a:ext uri="{FF2B5EF4-FFF2-40B4-BE49-F238E27FC236}">
                <a16:creationId xmlns:a16="http://schemas.microsoft.com/office/drawing/2014/main" id="{39C878B8-8DF0-81D1-6F92-2D1D1807D54E}"/>
              </a:ext>
            </a:extLst>
          </p:cNvPr>
          <p:cNvSpPr>
            <a:spLocks noChangeArrowheads="1"/>
          </p:cNvSpPr>
          <p:nvPr/>
        </p:nvSpPr>
        <p:spPr bwMode="auto">
          <a:xfrm>
            <a:off x="5736187" y="19213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66" name="TESTNAME06">
            <a:extLst>
              <a:ext uri="{FF2B5EF4-FFF2-40B4-BE49-F238E27FC236}">
                <a16:creationId xmlns:a16="http://schemas.microsoft.com/office/drawing/2014/main" id="{CD3A91BC-EBB8-7276-2D7C-16951BC7AAF5}"/>
              </a:ext>
            </a:extLst>
          </p:cNvPr>
          <p:cNvSpPr>
            <a:spLocks noChangeArrowheads="1"/>
          </p:cNvSpPr>
          <p:nvPr/>
        </p:nvSpPr>
        <p:spPr bwMode="auto">
          <a:xfrm>
            <a:off x="5736187" y="174359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67" name="TESTNAME05">
            <a:extLst>
              <a:ext uri="{FF2B5EF4-FFF2-40B4-BE49-F238E27FC236}">
                <a16:creationId xmlns:a16="http://schemas.microsoft.com/office/drawing/2014/main" id="{C410C4FC-6A1D-15E6-8104-908BF376EB21}"/>
              </a:ext>
            </a:extLst>
          </p:cNvPr>
          <p:cNvSpPr>
            <a:spLocks noChangeArrowheads="1"/>
          </p:cNvSpPr>
          <p:nvPr/>
        </p:nvSpPr>
        <p:spPr bwMode="auto">
          <a:xfrm>
            <a:off x="5736187" y="156587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68" name="TESTNAME04">
            <a:extLst>
              <a:ext uri="{FF2B5EF4-FFF2-40B4-BE49-F238E27FC236}">
                <a16:creationId xmlns:a16="http://schemas.microsoft.com/office/drawing/2014/main" id="{BF9AA778-6C4D-68B3-781E-C4E6F7F217AF}"/>
              </a:ext>
            </a:extLst>
          </p:cNvPr>
          <p:cNvSpPr>
            <a:spLocks noChangeArrowheads="1"/>
          </p:cNvSpPr>
          <p:nvPr/>
        </p:nvSpPr>
        <p:spPr bwMode="auto">
          <a:xfrm>
            <a:off x="5736187" y="13881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69" name="TESTNAME03">
            <a:extLst>
              <a:ext uri="{FF2B5EF4-FFF2-40B4-BE49-F238E27FC236}">
                <a16:creationId xmlns:a16="http://schemas.microsoft.com/office/drawing/2014/main" id="{4FDDBE16-71E5-66AE-EE38-AA707AFCFB4A}"/>
              </a:ext>
            </a:extLst>
          </p:cNvPr>
          <p:cNvSpPr>
            <a:spLocks noChangeArrowheads="1"/>
          </p:cNvSpPr>
          <p:nvPr/>
        </p:nvSpPr>
        <p:spPr bwMode="auto">
          <a:xfrm>
            <a:off x="5736187" y="121044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70" name="TESTNAME02">
            <a:extLst>
              <a:ext uri="{FF2B5EF4-FFF2-40B4-BE49-F238E27FC236}">
                <a16:creationId xmlns:a16="http://schemas.microsoft.com/office/drawing/2014/main" id="{99EC091A-BFBD-ED45-F6D5-879CAC162EA7}"/>
              </a:ext>
            </a:extLst>
          </p:cNvPr>
          <p:cNvSpPr>
            <a:spLocks noChangeArrowheads="1"/>
          </p:cNvSpPr>
          <p:nvPr/>
        </p:nvSpPr>
        <p:spPr bwMode="auto">
          <a:xfrm>
            <a:off x="5736187" y="10327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71" name="TESTNAME01">
            <a:extLst>
              <a:ext uri="{FF2B5EF4-FFF2-40B4-BE49-F238E27FC236}">
                <a16:creationId xmlns:a16="http://schemas.microsoft.com/office/drawing/2014/main" id="{3BFBDE12-AE6D-4A48-DAEB-6BF48A1F544F}"/>
              </a:ext>
            </a:extLst>
          </p:cNvPr>
          <p:cNvSpPr>
            <a:spLocks noChangeArrowheads="1"/>
          </p:cNvSpPr>
          <p:nvPr/>
        </p:nvSpPr>
        <p:spPr bwMode="auto">
          <a:xfrm>
            <a:off x="5736187" y="8550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72" name="TESTNAME00">
            <a:extLst>
              <a:ext uri="{FF2B5EF4-FFF2-40B4-BE49-F238E27FC236}">
                <a16:creationId xmlns:a16="http://schemas.microsoft.com/office/drawing/2014/main" id="{31F49EA8-C142-5412-5005-113217307795}"/>
              </a:ext>
            </a:extLst>
          </p:cNvPr>
          <p:cNvSpPr>
            <a:spLocks noChangeArrowheads="1"/>
          </p:cNvSpPr>
          <p:nvPr/>
        </p:nvSpPr>
        <p:spPr bwMode="auto">
          <a:xfrm>
            <a:off x="5736187" y="67728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948610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398E91AE-8241-5F9B-3915-35D00EDBA399}"/>
              </a:ext>
            </a:extLst>
          </p:cNvPr>
          <p:cNvSpPr>
            <a:spLocks noGrp="1"/>
          </p:cNvSpPr>
          <p:nvPr>
            <p:ph type="title"/>
          </p:nvPr>
        </p:nvSpPr>
        <p:spPr>
          <a:xfrm>
            <a:off x="184288" y="0"/>
            <a:ext cx="11725137" cy="441916"/>
          </a:xfrm>
        </p:spPr>
        <p:txBody>
          <a:bodyPr/>
          <a:lstStyle/>
          <a:p>
            <a:r>
              <a:rPr lang="en-US" dirty="0" err="1"/>
              <a:t>BrandTest</a:t>
            </a:r>
            <a:r>
              <a:rPr lang="en-US" baseline="30000" dirty="0"/>
              <a:t>®</a:t>
            </a:r>
            <a:r>
              <a:rPr lang="en-US" dirty="0"/>
              <a:t> Market Research - Logo Likeability with Rationale Results</a:t>
            </a:r>
          </a:p>
        </p:txBody>
      </p:sp>
      <p:graphicFrame>
        <p:nvGraphicFramePr>
          <p:cNvPr id="24" name="Chart 23">
            <a:extLst>
              <a:ext uri="{FF2B5EF4-FFF2-40B4-BE49-F238E27FC236}">
                <a16:creationId xmlns:a16="http://schemas.microsoft.com/office/drawing/2014/main" id="{AE17CB3B-9CAC-C184-B3B9-335157D0A68E}"/>
              </a:ext>
            </a:extLst>
          </p:cNvPr>
          <p:cNvGraphicFramePr/>
          <p:nvPr>
            <p:extLst>
              <p:ext uri="{D42A27DB-BD31-4B8C-83A1-F6EECF244321}">
                <p14:modId xmlns:p14="http://schemas.microsoft.com/office/powerpoint/2010/main" val="4017448787"/>
              </p:ext>
            </p:extLst>
          </p:nvPr>
        </p:nvGraphicFramePr>
        <p:xfrm>
          <a:off x="6807200" y="528637"/>
          <a:ext cx="3784599" cy="5738813"/>
        </p:xfrm>
        <a:graphic>
          <a:graphicData uri="http://schemas.openxmlformats.org/drawingml/2006/chart">
            <c:chart xmlns:c="http://schemas.openxmlformats.org/drawingml/2006/chart" xmlns:r="http://schemas.openxmlformats.org/officeDocument/2006/relationships" r:id="rId2"/>
          </a:graphicData>
        </a:graphic>
      </p:graphicFrame>
      <p:sp>
        <p:nvSpPr>
          <p:cNvPr id="25" name="TextBox 2">
            <a:extLst>
              <a:ext uri="{FF2B5EF4-FFF2-40B4-BE49-F238E27FC236}">
                <a16:creationId xmlns:a16="http://schemas.microsoft.com/office/drawing/2014/main" id="{8CBED000-4D90-42EF-87E7-5D144DEE9EF8}"/>
              </a:ext>
            </a:extLst>
          </p:cNvPr>
          <p:cNvSpPr txBox="1"/>
          <p:nvPr/>
        </p:nvSpPr>
        <p:spPr>
          <a:xfrm>
            <a:off x="7795374" y="6210011"/>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sp>
        <p:nvSpPr>
          <p:cNvPr id="26" name="Text Placeholder 31">
            <a:extLst>
              <a:ext uri="{FF2B5EF4-FFF2-40B4-BE49-F238E27FC236}">
                <a16:creationId xmlns:a16="http://schemas.microsoft.com/office/drawing/2014/main" id="{361E9648-9FA2-C850-7E8F-3DC00D49236B}"/>
              </a:ext>
            </a:extLst>
          </p:cNvPr>
          <p:cNvSpPr txBox="1">
            <a:spLocks/>
          </p:cNvSpPr>
          <p:nvPr/>
        </p:nvSpPr>
        <p:spPr>
          <a:xfrm>
            <a:off x="184288" y="606287"/>
            <a:ext cx="5008063" cy="738664"/>
          </a:xfrm>
          <a:prstGeom prst="rect">
            <a:avLst/>
          </a:prstGeom>
        </p:spPr>
        <p:txBody>
          <a:bodyPr vert="horz" lIns="0" tIns="0" rIns="0" bIns="0" rtlCol="0">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Respondents were asked to categorize each of the logos as a </a:t>
            </a:r>
            <a:r>
              <a:rPr lang="en-US" b="1" dirty="0">
                <a:solidFill>
                  <a:srgbClr val="2751A5"/>
                </a:solidFill>
              </a:rPr>
              <a:t>liked</a:t>
            </a:r>
            <a:r>
              <a:rPr lang="en-US" dirty="0"/>
              <a:t>,</a:t>
            </a:r>
            <a:r>
              <a:rPr lang="en-US" b="1" dirty="0">
                <a:solidFill>
                  <a:srgbClr val="2751A5"/>
                </a:solidFill>
              </a:rPr>
              <a:t> </a:t>
            </a:r>
            <a:r>
              <a:rPr lang="en-US" b="1" dirty="0">
                <a:solidFill>
                  <a:srgbClr val="009DD9"/>
                </a:solidFill>
              </a:rPr>
              <a:t>neutral</a:t>
            </a:r>
            <a:r>
              <a:rPr lang="en-US" b="1" dirty="0">
                <a:solidFill>
                  <a:srgbClr val="2751A5"/>
                </a:solidFill>
              </a:rPr>
              <a:t> </a:t>
            </a:r>
            <a:r>
              <a:rPr lang="en-US" dirty="0"/>
              <a:t>or </a:t>
            </a:r>
            <a:r>
              <a:rPr lang="en-US" b="1" dirty="0">
                <a:solidFill>
                  <a:srgbClr val="FF7D7D"/>
                </a:solidFill>
              </a:rPr>
              <a:t>disliked</a:t>
            </a:r>
            <a:r>
              <a:rPr lang="en-US" dirty="0"/>
              <a:t> logo and provide rationale* for their decisions.</a:t>
            </a:r>
          </a:p>
        </p:txBody>
      </p:sp>
      <p:grpSp>
        <p:nvGrpSpPr>
          <p:cNvPr id="27" name="Group 26">
            <a:extLst>
              <a:ext uri="{FF2B5EF4-FFF2-40B4-BE49-F238E27FC236}">
                <a16:creationId xmlns:a16="http://schemas.microsoft.com/office/drawing/2014/main" id="{2EDEB823-42A3-7C84-A4EC-3C792F475E9A}"/>
              </a:ext>
            </a:extLst>
          </p:cNvPr>
          <p:cNvGrpSpPr/>
          <p:nvPr/>
        </p:nvGrpSpPr>
        <p:grpSpPr>
          <a:xfrm>
            <a:off x="10527375" y="807482"/>
            <a:ext cx="1324900" cy="1569482"/>
            <a:chOff x="9965400" y="1064657"/>
            <a:chExt cx="1324900" cy="1569482"/>
          </a:xfrm>
        </p:grpSpPr>
        <p:sp>
          <p:nvSpPr>
            <p:cNvPr id="28" name="Oval 27">
              <a:extLst>
                <a:ext uri="{FF2B5EF4-FFF2-40B4-BE49-F238E27FC236}">
                  <a16:creationId xmlns:a16="http://schemas.microsoft.com/office/drawing/2014/main" id="{C1F37C16-7AED-5CC5-D622-80A1C9211D12}"/>
                </a:ext>
              </a:extLst>
            </p:cNvPr>
            <p:cNvSpPr/>
            <p:nvPr/>
          </p:nvSpPr>
          <p:spPr>
            <a:xfrm>
              <a:off x="9965400" y="2298859"/>
              <a:ext cx="352622" cy="335280"/>
            </a:xfrm>
            <a:prstGeom prst="ellipse">
              <a:avLst/>
            </a:prstGeom>
            <a:solidFill>
              <a:srgbClr val="FF7D7D"/>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2">
              <a:extLst>
                <a:ext uri="{FF2B5EF4-FFF2-40B4-BE49-F238E27FC236}">
                  <a16:creationId xmlns:a16="http://schemas.microsoft.com/office/drawing/2014/main" id="{FB59203D-C44D-5ADB-844F-638469EDCE97}"/>
                </a:ext>
              </a:extLst>
            </p:cNvPr>
            <p:cNvSpPr txBox="1">
              <a:spLocks/>
            </p:cNvSpPr>
            <p:nvPr/>
          </p:nvSpPr>
          <p:spPr>
            <a:xfrm>
              <a:off x="10549083" y="2390596"/>
              <a:ext cx="741217"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Dislike</a:t>
              </a:r>
            </a:p>
          </p:txBody>
        </p:sp>
        <p:sp>
          <p:nvSpPr>
            <p:cNvPr id="33" name="Oval 32">
              <a:extLst>
                <a:ext uri="{FF2B5EF4-FFF2-40B4-BE49-F238E27FC236}">
                  <a16:creationId xmlns:a16="http://schemas.microsoft.com/office/drawing/2014/main" id="{2209F545-2770-D4C7-20B8-0DE2FBCC0574}"/>
                </a:ext>
              </a:extLst>
            </p:cNvPr>
            <p:cNvSpPr/>
            <p:nvPr/>
          </p:nvSpPr>
          <p:spPr>
            <a:xfrm>
              <a:off x="9965400" y="168378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2">
              <a:extLst>
                <a:ext uri="{FF2B5EF4-FFF2-40B4-BE49-F238E27FC236}">
                  <a16:creationId xmlns:a16="http://schemas.microsoft.com/office/drawing/2014/main" id="{C3F804C2-BA27-37E8-DF06-9B0A742BF54F}"/>
                </a:ext>
              </a:extLst>
            </p:cNvPr>
            <p:cNvSpPr txBox="1">
              <a:spLocks/>
            </p:cNvSpPr>
            <p:nvPr/>
          </p:nvSpPr>
          <p:spPr>
            <a:xfrm>
              <a:off x="10519240" y="1775519"/>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Neutral</a:t>
              </a:r>
            </a:p>
          </p:txBody>
        </p:sp>
        <p:sp>
          <p:nvSpPr>
            <p:cNvPr id="35" name="Oval 34">
              <a:extLst>
                <a:ext uri="{FF2B5EF4-FFF2-40B4-BE49-F238E27FC236}">
                  <a16:creationId xmlns:a16="http://schemas.microsoft.com/office/drawing/2014/main" id="{B05106B0-D453-6550-EAF1-8245948402A4}"/>
                </a:ext>
              </a:extLst>
            </p:cNvPr>
            <p:cNvSpPr/>
            <p:nvPr/>
          </p:nvSpPr>
          <p:spPr>
            <a:xfrm>
              <a:off x="9965400" y="106465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 Placeholder 2">
              <a:extLst>
                <a:ext uri="{FF2B5EF4-FFF2-40B4-BE49-F238E27FC236}">
                  <a16:creationId xmlns:a16="http://schemas.microsoft.com/office/drawing/2014/main" id="{9414CB3D-9AAC-235A-61B6-B5E2CA3C0ED3}"/>
                </a:ext>
              </a:extLst>
            </p:cNvPr>
            <p:cNvSpPr txBox="1">
              <a:spLocks/>
            </p:cNvSpPr>
            <p:nvPr/>
          </p:nvSpPr>
          <p:spPr>
            <a:xfrm>
              <a:off x="10499182" y="1156394"/>
              <a:ext cx="673644"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Like</a:t>
              </a:r>
            </a:p>
          </p:txBody>
        </p:sp>
      </p:grpSp>
      <p:sp>
        <p:nvSpPr>
          <p:cNvPr id="37" name="Rectangle 1230">
            <a:extLst>
              <a:ext uri="{FF2B5EF4-FFF2-40B4-BE49-F238E27FC236}">
                <a16:creationId xmlns:a16="http://schemas.microsoft.com/office/drawing/2014/main" id="{DBC6AFAE-25C1-168C-A2B5-E24C8E404797}"/>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sp>
        <p:nvSpPr>
          <p:cNvPr id="44" name="TESTNAME29">
            <a:extLst>
              <a:ext uri="{FF2B5EF4-FFF2-40B4-BE49-F238E27FC236}">
                <a16:creationId xmlns:a16="http://schemas.microsoft.com/office/drawing/2014/main" id="{2D25FD6F-96D0-88A3-07F2-70ADF76A9A40}"/>
              </a:ext>
            </a:extLst>
          </p:cNvPr>
          <p:cNvSpPr>
            <a:spLocks noChangeArrowheads="1"/>
          </p:cNvSpPr>
          <p:nvPr/>
        </p:nvSpPr>
        <p:spPr bwMode="auto">
          <a:xfrm>
            <a:off x="5736187" y="577052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TESTNAME29</a:t>
            </a:r>
            <a:endParaRPr kumimoji="0" lang="en-US" altLang="en-US" sz="1400" b="1" i="0" u="none" strike="noStrike" cap="none" normalizeH="0" baseline="0" dirty="0">
              <a:ln>
                <a:noFill/>
              </a:ln>
              <a:solidFill>
                <a:srgbClr val="009900"/>
              </a:solidFill>
              <a:effectLst/>
              <a:latin typeface="+mn-lt"/>
            </a:endParaRPr>
          </a:p>
        </p:txBody>
      </p:sp>
      <p:sp>
        <p:nvSpPr>
          <p:cNvPr id="45" name="TESTNAME28">
            <a:extLst>
              <a:ext uri="{FF2B5EF4-FFF2-40B4-BE49-F238E27FC236}">
                <a16:creationId xmlns:a16="http://schemas.microsoft.com/office/drawing/2014/main" id="{8DC4E2E9-2AE2-082C-87A1-984652BE0261}"/>
              </a:ext>
            </a:extLst>
          </p:cNvPr>
          <p:cNvSpPr>
            <a:spLocks noChangeArrowheads="1"/>
          </p:cNvSpPr>
          <p:nvPr/>
        </p:nvSpPr>
        <p:spPr bwMode="auto">
          <a:xfrm>
            <a:off x="5736187" y="561234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TESTNAME28</a:t>
            </a:r>
            <a:endParaRPr kumimoji="0" lang="en-US" altLang="en-US" sz="1400" b="1" i="0" u="none" strike="noStrike" cap="none" normalizeH="0" baseline="0" dirty="0">
              <a:ln>
                <a:noFill/>
              </a:ln>
              <a:solidFill>
                <a:srgbClr val="009900"/>
              </a:solidFill>
              <a:effectLst/>
              <a:latin typeface="+mn-lt"/>
            </a:endParaRPr>
          </a:p>
        </p:txBody>
      </p:sp>
      <p:sp>
        <p:nvSpPr>
          <p:cNvPr id="46" name="TESTNAME27">
            <a:extLst>
              <a:ext uri="{FF2B5EF4-FFF2-40B4-BE49-F238E27FC236}">
                <a16:creationId xmlns:a16="http://schemas.microsoft.com/office/drawing/2014/main" id="{C2C77E0E-8329-E637-7CC7-0C0CB56C594C}"/>
              </a:ext>
            </a:extLst>
          </p:cNvPr>
          <p:cNvSpPr>
            <a:spLocks noChangeArrowheads="1"/>
          </p:cNvSpPr>
          <p:nvPr/>
        </p:nvSpPr>
        <p:spPr bwMode="auto">
          <a:xfrm>
            <a:off x="5736187" y="543994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TESTNAME27</a:t>
            </a:r>
            <a:endParaRPr kumimoji="0" lang="en-US" altLang="en-US" sz="1400" b="1" i="0" u="none" strike="noStrike" cap="none" normalizeH="0" baseline="0" dirty="0">
              <a:ln>
                <a:noFill/>
              </a:ln>
              <a:solidFill>
                <a:srgbClr val="009900"/>
              </a:solidFill>
              <a:effectLst/>
              <a:latin typeface="+mn-lt"/>
            </a:endParaRPr>
          </a:p>
        </p:txBody>
      </p:sp>
      <p:sp>
        <p:nvSpPr>
          <p:cNvPr id="47" name="TESTNAME26">
            <a:extLst>
              <a:ext uri="{FF2B5EF4-FFF2-40B4-BE49-F238E27FC236}">
                <a16:creationId xmlns:a16="http://schemas.microsoft.com/office/drawing/2014/main" id="{008E7F54-10C5-D8BD-F1B2-83D5AABA8308}"/>
              </a:ext>
            </a:extLst>
          </p:cNvPr>
          <p:cNvSpPr>
            <a:spLocks noChangeArrowheads="1"/>
          </p:cNvSpPr>
          <p:nvPr/>
        </p:nvSpPr>
        <p:spPr bwMode="auto">
          <a:xfrm>
            <a:off x="5736187" y="527260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TESTNAME26</a:t>
            </a:r>
            <a:endParaRPr kumimoji="0" lang="en-US" altLang="en-US" sz="1400" b="1" i="0" u="none" strike="noStrike" cap="none" normalizeH="0" baseline="0" dirty="0">
              <a:ln>
                <a:noFill/>
              </a:ln>
              <a:solidFill>
                <a:srgbClr val="009900"/>
              </a:solidFill>
              <a:effectLst/>
              <a:latin typeface="+mn-lt"/>
            </a:endParaRPr>
          </a:p>
        </p:txBody>
      </p:sp>
      <p:sp>
        <p:nvSpPr>
          <p:cNvPr id="48" name="TESTNAME25">
            <a:extLst>
              <a:ext uri="{FF2B5EF4-FFF2-40B4-BE49-F238E27FC236}">
                <a16:creationId xmlns:a16="http://schemas.microsoft.com/office/drawing/2014/main" id="{185FD334-4A12-62B4-CBB7-8528D29D8F81}"/>
              </a:ext>
            </a:extLst>
          </p:cNvPr>
          <p:cNvSpPr>
            <a:spLocks noChangeArrowheads="1"/>
          </p:cNvSpPr>
          <p:nvPr/>
        </p:nvSpPr>
        <p:spPr bwMode="auto">
          <a:xfrm>
            <a:off x="5736187" y="510556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TESTNAME25</a:t>
            </a:r>
            <a:endParaRPr kumimoji="0" lang="en-US" altLang="en-US" sz="1400" b="1" i="0" u="none" strike="noStrike" cap="none" normalizeH="0" baseline="0" dirty="0">
              <a:ln>
                <a:noFill/>
              </a:ln>
              <a:solidFill>
                <a:srgbClr val="009900"/>
              </a:solidFill>
              <a:effectLst/>
              <a:latin typeface="+mn-lt"/>
            </a:endParaRPr>
          </a:p>
        </p:txBody>
      </p:sp>
      <p:sp>
        <p:nvSpPr>
          <p:cNvPr id="49" name="TESTNAME24">
            <a:extLst>
              <a:ext uri="{FF2B5EF4-FFF2-40B4-BE49-F238E27FC236}">
                <a16:creationId xmlns:a16="http://schemas.microsoft.com/office/drawing/2014/main" id="{EBD3D04E-3DD1-B263-7CE7-1C4FF9F6F6C1}"/>
              </a:ext>
            </a:extLst>
          </p:cNvPr>
          <p:cNvSpPr>
            <a:spLocks noChangeArrowheads="1"/>
          </p:cNvSpPr>
          <p:nvPr/>
        </p:nvSpPr>
        <p:spPr bwMode="auto">
          <a:xfrm>
            <a:off x="5736187" y="492747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TESTNAME24</a:t>
            </a:r>
            <a:endParaRPr kumimoji="0" lang="en-US" altLang="en-US" sz="1400" b="1" i="0" u="none" strike="noStrike" cap="none" normalizeH="0" baseline="0" dirty="0">
              <a:ln>
                <a:noFill/>
              </a:ln>
              <a:solidFill>
                <a:srgbClr val="009900"/>
              </a:solidFill>
              <a:effectLst/>
              <a:latin typeface="+mn-lt"/>
            </a:endParaRPr>
          </a:p>
        </p:txBody>
      </p:sp>
      <p:sp>
        <p:nvSpPr>
          <p:cNvPr id="50" name="TESTNAME23">
            <a:extLst>
              <a:ext uri="{FF2B5EF4-FFF2-40B4-BE49-F238E27FC236}">
                <a16:creationId xmlns:a16="http://schemas.microsoft.com/office/drawing/2014/main" id="{0DCF8E3B-843B-12A8-58D9-850DAB352128}"/>
              </a:ext>
            </a:extLst>
          </p:cNvPr>
          <p:cNvSpPr>
            <a:spLocks noChangeArrowheads="1"/>
          </p:cNvSpPr>
          <p:nvPr/>
        </p:nvSpPr>
        <p:spPr bwMode="auto">
          <a:xfrm>
            <a:off x="5736187" y="475858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TESTNAME23</a:t>
            </a:r>
            <a:endParaRPr kumimoji="0" lang="en-US" altLang="en-US" sz="1400" b="1" i="0" u="none" strike="noStrike" cap="none" normalizeH="0" baseline="0" dirty="0">
              <a:ln>
                <a:noFill/>
              </a:ln>
              <a:solidFill>
                <a:srgbClr val="009900"/>
              </a:solidFill>
              <a:effectLst/>
              <a:latin typeface="+mn-lt"/>
            </a:endParaRPr>
          </a:p>
        </p:txBody>
      </p:sp>
      <p:sp>
        <p:nvSpPr>
          <p:cNvPr id="51" name="TESTNAME22">
            <a:extLst>
              <a:ext uri="{FF2B5EF4-FFF2-40B4-BE49-F238E27FC236}">
                <a16:creationId xmlns:a16="http://schemas.microsoft.com/office/drawing/2014/main" id="{2903DF71-B0CC-EC42-909F-0472864D4FFD}"/>
              </a:ext>
            </a:extLst>
          </p:cNvPr>
          <p:cNvSpPr>
            <a:spLocks noChangeArrowheads="1"/>
          </p:cNvSpPr>
          <p:nvPr/>
        </p:nvSpPr>
        <p:spPr bwMode="auto">
          <a:xfrm>
            <a:off x="5736187" y="459003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TESTNAME22</a:t>
            </a:r>
            <a:endParaRPr kumimoji="0" lang="en-US" altLang="en-US" sz="1400" b="1" i="0" u="none" strike="noStrike" cap="none" normalizeH="0" baseline="0" dirty="0">
              <a:ln>
                <a:noFill/>
              </a:ln>
              <a:solidFill>
                <a:srgbClr val="009900"/>
              </a:solidFill>
              <a:effectLst/>
              <a:latin typeface="+mn-lt"/>
            </a:endParaRPr>
          </a:p>
        </p:txBody>
      </p:sp>
      <p:sp>
        <p:nvSpPr>
          <p:cNvPr id="52" name="TESTNAME21">
            <a:extLst>
              <a:ext uri="{FF2B5EF4-FFF2-40B4-BE49-F238E27FC236}">
                <a16:creationId xmlns:a16="http://schemas.microsoft.com/office/drawing/2014/main" id="{7444677C-5AD5-BC76-2CD2-52CC57A1AFE5}"/>
              </a:ext>
            </a:extLst>
          </p:cNvPr>
          <p:cNvSpPr>
            <a:spLocks noChangeArrowheads="1"/>
          </p:cNvSpPr>
          <p:nvPr/>
        </p:nvSpPr>
        <p:spPr bwMode="auto">
          <a:xfrm>
            <a:off x="5736187" y="441317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TESTNAME21</a:t>
            </a:r>
            <a:endParaRPr kumimoji="0" lang="en-US" altLang="en-US" sz="1400" b="1" i="0" u="none" strike="noStrike" cap="none" normalizeH="0" baseline="0" dirty="0">
              <a:ln>
                <a:noFill/>
              </a:ln>
              <a:solidFill>
                <a:srgbClr val="009900"/>
              </a:solidFill>
              <a:effectLst/>
              <a:latin typeface="+mn-lt"/>
            </a:endParaRPr>
          </a:p>
        </p:txBody>
      </p:sp>
      <p:sp>
        <p:nvSpPr>
          <p:cNvPr id="53" name="TESTNAME20">
            <a:extLst>
              <a:ext uri="{FF2B5EF4-FFF2-40B4-BE49-F238E27FC236}">
                <a16:creationId xmlns:a16="http://schemas.microsoft.com/office/drawing/2014/main" id="{18F3B983-041A-363F-69A8-59B5A67A30BB}"/>
              </a:ext>
            </a:extLst>
          </p:cNvPr>
          <p:cNvSpPr>
            <a:spLocks noChangeArrowheads="1"/>
          </p:cNvSpPr>
          <p:nvPr/>
        </p:nvSpPr>
        <p:spPr bwMode="auto">
          <a:xfrm>
            <a:off x="5736187" y="423166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TESTNAME20</a:t>
            </a:r>
            <a:endParaRPr kumimoji="0" lang="en-US" altLang="en-US" sz="1400" b="1" i="0" u="none" strike="noStrike" cap="none" normalizeH="0" baseline="0" dirty="0">
              <a:ln>
                <a:noFill/>
              </a:ln>
              <a:solidFill>
                <a:srgbClr val="009900"/>
              </a:solidFill>
              <a:effectLst/>
              <a:latin typeface="+mn-lt"/>
            </a:endParaRPr>
          </a:p>
        </p:txBody>
      </p:sp>
      <p:sp>
        <p:nvSpPr>
          <p:cNvPr id="54" name="TESTNAME19">
            <a:extLst>
              <a:ext uri="{FF2B5EF4-FFF2-40B4-BE49-F238E27FC236}">
                <a16:creationId xmlns:a16="http://schemas.microsoft.com/office/drawing/2014/main" id="{ABBF06D3-0ADC-4716-8AE6-7CCA6C967BEE}"/>
              </a:ext>
            </a:extLst>
          </p:cNvPr>
          <p:cNvSpPr>
            <a:spLocks noChangeArrowheads="1"/>
          </p:cNvSpPr>
          <p:nvPr/>
        </p:nvSpPr>
        <p:spPr bwMode="auto">
          <a:xfrm>
            <a:off x="5736187" y="405394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TESTNAME19</a:t>
            </a:r>
            <a:endParaRPr kumimoji="0" lang="en-US" altLang="en-US" sz="1400" b="1" i="0" u="none" strike="noStrike" cap="none" normalizeH="0" baseline="0" dirty="0">
              <a:ln>
                <a:noFill/>
              </a:ln>
              <a:solidFill>
                <a:srgbClr val="009900"/>
              </a:solidFill>
              <a:effectLst/>
              <a:latin typeface="+mn-lt"/>
            </a:endParaRPr>
          </a:p>
        </p:txBody>
      </p:sp>
      <p:sp>
        <p:nvSpPr>
          <p:cNvPr id="55" name="TESTNAME18">
            <a:extLst>
              <a:ext uri="{FF2B5EF4-FFF2-40B4-BE49-F238E27FC236}">
                <a16:creationId xmlns:a16="http://schemas.microsoft.com/office/drawing/2014/main" id="{75FA4409-B30D-D236-5BEE-E2BD69CB2BD7}"/>
              </a:ext>
            </a:extLst>
          </p:cNvPr>
          <p:cNvSpPr>
            <a:spLocks noChangeArrowheads="1"/>
          </p:cNvSpPr>
          <p:nvPr/>
        </p:nvSpPr>
        <p:spPr bwMode="auto">
          <a:xfrm>
            <a:off x="5736187" y="3876227"/>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TESTNAME18</a:t>
            </a:r>
            <a:endParaRPr kumimoji="0" lang="en-US" altLang="en-US" sz="1400" b="1" i="0" u="none" strike="noStrike" cap="none" normalizeH="0" baseline="0" dirty="0">
              <a:ln>
                <a:noFill/>
              </a:ln>
              <a:solidFill>
                <a:srgbClr val="009900"/>
              </a:solidFill>
              <a:effectLst/>
              <a:latin typeface="+mn-lt"/>
            </a:endParaRPr>
          </a:p>
        </p:txBody>
      </p:sp>
      <p:sp>
        <p:nvSpPr>
          <p:cNvPr id="56" name="TESTNAME17">
            <a:extLst>
              <a:ext uri="{FF2B5EF4-FFF2-40B4-BE49-F238E27FC236}">
                <a16:creationId xmlns:a16="http://schemas.microsoft.com/office/drawing/2014/main" id="{0F7E5EB2-911F-D90C-23F6-158CC3F6E353}"/>
              </a:ext>
            </a:extLst>
          </p:cNvPr>
          <p:cNvSpPr>
            <a:spLocks noChangeArrowheads="1"/>
          </p:cNvSpPr>
          <p:nvPr/>
        </p:nvSpPr>
        <p:spPr bwMode="auto">
          <a:xfrm>
            <a:off x="5736187" y="369850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TESTNAME17</a:t>
            </a:r>
            <a:endParaRPr kumimoji="0" lang="en-US" altLang="en-US" sz="1400" b="1" i="0" u="none" strike="noStrike" cap="none" normalizeH="0" baseline="0" dirty="0">
              <a:ln>
                <a:noFill/>
              </a:ln>
              <a:solidFill>
                <a:srgbClr val="009900"/>
              </a:solidFill>
              <a:effectLst/>
              <a:latin typeface="+mn-lt"/>
            </a:endParaRPr>
          </a:p>
        </p:txBody>
      </p:sp>
      <p:sp>
        <p:nvSpPr>
          <p:cNvPr id="57" name="TESTNAME16">
            <a:extLst>
              <a:ext uri="{FF2B5EF4-FFF2-40B4-BE49-F238E27FC236}">
                <a16:creationId xmlns:a16="http://schemas.microsoft.com/office/drawing/2014/main" id="{39C21EBB-D985-5B4C-81AE-73E20B032525}"/>
              </a:ext>
            </a:extLst>
          </p:cNvPr>
          <p:cNvSpPr>
            <a:spLocks noChangeArrowheads="1"/>
          </p:cNvSpPr>
          <p:nvPr/>
        </p:nvSpPr>
        <p:spPr bwMode="auto">
          <a:xfrm>
            <a:off x="5736187" y="352078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TESTNAME16</a:t>
            </a:r>
            <a:endParaRPr kumimoji="0" lang="en-US" altLang="en-US" sz="1400" b="1" i="0" u="none" strike="noStrike" cap="none" normalizeH="0" baseline="0" dirty="0">
              <a:ln>
                <a:noFill/>
              </a:ln>
              <a:solidFill>
                <a:srgbClr val="009900"/>
              </a:solidFill>
              <a:effectLst/>
              <a:latin typeface="+mn-lt"/>
            </a:endParaRPr>
          </a:p>
        </p:txBody>
      </p:sp>
      <p:sp>
        <p:nvSpPr>
          <p:cNvPr id="58" name="TESTNAME15">
            <a:extLst>
              <a:ext uri="{FF2B5EF4-FFF2-40B4-BE49-F238E27FC236}">
                <a16:creationId xmlns:a16="http://schemas.microsoft.com/office/drawing/2014/main" id="{54CA6BC3-D0C1-8B62-3000-0C0FC5F24ACF}"/>
              </a:ext>
            </a:extLst>
          </p:cNvPr>
          <p:cNvSpPr>
            <a:spLocks noChangeArrowheads="1"/>
          </p:cNvSpPr>
          <p:nvPr/>
        </p:nvSpPr>
        <p:spPr bwMode="auto">
          <a:xfrm>
            <a:off x="5736187" y="3343070"/>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TESTNAME15</a:t>
            </a:r>
            <a:endParaRPr kumimoji="0" lang="en-US" altLang="en-US" sz="1400" b="1" i="0" u="none" strike="noStrike" cap="none" normalizeH="0" baseline="0" dirty="0">
              <a:ln>
                <a:noFill/>
              </a:ln>
              <a:solidFill>
                <a:srgbClr val="009900"/>
              </a:solidFill>
              <a:effectLst/>
              <a:latin typeface="+mn-lt"/>
            </a:endParaRPr>
          </a:p>
        </p:txBody>
      </p:sp>
      <p:sp>
        <p:nvSpPr>
          <p:cNvPr id="59" name="TESTNAME14">
            <a:extLst>
              <a:ext uri="{FF2B5EF4-FFF2-40B4-BE49-F238E27FC236}">
                <a16:creationId xmlns:a16="http://schemas.microsoft.com/office/drawing/2014/main" id="{DD85A30F-031E-3A8F-66EF-3F2BEE42A64F}"/>
              </a:ext>
            </a:extLst>
          </p:cNvPr>
          <p:cNvSpPr>
            <a:spLocks noChangeArrowheads="1"/>
          </p:cNvSpPr>
          <p:nvPr/>
        </p:nvSpPr>
        <p:spPr bwMode="auto">
          <a:xfrm>
            <a:off x="5736187" y="316535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TESTNAME14</a:t>
            </a:r>
            <a:endParaRPr kumimoji="0" lang="en-US" altLang="en-US" sz="1400" b="1" i="0" u="none" strike="noStrike" cap="none" normalizeH="0" baseline="0" dirty="0">
              <a:ln>
                <a:noFill/>
              </a:ln>
              <a:solidFill>
                <a:srgbClr val="009900"/>
              </a:solidFill>
              <a:effectLst/>
              <a:latin typeface="+mn-lt"/>
            </a:endParaRPr>
          </a:p>
        </p:txBody>
      </p:sp>
      <p:sp>
        <p:nvSpPr>
          <p:cNvPr id="60" name="TESTNAME13">
            <a:extLst>
              <a:ext uri="{FF2B5EF4-FFF2-40B4-BE49-F238E27FC236}">
                <a16:creationId xmlns:a16="http://schemas.microsoft.com/office/drawing/2014/main" id="{A39A76BE-C1EB-11C1-8E65-1097FDFD1362}"/>
              </a:ext>
            </a:extLst>
          </p:cNvPr>
          <p:cNvSpPr>
            <a:spLocks noChangeArrowheads="1"/>
          </p:cNvSpPr>
          <p:nvPr/>
        </p:nvSpPr>
        <p:spPr bwMode="auto">
          <a:xfrm>
            <a:off x="5736187" y="298763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TESTNAME13</a:t>
            </a:r>
            <a:endParaRPr kumimoji="0" lang="en-US" altLang="en-US" sz="1400" b="1" i="0" u="none" strike="noStrike" cap="none" normalizeH="0" baseline="0" dirty="0">
              <a:ln>
                <a:noFill/>
              </a:ln>
              <a:solidFill>
                <a:srgbClr val="009900"/>
              </a:solidFill>
              <a:effectLst/>
              <a:latin typeface="+mn-lt"/>
            </a:endParaRPr>
          </a:p>
        </p:txBody>
      </p:sp>
      <p:sp>
        <p:nvSpPr>
          <p:cNvPr id="61" name="TESTNAME12">
            <a:extLst>
              <a:ext uri="{FF2B5EF4-FFF2-40B4-BE49-F238E27FC236}">
                <a16:creationId xmlns:a16="http://schemas.microsoft.com/office/drawing/2014/main" id="{329909E2-9C31-4D63-3C2D-1BCA683DA449}"/>
              </a:ext>
            </a:extLst>
          </p:cNvPr>
          <p:cNvSpPr>
            <a:spLocks noChangeArrowheads="1"/>
          </p:cNvSpPr>
          <p:nvPr/>
        </p:nvSpPr>
        <p:spPr bwMode="auto">
          <a:xfrm>
            <a:off x="5736187" y="280991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TESTNAME12</a:t>
            </a:r>
            <a:endParaRPr kumimoji="0" lang="en-US" altLang="en-US" sz="1400" b="1" i="0" u="none" strike="noStrike" cap="none" normalizeH="0" baseline="0" dirty="0">
              <a:ln>
                <a:noFill/>
              </a:ln>
              <a:solidFill>
                <a:srgbClr val="009900"/>
              </a:solidFill>
              <a:effectLst/>
              <a:latin typeface="+mn-lt"/>
            </a:endParaRPr>
          </a:p>
        </p:txBody>
      </p:sp>
      <p:sp>
        <p:nvSpPr>
          <p:cNvPr id="62" name="TESTNAME11">
            <a:extLst>
              <a:ext uri="{FF2B5EF4-FFF2-40B4-BE49-F238E27FC236}">
                <a16:creationId xmlns:a16="http://schemas.microsoft.com/office/drawing/2014/main" id="{0A5D1316-C09B-DC3E-79EF-00B10F84D124}"/>
              </a:ext>
            </a:extLst>
          </p:cNvPr>
          <p:cNvSpPr>
            <a:spLocks noChangeArrowheads="1"/>
          </p:cNvSpPr>
          <p:nvPr/>
        </p:nvSpPr>
        <p:spPr bwMode="auto">
          <a:xfrm>
            <a:off x="5736187" y="263219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TESTNAME11</a:t>
            </a:r>
            <a:endParaRPr kumimoji="0" lang="en-US" altLang="en-US" sz="1400" b="1" i="0" u="none" strike="noStrike" cap="none" normalizeH="0" baseline="0" dirty="0">
              <a:ln>
                <a:noFill/>
              </a:ln>
              <a:solidFill>
                <a:srgbClr val="009900"/>
              </a:solidFill>
              <a:effectLst/>
              <a:latin typeface="+mn-lt"/>
            </a:endParaRPr>
          </a:p>
        </p:txBody>
      </p:sp>
      <p:sp>
        <p:nvSpPr>
          <p:cNvPr id="63" name="TESTNAME10">
            <a:extLst>
              <a:ext uri="{FF2B5EF4-FFF2-40B4-BE49-F238E27FC236}">
                <a16:creationId xmlns:a16="http://schemas.microsoft.com/office/drawing/2014/main" id="{C2F3C58E-D5C9-0E1B-A00D-97C54A28B295}"/>
              </a:ext>
            </a:extLst>
          </p:cNvPr>
          <p:cNvSpPr>
            <a:spLocks noChangeArrowheads="1"/>
          </p:cNvSpPr>
          <p:nvPr/>
        </p:nvSpPr>
        <p:spPr bwMode="auto">
          <a:xfrm>
            <a:off x="5736187" y="2454475"/>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TESTNAME10</a:t>
            </a:r>
            <a:endParaRPr kumimoji="0" lang="en-US" altLang="en-US" sz="1400" b="1" i="0" u="none" strike="noStrike" cap="none" normalizeH="0" baseline="0" dirty="0">
              <a:ln>
                <a:noFill/>
              </a:ln>
              <a:solidFill>
                <a:srgbClr val="009900"/>
              </a:solidFill>
              <a:effectLst/>
              <a:latin typeface="+mn-lt"/>
            </a:endParaRPr>
          </a:p>
        </p:txBody>
      </p:sp>
      <p:sp>
        <p:nvSpPr>
          <p:cNvPr id="64" name="TESTNAME09">
            <a:extLst>
              <a:ext uri="{FF2B5EF4-FFF2-40B4-BE49-F238E27FC236}">
                <a16:creationId xmlns:a16="http://schemas.microsoft.com/office/drawing/2014/main" id="{C3D6F8CE-354C-72C6-268E-B5C5875D56D8}"/>
              </a:ext>
            </a:extLst>
          </p:cNvPr>
          <p:cNvSpPr>
            <a:spLocks noChangeArrowheads="1"/>
          </p:cNvSpPr>
          <p:nvPr/>
        </p:nvSpPr>
        <p:spPr bwMode="auto">
          <a:xfrm>
            <a:off x="5736187" y="227675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TESTNAME09</a:t>
            </a:r>
            <a:endParaRPr kumimoji="0" lang="en-US" altLang="en-US" sz="1400" b="1" i="0" u="none" strike="noStrike" cap="none" normalizeH="0" baseline="0" dirty="0">
              <a:ln>
                <a:noFill/>
              </a:ln>
              <a:solidFill>
                <a:srgbClr val="009900"/>
              </a:solidFill>
              <a:effectLst/>
              <a:latin typeface="+mn-lt"/>
            </a:endParaRPr>
          </a:p>
        </p:txBody>
      </p:sp>
      <p:sp>
        <p:nvSpPr>
          <p:cNvPr id="65" name="TESTNAME08">
            <a:extLst>
              <a:ext uri="{FF2B5EF4-FFF2-40B4-BE49-F238E27FC236}">
                <a16:creationId xmlns:a16="http://schemas.microsoft.com/office/drawing/2014/main" id="{CC48AA81-EB2F-DC1C-ADE4-7397D15996A8}"/>
              </a:ext>
            </a:extLst>
          </p:cNvPr>
          <p:cNvSpPr>
            <a:spLocks noChangeArrowheads="1"/>
          </p:cNvSpPr>
          <p:nvPr/>
        </p:nvSpPr>
        <p:spPr bwMode="auto">
          <a:xfrm>
            <a:off x="5736187" y="2099036"/>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TESTNAME08</a:t>
            </a:r>
            <a:endParaRPr kumimoji="0" lang="en-US" altLang="en-US" sz="1400" b="1" i="0" u="none" strike="noStrike" cap="none" normalizeH="0" baseline="0" dirty="0">
              <a:ln>
                <a:noFill/>
              </a:ln>
              <a:solidFill>
                <a:srgbClr val="009900"/>
              </a:solidFill>
              <a:effectLst/>
              <a:latin typeface="+mn-lt"/>
            </a:endParaRPr>
          </a:p>
        </p:txBody>
      </p:sp>
      <p:sp>
        <p:nvSpPr>
          <p:cNvPr id="66" name="TESTNAME07">
            <a:extLst>
              <a:ext uri="{FF2B5EF4-FFF2-40B4-BE49-F238E27FC236}">
                <a16:creationId xmlns:a16="http://schemas.microsoft.com/office/drawing/2014/main" id="{3B89EA95-A8C4-CA35-0EA0-FF98345789E7}"/>
              </a:ext>
            </a:extLst>
          </p:cNvPr>
          <p:cNvSpPr>
            <a:spLocks noChangeArrowheads="1"/>
          </p:cNvSpPr>
          <p:nvPr/>
        </p:nvSpPr>
        <p:spPr bwMode="auto">
          <a:xfrm>
            <a:off x="5736187" y="192131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TESTNAME07</a:t>
            </a:r>
            <a:endParaRPr kumimoji="0" lang="en-US" altLang="en-US" sz="1400" b="1" i="0" u="none" strike="noStrike" cap="none" normalizeH="0" baseline="0" dirty="0">
              <a:ln>
                <a:noFill/>
              </a:ln>
              <a:solidFill>
                <a:srgbClr val="009900"/>
              </a:solidFill>
              <a:effectLst/>
              <a:latin typeface="+mn-lt"/>
            </a:endParaRPr>
          </a:p>
        </p:txBody>
      </p:sp>
      <p:sp>
        <p:nvSpPr>
          <p:cNvPr id="67" name="TESTNAME06">
            <a:extLst>
              <a:ext uri="{FF2B5EF4-FFF2-40B4-BE49-F238E27FC236}">
                <a16:creationId xmlns:a16="http://schemas.microsoft.com/office/drawing/2014/main" id="{8C7104E8-FA01-5CBC-3673-BEF63A06AA1E}"/>
              </a:ext>
            </a:extLst>
          </p:cNvPr>
          <p:cNvSpPr>
            <a:spLocks noChangeArrowheads="1"/>
          </p:cNvSpPr>
          <p:nvPr/>
        </p:nvSpPr>
        <p:spPr bwMode="auto">
          <a:xfrm>
            <a:off x="5736187" y="1743598"/>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TESTNAME06</a:t>
            </a:r>
            <a:endParaRPr kumimoji="0" lang="en-US" altLang="en-US" sz="1400" b="1" i="0" u="none" strike="noStrike" cap="none" normalizeH="0" baseline="0" dirty="0">
              <a:ln>
                <a:noFill/>
              </a:ln>
              <a:solidFill>
                <a:srgbClr val="009900"/>
              </a:solidFill>
              <a:effectLst/>
              <a:latin typeface="+mn-lt"/>
            </a:endParaRPr>
          </a:p>
        </p:txBody>
      </p:sp>
      <p:sp>
        <p:nvSpPr>
          <p:cNvPr id="68" name="TESTNAME05">
            <a:extLst>
              <a:ext uri="{FF2B5EF4-FFF2-40B4-BE49-F238E27FC236}">
                <a16:creationId xmlns:a16="http://schemas.microsoft.com/office/drawing/2014/main" id="{238415FA-7449-174A-1BFA-719CB8192BB1}"/>
              </a:ext>
            </a:extLst>
          </p:cNvPr>
          <p:cNvSpPr>
            <a:spLocks noChangeArrowheads="1"/>
          </p:cNvSpPr>
          <p:nvPr/>
        </p:nvSpPr>
        <p:spPr bwMode="auto">
          <a:xfrm>
            <a:off x="5736187" y="1565879"/>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TESTNAME05</a:t>
            </a:r>
            <a:endParaRPr kumimoji="0" lang="en-US" altLang="en-US" sz="1400" b="1" i="0" u="none" strike="noStrike" cap="none" normalizeH="0" baseline="0" dirty="0">
              <a:ln>
                <a:noFill/>
              </a:ln>
              <a:solidFill>
                <a:srgbClr val="009900"/>
              </a:solidFill>
              <a:effectLst/>
              <a:latin typeface="+mn-lt"/>
            </a:endParaRPr>
          </a:p>
        </p:txBody>
      </p:sp>
      <p:sp>
        <p:nvSpPr>
          <p:cNvPr id="69" name="TESTNAME04">
            <a:extLst>
              <a:ext uri="{FF2B5EF4-FFF2-40B4-BE49-F238E27FC236}">
                <a16:creationId xmlns:a16="http://schemas.microsoft.com/office/drawing/2014/main" id="{5A49A21B-1B58-67A9-2037-86A2FD1756D7}"/>
              </a:ext>
            </a:extLst>
          </p:cNvPr>
          <p:cNvSpPr>
            <a:spLocks noChangeArrowheads="1"/>
          </p:cNvSpPr>
          <p:nvPr/>
        </p:nvSpPr>
        <p:spPr bwMode="auto">
          <a:xfrm>
            <a:off x="5736187" y="138816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TESTNAME04</a:t>
            </a:r>
            <a:endParaRPr kumimoji="0" lang="en-US" altLang="en-US" sz="1400" b="1" i="0" u="none" strike="noStrike" cap="none" normalizeH="0" baseline="0" dirty="0">
              <a:ln>
                <a:noFill/>
              </a:ln>
              <a:solidFill>
                <a:srgbClr val="009900"/>
              </a:solidFill>
              <a:effectLst/>
              <a:latin typeface="+mn-lt"/>
            </a:endParaRPr>
          </a:p>
        </p:txBody>
      </p:sp>
      <p:sp>
        <p:nvSpPr>
          <p:cNvPr id="70" name="TESTNAME03">
            <a:extLst>
              <a:ext uri="{FF2B5EF4-FFF2-40B4-BE49-F238E27FC236}">
                <a16:creationId xmlns:a16="http://schemas.microsoft.com/office/drawing/2014/main" id="{4FA0036A-8C1D-7A8E-4401-3EBC41DB36A5}"/>
              </a:ext>
            </a:extLst>
          </p:cNvPr>
          <p:cNvSpPr>
            <a:spLocks noChangeArrowheads="1"/>
          </p:cNvSpPr>
          <p:nvPr/>
        </p:nvSpPr>
        <p:spPr bwMode="auto">
          <a:xfrm>
            <a:off x="5736187" y="1210441"/>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TESTNAME03</a:t>
            </a:r>
            <a:endParaRPr kumimoji="0" lang="en-US" altLang="en-US" sz="1400" b="1" i="0" u="none" strike="noStrike" cap="none" normalizeH="0" baseline="0" dirty="0">
              <a:ln>
                <a:noFill/>
              </a:ln>
              <a:solidFill>
                <a:srgbClr val="009900"/>
              </a:solidFill>
              <a:effectLst/>
              <a:latin typeface="+mn-lt"/>
            </a:endParaRPr>
          </a:p>
        </p:txBody>
      </p:sp>
      <p:sp>
        <p:nvSpPr>
          <p:cNvPr id="71" name="TESTNAME02">
            <a:extLst>
              <a:ext uri="{FF2B5EF4-FFF2-40B4-BE49-F238E27FC236}">
                <a16:creationId xmlns:a16="http://schemas.microsoft.com/office/drawing/2014/main" id="{24CEBB32-7A01-361C-41F5-8AEEEAD33447}"/>
              </a:ext>
            </a:extLst>
          </p:cNvPr>
          <p:cNvSpPr>
            <a:spLocks noChangeArrowheads="1"/>
          </p:cNvSpPr>
          <p:nvPr/>
        </p:nvSpPr>
        <p:spPr bwMode="auto">
          <a:xfrm>
            <a:off x="5736187" y="1032722"/>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TESTNAME02</a:t>
            </a:r>
            <a:endParaRPr kumimoji="0" lang="en-US" altLang="en-US" sz="1400" b="1" i="0" u="none" strike="noStrike" cap="none" normalizeH="0" baseline="0" dirty="0">
              <a:ln>
                <a:noFill/>
              </a:ln>
              <a:solidFill>
                <a:srgbClr val="009900"/>
              </a:solidFill>
              <a:effectLst/>
              <a:latin typeface="+mn-lt"/>
            </a:endParaRPr>
          </a:p>
        </p:txBody>
      </p:sp>
      <p:sp>
        <p:nvSpPr>
          <p:cNvPr id="72" name="TESTNAME01">
            <a:extLst>
              <a:ext uri="{FF2B5EF4-FFF2-40B4-BE49-F238E27FC236}">
                <a16:creationId xmlns:a16="http://schemas.microsoft.com/office/drawing/2014/main" id="{3EB1DF79-9A39-4B6C-F7E3-E51776BFCB09}"/>
              </a:ext>
            </a:extLst>
          </p:cNvPr>
          <p:cNvSpPr>
            <a:spLocks noChangeArrowheads="1"/>
          </p:cNvSpPr>
          <p:nvPr/>
        </p:nvSpPr>
        <p:spPr bwMode="auto">
          <a:xfrm>
            <a:off x="5736187" y="855003"/>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TESTNAME01</a:t>
            </a:r>
            <a:endParaRPr kumimoji="0" lang="en-US" altLang="en-US" sz="1400" b="1" i="0" u="none" strike="noStrike" cap="none" normalizeH="0" baseline="0" dirty="0">
              <a:ln>
                <a:noFill/>
              </a:ln>
              <a:solidFill>
                <a:srgbClr val="009900"/>
              </a:solidFill>
              <a:effectLst/>
              <a:latin typeface="+mn-lt"/>
            </a:endParaRPr>
          </a:p>
        </p:txBody>
      </p:sp>
      <p:sp>
        <p:nvSpPr>
          <p:cNvPr id="73" name="TESTNAME00">
            <a:extLst>
              <a:ext uri="{FF2B5EF4-FFF2-40B4-BE49-F238E27FC236}">
                <a16:creationId xmlns:a16="http://schemas.microsoft.com/office/drawing/2014/main" id="{B19EF0C8-844B-FC04-96DE-2FD9C498050B}"/>
              </a:ext>
            </a:extLst>
          </p:cNvPr>
          <p:cNvSpPr>
            <a:spLocks noChangeArrowheads="1"/>
          </p:cNvSpPr>
          <p:nvPr/>
        </p:nvSpPr>
        <p:spPr bwMode="auto">
          <a:xfrm>
            <a:off x="5736187" y="677284"/>
            <a:ext cx="11541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1400" b="1" dirty="0">
                <a:solidFill>
                  <a:srgbClr val="009900"/>
                </a:solidFill>
                <a:latin typeface="+mn-lt"/>
              </a:rPr>
              <a:t>TESTNAME00</a:t>
            </a:r>
            <a:endParaRPr kumimoji="0" lang="en-US" altLang="en-US" sz="14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007596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xtFooter">
            <a:extLst>
              <a:ext uri="{FF2B5EF4-FFF2-40B4-BE49-F238E27FC236}">
                <a16:creationId xmlns:a16="http://schemas.microsoft.com/office/drawing/2014/main" id="{F00650E4-041D-DDC8-6A0B-C8D0E711AF7E}"/>
              </a:ext>
            </a:extLst>
          </p:cNvPr>
          <p:cNvSpPr>
            <a:spLocks noChangeArrowheads="1"/>
          </p:cNvSpPr>
          <p:nvPr/>
        </p:nvSpPr>
        <p:spPr bwMode="auto">
          <a:xfrm>
            <a:off x="119911" y="6053696"/>
            <a:ext cx="10601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000" i="1" dirty="0">
                <a:latin typeface="+mn-lt"/>
                <a:ea typeface="MS Mincho" panose="02020609040205080304" pitchFamily="49" charset="-128"/>
                <a:cs typeface="Times New Roman" panose="02020603050405020304" pitchFamily="18" charset="0"/>
              </a:rPr>
              <a:t>For presentation purposes, results that were </a:t>
            </a:r>
            <a:r>
              <a:rPr lang="en-US" sz="1000" i="1" dirty="0">
                <a:latin typeface="+mn-lt"/>
                <a:ea typeface="MS Mincho" panose="02020609040205080304" pitchFamily="49" charset="-128"/>
                <a:cs typeface="Times New Roman" panose="02020603050405020304" pitchFamily="18" charset="0"/>
              </a:rPr>
              <a:t>&lt;&lt;</a:t>
            </a:r>
            <a:r>
              <a:rPr lang="en-US" sz="1000" i="1" dirty="0" err="1">
                <a:latin typeface="+mn-lt"/>
                <a:ea typeface="MS Mincho" panose="02020609040205080304" pitchFamily="49" charset="-128"/>
                <a:cs typeface="Times New Roman" panose="02020603050405020304" pitchFamily="18" charset="0"/>
              </a:rPr>
              <a:t>LikeabilityPercentage</a:t>
            </a:r>
            <a:r>
              <a:rPr lang="en-US" sz="1000" i="1" dirty="0">
                <a:latin typeface="+mn-lt"/>
                <a:ea typeface="MS Mincho" panose="02020609040205080304" pitchFamily="49" charset="-128"/>
                <a:cs typeface="Times New Roman" panose="02020603050405020304" pitchFamily="18" charset="0"/>
              </a:rPr>
              <a:t>&gt;&gt;</a:t>
            </a:r>
            <a:r>
              <a:rPr lang="en-US" altLang="en-US" sz="1000" i="1" dirty="0">
                <a:latin typeface="+mn-lt"/>
                <a:ea typeface="MS Mincho" panose="02020609040205080304" pitchFamily="49" charset="-128"/>
                <a:cs typeface="Times New Roman" panose="02020603050405020304" pitchFamily="18" charset="0"/>
              </a:rPr>
              <a:t>% and above were included here. The PDF contains the complete results.</a:t>
            </a:r>
          </a:p>
        </p:txBody>
      </p:sp>
      <p:graphicFrame>
        <p:nvGraphicFramePr>
          <p:cNvPr id="12" name="table3">
            <a:extLst>
              <a:ext uri="{FF2B5EF4-FFF2-40B4-BE49-F238E27FC236}">
                <a16:creationId xmlns:a16="http://schemas.microsoft.com/office/drawing/2014/main" id="{847E05BA-4024-33E6-2BAF-61151B41D248}"/>
              </a:ext>
            </a:extLst>
          </p:cNvPr>
          <p:cNvGraphicFramePr>
            <a:graphicFrameLocks noGrp="1"/>
          </p:cNvGraphicFramePr>
          <p:nvPr/>
        </p:nvGraphicFramePr>
        <p:xfrm>
          <a:off x="70104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4" name="Table2">
            <a:extLst>
              <a:ext uri="{FF2B5EF4-FFF2-40B4-BE49-F238E27FC236}">
                <a16:creationId xmlns:a16="http://schemas.microsoft.com/office/drawing/2014/main" id="{5BF33725-D29D-B139-697A-F03C1B25BFAF}"/>
              </a:ext>
            </a:extLst>
          </p:cNvPr>
          <p:cNvGraphicFramePr>
            <a:graphicFrameLocks noGrp="1"/>
          </p:cNvGraphicFramePr>
          <p:nvPr/>
        </p:nvGraphicFramePr>
        <p:xfrm>
          <a:off x="70104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TESTNAME01</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3" name="Table1">
            <a:extLst>
              <a:ext uri="{FF2B5EF4-FFF2-40B4-BE49-F238E27FC236}">
                <a16:creationId xmlns:a16="http://schemas.microsoft.com/office/drawing/2014/main" id="{FC12FD96-46CD-F72D-21BD-D3A0FCB60DCB}"/>
              </a:ext>
            </a:extLst>
          </p:cNvPr>
          <p:cNvGraphicFramePr>
            <a:graphicFrameLocks noGrp="1"/>
          </p:cNvGraphicFramePr>
          <p:nvPr/>
        </p:nvGraphicFramePr>
        <p:xfrm>
          <a:off x="2133600" y="3713162"/>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FF7D7D"/>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FF7D7D"/>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Dislike Rationale</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FF7D7D"/>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aphicFrame>
        <p:nvGraphicFramePr>
          <p:cNvPr id="15" name="Table0">
            <a:extLst>
              <a:ext uri="{FF2B5EF4-FFF2-40B4-BE49-F238E27FC236}">
                <a16:creationId xmlns:a16="http://schemas.microsoft.com/office/drawing/2014/main" id="{907C968F-39C5-2BDB-062F-44379D7D0303}"/>
              </a:ext>
            </a:extLst>
          </p:cNvPr>
          <p:cNvGraphicFramePr>
            <a:graphicFrameLocks noGrp="1"/>
          </p:cNvGraphicFramePr>
          <p:nvPr/>
        </p:nvGraphicFramePr>
        <p:xfrm>
          <a:off x="2133600" y="1246187"/>
          <a:ext cx="4432300" cy="1548765"/>
        </p:xfrm>
        <a:graphic>
          <a:graphicData uri="http://schemas.openxmlformats.org/drawingml/2006/table">
            <a:tbl>
              <a:tblPr/>
              <a:tblGrid>
                <a:gridCol w="2908300">
                  <a:extLst>
                    <a:ext uri="{9D8B030D-6E8A-4147-A177-3AD203B41FA5}">
                      <a16:colId xmlns:a16="http://schemas.microsoft.com/office/drawing/2014/main" val="1518327137"/>
                    </a:ext>
                  </a:extLst>
                </a:gridCol>
                <a:gridCol w="762000">
                  <a:extLst>
                    <a:ext uri="{9D8B030D-6E8A-4147-A177-3AD203B41FA5}">
                      <a16:colId xmlns:a16="http://schemas.microsoft.com/office/drawing/2014/main" val="4018746845"/>
                    </a:ext>
                  </a:extLst>
                </a:gridCol>
                <a:gridCol w="762000">
                  <a:extLst>
                    <a:ext uri="{9D8B030D-6E8A-4147-A177-3AD203B41FA5}">
                      <a16:colId xmlns:a16="http://schemas.microsoft.com/office/drawing/2014/main" val="4177867806"/>
                    </a:ext>
                  </a:extLst>
                </a:gridCol>
              </a:tblGrid>
              <a:tr h="276225">
                <a:tc gridSpan="3">
                  <a:txBody>
                    <a:bodyPr/>
                    <a:lstStyle/>
                    <a:p>
                      <a:pPr algn="ctr" rtl="0" fontAlgn="b"/>
                      <a:r>
                        <a:rPr lang="en-US" sz="1400" b="1" i="0" u="none" strike="noStrike" dirty="0">
                          <a:solidFill>
                            <a:srgbClr val="000000"/>
                          </a:solidFill>
                          <a:effectLst/>
                          <a:latin typeface="+mn-lt"/>
                        </a:rPr>
                        <a:t>TESTNAME00</a:t>
                      </a:r>
                    </a:p>
                  </a:txBody>
                  <a:tcPr marL="9525" marR="9525" marT="9525"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9337602"/>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&lt;&lt;Breakdown&gt;&gt;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2401547526"/>
                  </a:ext>
                </a:extLst>
              </a:tr>
              <a:tr h="238125">
                <a:tc>
                  <a:txBody>
                    <a:bodyPr/>
                    <a:lstStyle/>
                    <a:p>
                      <a:pPr algn="ctr" rtl="0" fontAlgn="b"/>
                      <a:r>
                        <a:rPr lang="en-US" sz="1200" b="1" i="0" u="none" strike="noStrike" dirty="0">
                          <a:solidFill>
                            <a:srgbClr val="FFFFFF"/>
                          </a:solidFill>
                          <a:effectLst/>
                          <a:latin typeface="+mn-lt"/>
                        </a:rPr>
                        <a:t> </a:t>
                      </a:r>
                    </a:p>
                  </a:txBody>
                  <a:tcPr marL="9525" marR="9525" marT="9525" marB="0" anchor="b">
                    <a:lnL>
                      <a:noFill/>
                    </a:lnL>
                    <a:lnR>
                      <a:noFill/>
                    </a:lnR>
                    <a:lnT>
                      <a:noFill/>
                    </a:lnT>
                    <a:lnB>
                      <a:noFill/>
                    </a:lnB>
                    <a:solidFill>
                      <a:srgbClr val="213C7C"/>
                    </a:solidFill>
                  </a:tcPr>
                </a:tc>
                <a:tc gridSpan="2">
                  <a:txBody>
                    <a:bodyPr/>
                    <a:lstStyle/>
                    <a:p>
                      <a:pPr algn="ctr" rtl="0" fontAlgn="b"/>
                      <a:r>
                        <a:rPr lang="en-US" sz="1200" b="1" i="0" u="none" strike="noStrike" dirty="0">
                          <a:solidFill>
                            <a:srgbClr val="FFFFFF"/>
                          </a:solidFill>
                          <a:effectLst/>
                          <a:latin typeface="+mn-lt"/>
                        </a:rPr>
                        <a:t>n = &lt;&lt;</a:t>
                      </a:r>
                      <a:r>
                        <a:rPr lang="en-US" sz="1200" b="1" i="0" u="none" strike="noStrike" dirty="0" err="1">
                          <a:solidFill>
                            <a:srgbClr val="FFFFFF"/>
                          </a:solidFill>
                          <a:effectLst/>
                          <a:latin typeface="+mn-lt"/>
                        </a:rPr>
                        <a:t>BreakdownTotal</a:t>
                      </a:r>
                      <a:r>
                        <a:rPr lang="en-US" sz="1200" b="1" i="0" u="none" strike="noStrike" dirty="0">
                          <a:solidFill>
                            <a:srgbClr val="FFFFFF"/>
                          </a:solidFill>
                          <a:effectLst/>
                          <a:latin typeface="+mn-lt"/>
                        </a:rPr>
                        <a:t>&gt;&gt;</a:t>
                      </a:r>
                    </a:p>
                  </a:txBody>
                  <a:tcPr marL="9525" marR="9525" marT="9525" marB="0" anchor="b">
                    <a:lnL>
                      <a:noFill/>
                    </a:lnL>
                    <a:lnR>
                      <a:noFill/>
                    </a:lnR>
                    <a:lnT>
                      <a:noFill/>
                    </a:lnT>
                    <a:lnB>
                      <a:noFill/>
                    </a:lnB>
                    <a:solidFill>
                      <a:srgbClr val="213C7C"/>
                    </a:solidFill>
                  </a:tcPr>
                </a:tc>
                <a:tc hMerge="1">
                  <a:txBody>
                    <a:bodyPr/>
                    <a:lstStyle/>
                    <a:p>
                      <a:endParaRPr lang="en-US"/>
                    </a:p>
                  </a:txBody>
                  <a:tcPr/>
                </a:tc>
                <a:extLst>
                  <a:ext uri="{0D108BD9-81ED-4DB2-BD59-A6C34878D82A}">
                    <a16:rowId xmlns:a16="http://schemas.microsoft.com/office/drawing/2014/main" val="3054649889"/>
                  </a:ext>
                </a:extLst>
              </a:tr>
              <a:tr h="238125">
                <a:tc>
                  <a:txBody>
                    <a:bodyPr/>
                    <a:lstStyle/>
                    <a:p>
                      <a:pPr algn="ctr" rtl="0" fontAlgn="b"/>
                      <a:r>
                        <a:rPr lang="en-US" sz="1200" b="1" i="0" u="none" strike="noStrike" dirty="0">
                          <a:solidFill>
                            <a:srgbClr val="FFFFFF"/>
                          </a:solidFill>
                          <a:effectLst/>
                          <a:latin typeface="+mn-lt"/>
                        </a:rPr>
                        <a:t>Like Rationale</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tc>
                  <a:txBody>
                    <a:bodyPr/>
                    <a:lstStyle/>
                    <a:p>
                      <a:pPr algn="ctr" rtl="0" fontAlgn="b"/>
                      <a:r>
                        <a:rPr lang="en-US" sz="1200" b="1" i="0" u="none" strike="noStrike" dirty="0">
                          <a:solidFill>
                            <a:srgbClr val="FFFFFF"/>
                          </a:solidFill>
                          <a:effectLst/>
                          <a:latin typeface="+mn-lt"/>
                        </a:rPr>
                        <a:t>%</a:t>
                      </a:r>
                    </a:p>
                  </a:txBody>
                  <a:tcPr marL="9525" marR="9525" marT="9525" marB="0" anchor="b">
                    <a:lnL>
                      <a:noFill/>
                    </a:lnL>
                    <a:lnR>
                      <a:noFill/>
                    </a:lnR>
                    <a:lnT>
                      <a:noFill/>
                    </a:lnT>
                    <a:lnB>
                      <a:noFill/>
                    </a:lnB>
                    <a:solidFill>
                      <a:srgbClr val="213C7C"/>
                    </a:solidFill>
                  </a:tcPr>
                </a:tc>
                <a:extLst>
                  <a:ext uri="{0D108BD9-81ED-4DB2-BD59-A6C34878D82A}">
                    <a16:rowId xmlns:a16="http://schemas.microsoft.com/office/drawing/2014/main" val="4165025331"/>
                  </a:ext>
                </a:extLst>
              </a:tr>
              <a:tr h="238125">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000000"/>
                          </a:solidFill>
                          <a:effectLst/>
                          <a:latin typeface="+mn-lt"/>
                        </a:rPr>
                        <a:t> </a:t>
                      </a:r>
                    </a:p>
                  </a:txBody>
                  <a:tcPr marL="9525" marR="9525" marT="9525"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549190"/>
                  </a:ext>
                </a:extLst>
              </a:tr>
            </a:tbl>
          </a:graphicData>
        </a:graphic>
      </p:graphicFrame>
      <p:grpSp>
        <p:nvGrpSpPr>
          <p:cNvPr id="2" name="Group 1">
            <a:extLst>
              <a:ext uri="{FF2B5EF4-FFF2-40B4-BE49-F238E27FC236}">
                <a16:creationId xmlns:a16="http://schemas.microsoft.com/office/drawing/2014/main" id="{30AF9271-55FD-08C8-118A-C0431483DA91}"/>
              </a:ext>
            </a:extLst>
          </p:cNvPr>
          <p:cNvGrpSpPr/>
          <p:nvPr/>
        </p:nvGrpSpPr>
        <p:grpSpPr>
          <a:xfrm>
            <a:off x="306077" y="4181475"/>
            <a:ext cx="1445067" cy="1373998"/>
            <a:chOff x="448056" y="960120"/>
            <a:chExt cx="4041648" cy="3842878"/>
          </a:xfrm>
          <a:solidFill>
            <a:srgbClr val="FF7D7D"/>
          </a:solidFill>
        </p:grpSpPr>
        <p:sp>
          <p:nvSpPr>
            <p:cNvPr id="5" name="ovlDislike">
              <a:extLst>
                <a:ext uri="{FF2B5EF4-FFF2-40B4-BE49-F238E27FC236}">
                  <a16:creationId xmlns:a16="http://schemas.microsoft.com/office/drawing/2014/main" id="{A94F4EAD-CCCB-E65A-0488-33FCF69BD69C}"/>
                </a:ext>
              </a:extLst>
            </p:cNvPr>
            <p:cNvSpPr/>
            <p:nvPr/>
          </p:nvSpPr>
          <p:spPr>
            <a:xfrm>
              <a:off x="448056" y="960120"/>
              <a:ext cx="4041648" cy="3842878"/>
            </a:xfrm>
            <a:prstGeom prst="ellipse">
              <a:avLst/>
            </a:prstGeom>
            <a:grp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Dislike">
              <a:extLst>
                <a:ext uri="{FF2B5EF4-FFF2-40B4-BE49-F238E27FC236}">
                  <a16:creationId xmlns:a16="http://schemas.microsoft.com/office/drawing/2014/main" id="{FF1D5961-3DDA-1F73-93B6-E232E747E241}"/>
                </a:ext>
              </a:extLst>
            </p:cNvPr>
            <p:cNvSpPr txBox="1">
              <a:spLocks/>
            </p:cNvSpPr>
            <p:nvPr/>
          </p:nvSpPr>
          <p:spPr>
            <a:xfrm>
              <a:off x="814604" y="2490206"/>
              <a:ext cx="3278005" cy="688645"/>
            </a:xfrm>
            <a:prstGeom prst="rect">
              <a:avLst/>
            </a:prstGeom>
            <a:grpFill/>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Dislike</a:t>
              </a:r>
            </a:p>
          </p:txBody>
        </p:sp>
      </p:grpSp>
      <p:grpSp>
        <p:nvGrpSpPr>
          <p:cNvPr id="7" name="Group 6">
            <a:extLst>
              <a:ext uri="{FF2B5EF4-FFF2-40B4-BE49-F238E27FC236}">
                <a16:creationId xmlns:a16="http://schemas.microsoft.com/office/drawing/2014/main" id="{6E333B21-209C-A0AB-CFEC-A5C2C320D615}"/>
              </a:ext>
            </a:extLst>
          </p:cNvPr>
          <p:cNvGrpSpPr/>
          <p:nvPr/>
        </p:nvGrpSpPr>
        <p:grpSpPr>
          <a:xfrm>
            <a:off x="306077" y="1714500"/>
            <a:ext cx="1445067" cy="1373998"/>
            <a:chOff x="448056" y="960120"/>
            <a:chExt cx="4041648" cy="3842878"/>
          </a:xfrm>
        </p:grpSpPr>
        <p:sp>
          <p:nvSpPr>
            <p:cNvPr id="8" name="ovlLike">
              <a:extLst>
                <a:ext uri="{FF2B5EF4-FFF2-40B4-BE49-F238E27FC236}">
                  <a16:creationId xmlns:a16="http://schemas.microsoft.com/office/drawing/2014/main" id="{6381C556-7FC0-1EDE-375D-CC92250D7F11}"/>
                </a:ext>
              </a:extLst>
            </p:cNvPr>
            <p:cNvSpPr/>
            <p:nvPr/>
          </p:nvSpPr>
          <p:spPr>
            <a:xfrm>
              <a:off x="448056" y="960120"/>
              <a:ext cx="4041648" cy="3842878"/>
            </a:xfrm>
            <a:prstGeom prst="ellipse">
              <a:avLst/>
            </a:prstGeom>
            <a:solidFill>
              <a:srgbClr val="1D3C7C"/>
            </a:solidFill>
            <a:ln w="98425">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xtLike">
              <a:extLst>
                <a:ext uri="{FF2B5EF4-FFF2-40B4-BE49-F238E27FC236}">
                  <a16:creationId xmlns:a16="http://schemas.microsoft.com/office/drawing/2014/main" id="{B45F779A-84EA-2C80-35B5-124EFE1B9F30}"/>
                </a:ext>
              </a:extLst>
            </p:cNvPr>
            <p:cNvSpPr txBox="1">
              <a:spLocks/>
            </p:cNvSpPr>
            <p:nvPr/>
          </p:nvSpPr>
          <p:spPr>
            <a:xfrm>
              <a:off x="814604" y="2490206"/>
              <a:ext cx="3278005" cy="688645"/>
            </a:xfrm>
            <a:prstGeom prst="rect">
              <a:avLst/>
            </a:prstGeom>
          </p:spPr>
          <p:txBody>
            <a:bodyPr vert="horz"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bg1"/>
                  </a:solidFill>
                </a:rPr>
                <a:t>Like</a:t>
              </a:r>
            </a:p>
          </p:txBody>
        </p:sp>
      </p:grpSp>
      <p:sp>
        <p:nvSpPr>
          <p:cNvPr id="4" name="txtDescription">
            <a:extLst>
              <a:ext uri="{FF2B5EF4-FFF2-40B4-BE49-F238E27FC236}">
                <a16:creationId xmlns:a16="http://schemas.microsoft.com/office/drawing/2014/main" id="{1C78E9AD-2178-0FD6-9130-08C55426CDC9}"/>
              </a:ext>
            </a:extLst>
          </p:cNvPr>
          <p:cNvSpPr>
            <a:spLocks noGrp="1"/>
          </p:cNvSpPr>
          <p:nvPr>
            <p:ph type="body" sz="quarter" idx="10"/>
          </p:nvPr>
        </p:nvSpPr>
        <p:spPr>
          <a:xfrm>
            <a:off x="184288" y="606287"/>
            <a:ext cx="11725137" cy="492443"/>
          </a:xfrm>
        </p:spPr>
        <p:txBody>
          <a:bodyPr/>
          <a:lstStyle/>
          <a:p>
            <a:r>
              <a:rPr lang="en-US" dirty="0">
                <a:latin typeface="Montserrat" panose="00000500000000000000" pitchFamily="2" charset="0"/>
              </a:rPr>
              <a:t>Respondents were asked to categorize each of the logos as a </a:t>
            </a:r>
            <a:r>
              <a:rPr lang="en-US" b="1" dirty="0">
                <a:solidFill>
                  <a:srgbClr val="2751A5"/>
                </a:solidFill>
                <a:latin typeface="Montserrat" panose="00000500000000000000" pitchFamily="2" charset="0"/>
              </a:rPr>
              <a:t>liked </a:t>
            </a:r>
            <a:r>
              <a:rPr lang="en-US" dirty="0">
                <a:latin typeface="Montserrat" panose="00000500000000000000" pitchFamily="2" charset="0"/>
              </a:rPr>
              <a:t>or </a:t>
            </a:r>
            <a:r>
              <a:rPr lang="en-US" b="1" dirty="0">
                <a:solidFill>
                  <a:srgbClr val="FF7D7D"/>
                </a:solidFill>
                <a:latin typeface="Montserrat" panose="00000500000000000000" pitchFamily="2" charset="0"/>
              </a:rPr>
              <a:t>disliked</a:t>
            </a:r>
            <a:r>
              <a:rPr lang="en-US" dirty="0">
                <a:latin typeface="Montserrat" panose="00000500000000000000" pitchFamily="2" charset="0"/>
              </a:rPr>
              <a:t> logo and provide reasons for their decisions.</a:t>
            </a:r>
          </a:p>
        </p:txBody>
      </p:sp>
      <p:sp>
        <p:nvSpPr>
          <p:cNvPr id="3" name="txtChartTitle">
            <a:extLst>
              <a:ext uri="{FF2B5EF4-FFF2-40B4-BE49-F238E27FC236}">
                <a16:creationId xmlns:a16="http://schemas.microsoft.com/office/drawing/2014/main" id="{9C9E1904-32BE-77C9-E1CA-AD2279CA2BE4}"/>
              </a:ext>
            </a:extLst>
          </p:cNvPr>
          <p:cNvSpPr>
            <a:spLocks noGrp="1"/>
          </p:cNvSpPr>
          <p:nvPr>
            <p:ph type="title"/>
          </p:nvPr>
        </p:nvSpPr>
        <p:spPr/>
        <p:txBody>
          <a:bodyPr/>
          <a:lstStyle/>
          <a:p>
            <a:r>
              <a:rPr lang="en-US" dirty="0"/>
              <a:t>BrandTest</a:t>
            </a:r>
            <a:r>
              <a:rPr lang="en-US" baseline="30000" dirty="0"/>
              <a:t>®</a:t>
            </a:r>
            <a:r>
              <a:rPr lang="en-US" dirty="0"/>
              <a:t> Market Research - Likeability with Rationale Results (Cont.)</a:t>
            </a:r>
          </a:p>
        </p:txBody>
      </p:sp>
    </p:spTree>
    <p:extLst>
      <p:ext uri="{BB962C8B-B14F-4D97-AF65-F5344CB8AC3E}">
        <p14:creationId xmlns:p14="http://schemas.microsoft.com/office/powerpoint/2010/main" val="1774844592"/>
      </p:ext>
    </p:extLst>
  </p:cSld>
  <p:clrMapOvr>
    <a:masterClrMapping/>
  </p:clrMapOvr>
</p:sld>
</file>

<file path=ppt/theme/theme1.xml><?xml version="1.0" encoding="utf-8"?>
<a:theme xmlns:a="http://schemas.openxmlformats.org/drawingml/2006/main" name="Voodoo Powerpoint Template">
  <a:themeElements>
    <a:clrScheme name="Custom 5">
      <a:dk1>
        <a:srgbClr val="000000"/>
      </a:dk1>
      <a:lt1>
        <a:srgbClr val="FFFFFF"/>
      </a:lt1>
      <a:dk2>
        <a:srgbClr val="17406D"/>
      </a:dk2>
      <a:lt2>
        <a:srgbClr val="36ACFF"/>
      </a:lt2>
      <a:accent1>
        <a:srgbClr val="1D3C7C"/>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192024" rIns="0" bIns="0" rtlCol="0" anchor="t" anchorCtr="0">
        <a:noAutofit/>
      </a:bodyPr>
      <a:lstStyle>
        <a:defPPr algn="l">
          <a:defRPr sz="4400" dirty="0">
            <a:latin typeface="Mathilde" panose="03050500000000020004" pitchFamily="66" charset="0"/>
          </a:defRPr>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110392</TotalTime>
  <Words>12922</Words>
  <Application>Microsoft Office PowerPoint</Application>
  <PresentationFormat>Widescreen</PresentationFormat>
  <Paragraphs>5854</Paragraphs>
  <Slides>131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131</vt:i4>
      </vt:variant>
    </vt:vector>
  </HeadingPairs>
  <TitlesOfParts>
    <vt:vector size="141" baseType="lpstr">
      <vt:lpstr>Arial</vt:lpstr>
      <vt:lpstr>Calibri</vt:lpstr>
      <vt:lpstr>Calisto MT</vt:lpstr>
      <vt:lpstr>Courier New</vt:lpstr>
      <vt:lpstr>Montserrat</vt:lpstr>
      <vt:lpstr>Open Sans</vt:lpstr>
      <vt:lpstr>Open Sans Semibold</vt:lpstr>
      <vt:lpstr>Times New Roman</vt:lpstr>
      <vt:lpstr>Wingdings</vt:lpstr>
      <vt:lpstr>Voodoo Powerpoint Template</vt:lpstr>
      <vt:lpstr>PowerPoint Presentation</vt:lpstr>
      <vt:lpstr>Introduction</vt:lpstr>
      <vt:lpstr>Methodology</vt:lpstr>
      <vt:lpstr>Target Audience</vt:lpstr>
      <vt:lpstr>Color Candidates</vt:lpstr>
      <vt:lpstr>Icon Candidates</vt:lpstr>
      <vt:lpstr>Logo Candidates</vt:lpstr>
      <vt:lpstr>PowerPoint Presentation</vt:lpstr>
      <vt:lpstr>Conclusions</vt:lpstr>
      <vt:lpstr>Conclusions - BI-Brandex® Strategic/Marketing Summary (Overall)</vt:lpstr>
      <vt:lpstr>Conclusions - BI-Brandex® Strategic/Marketing Summary (Overall)(Cont.)</vt:lpstr>
      <vt:lpstr>Conclusions - Ranking by Region</vt:lpstr>
      <vt:lpstr>Recommendations - Summary</vt:lpstr>
      <vt:lpstr>Quantitative Topline Chart - Marketing Results* (Overall)</vt:lpstr>
      <vt:lpstr>Recommendations</vt:lpstr>
      <vt:lpstr>Recommendations (Cont.)</vt:lpstr>
      <vt:lpstr>Recommendations (Cont.)</vt:lpstr>
      <vt:lpstr>Recommendations (Cont.)</vt:lpstr>
      <vt:lpstr>PowerPoint Presentation</vt:lpstr>
      <vt:lpstr>BrandTest® Market Research - Color Block Associations Results</vt:lpstr>
      <vt:lpstr>BrandTest® Market Research - Color Block Associations Results (Cont.)</vt:lpstr>
      <vt:lpstr>BrandTest® Market Research - Color Block Associations Results (Cont.)</vt:lpstr>
      <vt:lpstr>BrandTest® Market Research - Color Block Associations Results (Cont.)</vt:lpstr>
      <vt:lpstr>BrandTest® Market Research - Color Block Associations Results (Cont.)</vt:lpstr>
      <vt:lpstr>BrandTest® Market Research - Color Preference Ranking</vt:lpstr>
      <vt:lpstr>BrandTest® Market Research - Color Preference Ranking Results</vt:lpstr>
      <vt:lpstr>BrandTest® Market Research - Color Preference Ranking Results</vt:lpstr>
      <vt:lpstr>BrandTest® Market Research - Color Preference Ranking Results</vt:lpstr>
      <vt:lpstr>BrandTest® Market Research - Color Preference Ranking Results</vt:lpstr>
      <vt:lpstr>BrandTest® Market Research - Color Preference Ranking Results</vt:lpstr>
      <vt:lpstr>BrandTest® Market Research - Color Preference Ranking Results</vt:lpstr>
      <vt:lpstr>BrandTest® Market Research - Color Preference Ranking Results</vt:lpstr>
      <vt:lpstr>BrandTest® Market Research - Color Preference Ranking Results</vt:lpstr>
      <vt:lpstr>BrandTest® Market Research - Color Preference Ranking Results</vt:lpstr>
      <vt:lpstr>BrandTest® Market Research - Icon Associations Results</vt:lpstr>
      <vt:lpstr>BrandTest® Market Research - Icon Associations Results (Cont.)</vt:lpstr>
      <vt:lpstr>BrandTest® Market Research - Icon Associations Results (Cont.)</vt:lpstr>
      <vt:lpstr>BrandTest® Market Research - Icon Associations Results (Cont.)</vt:lpstr>
      <vt:lpstr>BrandTest® Market Research - Icon Associations Results (Cont.)</vt:lpstr>
      <vt:lpstr>BrandTest® Market Research - Icon Fit to Therapeutic Category</vt:lpstr>
      <vt:lpstr>BrandTest® Market Research -</vt:lpstr>
      <vt:lpstr>BrandTest® Market Research - Icon Negative/Offensive Communication Results</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Icon Negative/Offensive Communication Results (Cont.)</vt:lpstr>
      <vt:lpstr>BrandTest® Market Research - Logo Fit to Therapeutic Category</vt:lpstr>
      <vt:lpstr>BrandTest® Market Research - Logo Fit to Therapeutic Category Results</vt:lpstr>
      <vt:lpstr>BrandTest® Market Research - Existing Logo Similarity (Cont.)</vt:lpstr>
      <vt:lpstr>BrandTest® Market Research - Existing Logo Similarity (Cont.)</vt:lpstr>
      <vt:lpstr>BrandTest® Market Research - Existing Logo Similarity (Cont.)</vt:lpstr>
      <vt:lpstr>BrandTest® Market Research - Existing Logo Similarity (Cont.)</vt:lpstr>
      <vt:lpstr>BrandTest® Market Research - Existing Logo Similarity (Cont.)</vt:lpstr>
      <vt:lpstr>BrandTest® Market Research - Logo Fit to Concept</vt:lpstr>
      <vt:lpstr>BrandTest® Market Research - Logo Fit to Concept Results</vt:lpstr>
      <vt:lpstr>BrandTest® Market Research - Logo Fit to Brand Personality</vt:lpstr>
      <vt:lpstr>BrandTest® Market Research - Logo Fit to Brand Personality Results</vt:lpstr>
      <vt:lpstr>BrandTest® Market Research - Logo Fit to Brand Personality</vt:lpstr>
      <vt:lpstr>BrandTest® Market Research - Logo Fit to Brand Personality (Personality Trait #1) Results</vt:lpstr>
      <vt:lpstr>BrandTest® Market Research - Logo Fit to Brand Personality (Personality Trait #2) Results</vt:lpstr>
      <vt:lpstr>BrandTest® Market Research - Logo Fit to Brand Personality (Personality Trait #3) Results</vt:lpstr>
      <vt:lpstr>BrandTest® Market Research - Logo Fit to Brand Personality (Personality Trait #4) Results</vt:lpstr>
      <vt:lpstr>BrandTest® Market Research - Logo Fit to Brand Personality (Personality Trait #5) Results</vt:lpstr>
      <vt:lpstr>BrandTest® Market Research - Logo Fit to Brand Personality (Personality Trait #6) Results</vt:lpstr>
      <vt:lpstr>BrandTest® Market Research - Logo Fit to Brand Personality (Personality Trait #7) Results</vt:lpstr>
      <vt:lpstr>BrandTest® Market Research - Logo Fit to Brand Personality (Personality Trait #8) Results</vt:lpstr>
      <vt:lpstr>BrandTest® Market Research - Logo Fit to Brand Personality (Personality Aggregate) Results</vt:lpstr>
      <vt:lpstr>BrandTest® Market Research - Logo Distinctiveness Results</vt:lpstr>
      <vt:lpstr>BrandTest® Market Research - Logo Attribute Evaluations</vt:lpstr>
      <vt:lpstr>BrandTest® Market Research - Attribute Evaluations (&lt;&lt;AttributeEvaluationTitle&gt;&gt;) Results </vt:lpstr>
      <vt:lpstr>BrandTest® Market Research - Attribute Evaluations (&lt;&lt;AttributeEvaluationTitle&gt;&gt;) Results </vt:lpstr>
      <vt:lpstr>BrandTest® Market Research - Attribute Evaluations (&lt;&lt;AttributeEvaluationTitle&gt;&gt;) Results </vt:lpstr>
      <vt:lpstr>BrandTest® Market Research - Attribute Evaluations (&lt;&lt;AttributeEvaluationTitle&gt;&gt;) Results </vt:lpstr>
      <vt:lpstr>BrandTest® Market Research - Attribute Evaluations (Attribute Aggregate) Results</vt:lpstr>
      <vt:lpstr>BrandTest® Market Research - Logo Preference Ranking</vt:lpstr>
      <vt:lpstr>BrandTest® Market Research - Logo Preference Ranking Results</vt:lpstr>
      <vt:lpstr>BrandTest® Market Research - Logo Preference Ranking Results</vt:lpstr>
      <vt:lpstr>BrandTest® Market Research - Logo Preference Ranking Results</vt:lpstr>
      <vt:lpstr>BrandTest® Market Research - Logo Preference Ranking Results</vt:lpstr>
      <vt:lpstr>BrandTest® Market Research - Logo Preference Ranking Results</vt:lpstr>
      <vt:lpstr>BrandTest® Market Research - Logo Preference Ranking Results</vt:lpstr>
      <vt:lpstr>BrandTest® Market Research - Logo Preference Ranking Results</vt:lpstr>
      <vt:lpstr>BrandTest® Market Research - Logo Preference Ranking Results</vt:lpstr>
      <vt:lpstr>BrandTest® Market Research - Logo Preference Ranking Results</vt:lpstr>
      <vt:lpstr>BrandTest® Market Research - Logo Personal Preferences Results</vt:lpstr>
      <vt:lpstr>BrandTest® Market Research - Logo Likeability with Rationale Results</vt:lpstr>
      <vt:lpstr>BrandTest® Market Research - Logo Likeability with Rationale Results</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Likeability with Rationale Results (Cont.)</vt:lpstr>
      <vt:lpstr>BrandTest® Market Research - Logo Negative/Offensive Communication Results</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Negative/Offensive Communication Results (Cont.)</vt:lpstr>
      <vt:lpstr>BrandTest® Market Research - Logo Modification Results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Powerpoint</dc:title>
  <dc:subject/>
  <dc:creator>Mahdi</dc:creator>
  <cp:keywords/>
  <dc:description/>
  <cp:lastModifiedBy>Ricardo Montemayor</cp:lastModifiedBy>
  <cp:revision>1261</cp:revision>
  <dcterms:created xsi:type="dcterms:W3CDTF">2017-07-25T02:03:18Z</dcterms:created>
  <dcterms:modified xsi:type="dcterms:W3CDTF">2024-10-29T15:32:57Z</dcterms:modified>
  <cp:category/>
</cp:coreProperties>
</file>